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media/image4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258" r:id="rId3"/>
    <p:sldId id="371" r:id="rId4"/>
    <p:sldId id="372" r:id="rId5"/>
    <p:sldId id="2191" r:id="rId6"/>
    <p:sldId id="2154" r:id="rId7"/>
    <p:sldId id="2155" r:id="rId8"/>
    <p:sldId id="2156" r:id="rId9"/>
    <p:sldId id="2157" r:id="rId10"/>
    <p:sldId id="431" r:id="rId11"/>
    <p:sldId id="397" r:id="rId12"/>
    <p:sldId id="432" r:id="rId13"/>
    <p:sldId id="373" r:id="rId14"/>
    <p:sldId id="374" r:id="rId15"/>
    <p:sldId id="376" r:id="rId16"/>
    <p:sldId id="2158" r:id="rId17"/>
    <p:sldId id="2168" r:id="rId18"/>
    <p:sldId id="379" r:id="rId19"/>
    <p:sldId id="380" r:id="rId20"/>
    <p:sldId id="2159" r:id="rId21"/>
    <p:sldId id="2179" r:id="rId22"/>
    <p:sldId id="2183" r:id="rId23"/>
    <p:sldId id="2196" r:id="rId24"/>
    <p:sldId id="2166" r:id="rId25"/>
    <p:sldId id="393" r:id="rId26"/>
    <p:sldId id="2167" r:id="rId27"/>
    <p:sldId id="2193" r:id="rId28"/>
    <p:sldId id="2195" r:id="rId29"/>
    <p:sldId id="2194" r:id="rId30"/>
    <p:sldId id="384" r:id="rId31"/>
    <p:sldId id="2162" r:id="rId32"/>
    <p:sldId id="385" r:id="rId33"/>
    <p:sldId id="2163" r:id="rId34"/>
    <p:sldId id="386" r:id="rId35"/>
    <p:sldId id="387" r:id="rId36"/>
    <p:sldId id="394" r:id="rId37"/>
    <p:sldId id="2186" r:id="rId38"/>
    <p:sldId id="2180" r:id="rId39"/>
    <p:sldId id="2181" r:id="rId40"/>
    <p:sldId id="2182" r:id="rId41"/>
    <p:sldId id="2185" r:id="rId42"/>
    <p:sldId id="2172" r:id="rId43"/>
    <p:sldId id="2170" r:id="rId44"/>
    <p:sldId id="2171" r:id="rId45"/>
    <p:sldId id="2187" r:id="rId46"/>
    <p:sldId id="2188" r:id="rId47"/>
    <p:sldId id="2190" r:id="rId48"/>
    <p:sldId id="398" r:id="rId49"/>
    <p:sldId id="2175" r:id="rId50"/>
    <p:sldId id="2176" r:id="rId51"/>
    <p:sldId id="2177" r:id="rId52"/>
    <p:sldId id="2178" r:id="rId53"/>
    <p:sldId id="400" r:id="rId54"/>
    <p:sldId id="284" r:id="rId5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dar abut" initials="sa" lastIdx="7" clrIdx="0">
    <p:extLst>
      <p:ext uri="{19B8F6BF-5375-455C-9EA6-DF929625EA0E}">
        <p15:presenceInfo xmlns:p15="http://schemas.microsoft.com/office/powerpoint/2012/main" userId="3ade717679585d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5" autoAdjust="0"/>
    <p:restoredTop sz="94000" autoAdjust="0"/>
  </p:normalViewPr>
  <p:slideViewPr>
    <p:cSldViewPr snapToGrid="0">
      <p:cViewPr varScale="1">
        <p:scale>
          <a:sx n="79" d="100"/>
          <a:sy n="79" d="100"/>
        </p:scale>
        <p:origin x="538" y="82"/>
      </p:cViewPr>
      <p:guideLst/>
    </p:cSldViewPr>
  </p:slideViewPr>
  <p:notesTextViewPr>
    <p:cViewPr>
      <p:scale>
        <a:sx n="3" d="2"/>
        <a:sy n="3" d="2"/>
      </p:scale>
      <p:origin x="0" y="0"/>
    </p:cViewPr>
  </p:notesTextViewPr>
  <p:sorterViewPr>
    <p:cViewPr>
      <p:scale>
        <a:sx n="110" d="100"/>
        <a:sy n="110" d="100"/>
      </p:scale>
      <p:origin x="0" y="-8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Sheet1!$B$2:$B$4</c:f>
              <c:numCache>
                <c:formatCode>General</c:formatCode>
                <c:ptCount val="3"/>
                <c:pt idx="0">
                  <c:v>0</c:v>
                </c:pt>
                <c:pt idx="1">
                  <c:v>0</c:v>
                </c:pt>
                <c:pt idx="2">
                  <c:v>0</c:v>
                </c:pt>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dLbl>
              <c:idx val="0"/>
              <c:tx>
                <c:rich>
                  <a:bodyPr/>
                  <a:lstStyle/>
                  <a:p>
                    <a:r>
                      <a:rPr lang="en-US"/>
                      <a:t>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E0F-45E6-9055-54FEFFCE8E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Sheet1!$C$2:$C$4</c:f>
              <c:numCache>
                <c:formatCode>General</c:formatCode>
                <c:ptCount val="3"/>
                <c:pt idx="0">
                  <c:v>3</c:v>
                </c:pt>
                <c:pt idx="1">
                  <c:v>3</c:v>
                </c:pt>
                <c:pt idx="2">
                  <c:v>3</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dLbl>
              <c:idx val="0"/>
              <c:tx>
                <c:rich>
                  <a:bodyPr/>
                  <a:lstStyle/>
                  <a:p>
                    <a:r>
                      <a:rPr lang="en-US" dirty="0"/>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E0F-45E6-9055-54FEFFCE8E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Sheet1!$D$2:$D$4</c:f>
              <c:numCache>
                <c:formatCode>General</c:formatCode>
                <c:ptCount val="3"/>
                <c:pt idx="0">
                  <c:v>3</c:v>
                </c:pt>
                <c:pt idx="1">
                  <c:v>3</c:v>
                </c:pt>
                <c:pt idx="2">
                  <c:v>3</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Sheet1!$E$2:$E$4</c:f>
              <c:numCache>
                <c:formatCode>General</c:formatCode>
                <c:ptCount val="3"/>
                <c:pt idx="0">
                  <c:v>2</c:v>
                </c:pt>
                <c:pt idx="1">
                  <c:v>2</c:v>
                </c:pt>
                <c:pt idx="2">
                  <c:v>2</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Sheet1!$F$2:$F$4</c:f>
              <c:numCache>
                <c:formatCode>General</c:formatCode>
                <c:ptCount val="3"/>
                <c:pt idx="0">
                  <c:v>0</c:v>
                </c:pt>
                <c:pt idx="1">
                  <c:v>0</c:v>
                </c:pt>
                <c:pt idx="2">
                  <c:v>0</c:v>
                </c:pt>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Sheet1!$G$2:$G$4</c:f>
              <c:numCache>
                <c:formatCode>General</c:formatCode>
                <c:ptCount val="3"/>
                <c:pt idx="0">
                  <c:v>0</c:v>
                </c:pt>
                <c:pt idx="1">
                  <c:v>0</c:v>
                </c:pt>
                <c:pt idx="2">
                  <c:v>0</c:v>
                </c:pt>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8416"/>
        <c:axId val="-1027810048"/>
      </c:barChart>
      <c:catAx>
        <c:axId val="-102780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0048"/>
        <c:crossesAt val="0"/>
        <c:auto val="1"/>
        <c:lblAlgn val="ctr"/>
        <c:lblOffset val="100"/>
        <c:noMultiLvlLbl val="0"/>
      </c:catAx>
      <c:valAx>
        <c:axId val="-10278100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8416"/>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Uluslararası</a:t>
            </a:r>
            <a:r>
              <a:rPr lang="tr-TR" baseline="0" dirty="0"/>
              <a:t> Hakemli Dergilerde Yayınlanan Makale Sayısı</a:t>
            </a:r>
            <a:endParaRPr lang="tr-TR" dirty="0"/>
          </a:p>
        </c:rich>
      </c:tx>
      <c:overlay val="0"/>
      <c:spPr>
        <a:noFill/>
        <a:ln>
          <a:noFill/>
        </a:ln>
        <a:effectLst/>
      </c:spPr>
    </c:title>
    <c:autoTitleDeleted val="0"/>
    <c:plotArea>
      <c:layout>
        <c:manualLayout>
          <c:layoutTarget val="inner"/>
          <c:xMode val="edge"/>
          <c:yMode val="edge"/>
          <c:x val="0.18291702594601006"/>
          <c:y val="0.24169925362474109"/>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18</c:v>
                </c:pt>
                <c:pt idx="1">
                  <c:v>6</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25</c:v>
                </c:pt>
                <c:pt idx="4">
                  <c:v>30</c:v>
                </c:pt>
                <c:pt idx="5">
                  <c:v>35</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dirty="0"/>
              <a:t>Yayınlanan Kitap Bölümü Sayıları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Sütun1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32</c:v>
                </c:pt>
                <c:pt idx="1">
                  <c:v>17</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a:t>30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252-475F-A3FA-E6E3AF5B1E32}"/>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20</c:v>
                </c:pt>
                <c:pt idx="4">
                  <c:v>25</c:v>
                </c:pt>
                <c:pt idx="5">
                  <c:v>29</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0592"/>
        <c:axId val="-1027814944"/>
      </c:barChart>
      <c:catAx>
        <c:axId val="-1027810592"/>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4944"/>
        <c:crosses val="autoZero"/>
        <c:auto val="1"/>
        <c:lblAlgn val="ctr"/>
        <c:lblOffset val="100"/>
        <c:noMultiLvlLbl val="0"/>
      </c:catAx>
      <c:valAx>
        <c:axId val="-102781494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0592"/>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Yayınlanan Kitap Sayıları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8</c:v>
                </c:pt>
                <c:pt idx="1">
                  <c:v>6</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73E-4A86-A947-5DAEA4B26CE4}"/>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10</c:v>
                </c:pt>
                <c:pt idx="4">
                  <c:v>15</c:v>
                </c:pt>
                <c:pt idx="5">
                  <c:v>20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0592"/>
        <c:axId val="-1027814944"/>
      </c:barChart>
      <c:catAx>
        <c:axId val="-1027810592"/>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4944"/>
        <c:crosses val="autoZero"/>
        <c:auto val="1"/>
        <c:lblAlgn val="ctr"/>
        <c:lblOffset val="100"/>
        <c:noMultiLvlLbl val="0"/>
      </c:catAx>
      <c:valAx>
        <c:axId val="-102781494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0592"/>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Uluslararası Sözlü Bildiri</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21</c:v>
                </c:pt>
                <c:pt idx="1">
                  <c:v>10</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a:t>18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E1B-482D-9B32-9F00C6203DC2}"/>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12</c:v>
                </c:pt>
                <c:pt idx="4">
                  <c:v>15</c:v>
                </c:pt>
                <c:pt idx="5">
                  <c:v>20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4400"/>
        <c:axId val="-1027813312"/>
      </c:barChart>
      <c:catAx>
        <c:axId val="-102781440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3312"/>
        <c:crosses val="autoZero"/>
        <c:auto val="1"/>
        <c:lblAlgn val="ctr"/>
        <c:lblOffset val="100"/>
        <c:noMultiLvlLbl val="0"/>
      </c:catAx>
      <c:valAx>
        <c:axId val="-1027813312"/>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440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Atıf Sayısı</a:t>
            </a:r>
          </a:p>
        </c:rich>
      </c:tx>
      <c:overlay val="0"/>
      <c:spPr>
        <a:noFill/>
        <a:ln>
          <a:noFill/>
        </a:ln>
        <a:effectLst/>
      </c:spPr>
    </c:title>
    <c:autoTitleDeleted val="0"/>
    <c:plotArea>
      <c:layout>
        <c:manualLayout>
          <c:layoutTarget val="inner"/>
          <c:xMode val="edge"/>
          <c:yMode val="edge"/>
          <c:x val="0.18291703063769252"/>
          <c:y val="0.24736846737302678"/>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386</c:v>
                </c:pt>
                <c:pt idx="1">
                  <c:v>390</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400</c:v>
                </c:pt>
                <c:pt idx="4">
                  <c:v>500</c:v>
                </c:pt>
                <c:pt idx="5">
                  <c:v>600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2768"/>
        <c:axId val="-1027812224"/>
      </c:barChart>
      <c:catAx>
        <c:axId val="-1027812768"/>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2224"/>
        <c:crosses val="autoZero"/>
        <c:auto val="1"/>
        <c:lblAlgn val="ctr"/>
        <c:lblOffset val="100"/>
        <c:noMultiLvlLbl val="0"/>
      </c:catAx>
      <c:valAx>
        <c:axId val="-1027812224"/>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2768"/>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dirty="0">
                <a:latin typeface="+mj-lt"/>
              </a:rPr>
              <a:t>Yıllık</a:t>
            </a:r>
            <a:r>
              <a:rPr lang="tr-TR" baseline="0" dirty="0">
                <a:latin typeface="+mj-lt"/>
              </a:rPr>
              <a:t> kazanan </a:t>
            </a:r>
            <a:r>
              <a:rPr lang="tr-TR" dirty="0">
                <a:latin typeface="+mj-lt"/>
              </a:rPr>
              <a:t>Öğrenci sayısı</a:t>
            </a:r>
          </a:p>
        </c:rich>
      </c:tx>
      <c:layout>
        <c:manualLayout>
          <c:xMode val="edge"/>
          <c:yMode val="edge"/>
          <c:x val="0.21945135855508105"/>
          <c:y val="2.1655998387565979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2"/>
              <c:tx>
                <c:rich>
                  <a:bodyPr/>
                  <a:lstStyle/>
                  <a:p>
                    <a:r>
                      <a:rPr lang="en-US" dirty="0"/>
                      <a:t>54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DAA-4827-B15F-1477B8F6B2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108</c:v>
                </c:pt>
                <c:pt idx="1">
                  <c:v>90</c:v>
                </c:pt>
                <c:pt idx="2">
                  <c:v>54</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5696"/>
        <c:axId val="-1027807328"/>
      </c:barChart>
      <c:catAx>
        <c:axId val="-102780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7328"/>
        <c:crossesAt val="0"/>
        <c:auto val="1"/>
        <c:lblAlgn val="ctr"/>
        <c:lblOffset val="100"/>
        <c:noMultiLvlLbl val="0"/>
      </c:catAx>
      <c:valAx>
        <c:axId val="-102780732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569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Sheet1!$B$2:$B$4</c:f>
              <c:numCache>
                <c:formatCode>General</c:formatCode>
                <c:ptCount val="3"/>
                <c:pt idx="0">
                  <c:v>0</c:v>
                </c:pt>
                <c:pt idx="1">
                  <c:v>0</c:v>
                </c:pt>
                <c:pt idx="2">
                  <c:v>0</c:v>
                </c:pt>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Sheet1!$C$2:$C$4</c:f>
              <c:numCache>
                <c:formatCode>General</c:formatCode>
                <c:ptCount val="3"/>
                <c:pt idx="0">
                  <c:v>2</c:v>
                </c:pt>
                <c:pt idx="1">
                  <c:v>3</c:v>
                </c:pt>
                <c:pt idx="2">
                  <c:v>3</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Sheet1!$D$2:$D$4</c:f>
              <c:numCache>
                <c:formatCode>General</c:formatCode>
                <c:ptCount val="3"/>
                <c:pt idx="0">
                  <c:v>3</c:v>
                </c:pt>
                <c:pt idx="1">
                  <c:v>3</c:v>
                </c:pt>
                <c:pt idx="2">
                  <c:v>3</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Sheet1!$E$2:$E$4</c:f>
              <c:numCache>
                <c:formatCode>General</c:formatCode>
                <c:ptCount val="3"/>
                <c:pt idx="0">
                  <c:v>1</c:v>
                </c:pt>
                <c:pt idx="1">
                  <c:v>1</c:v>
                </c:pt>
                <c:pt idx="2">
                  <c:v>0</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Sheet1!$F$2:$F$4</c:f>
              <c:numCache>
                <c:formatCode>General</c:formatCode>
                <c:ptCount val="3"/>
                <c:pt idx="0">
                  <c:v>0</c:v>
                </c:pt>
                <c:pt idx="1">
                  <c:v>0</c:v>
                </c:pt>
                <c:pt idx="2">
                  <c:v>1</c:v>
                </c:pt>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Sheet1!$G$2:$G$4</c:f>
              <c:numCache>
                <c:formatCode>General</c:formatCode>
                <c:ptCount val="3"/>
                <c:pt idx="0">
                  <c:v>0</c:v>
                </c:pt>
                <c:pt idx="1">
                  <c:v>0</c:v>
                </c:pt>
                <c:pt idx="2">
                  <c:v>0</c:v>
                </c:pt>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Yıllık kazanan Öğrenci sayısı</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0.10213085415105676"/>
          <c:y val="0.31191151529578509"/>
          <c:w val="0.84999553450263643"/>
          <c:h val="0.55076012554340359"/>
        </c:manualLayout>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2"/>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92F-4C4E-B34F-5080E9629A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23</c:v>
                </c:pt>
                <c:pt idx="1">
                  <c:v>10</c:v>
                </c:pt>
                <c:pt idx="2">
                  <c:v>8</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Sheet1!$B$2:$B$4</c:f>
              <c:numCache>
                <c:formatCode>General</c:formatCode>
                <c:ptCount val="3"/>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Sheet1!$C$2:$C$4</c:f>
              <c:numCache>
                <c:formatCode>General</c:formatCode>
                <c:ptCount val="3"/>
                <c:pt idx="0">
                  <c:v>0</c:v>
                </c:pt>
                <c:pt idx="1">
                  <c:v>0</c:v>
                </c:pt>
                <c:pt idx="2">
                  <c:v>1</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Sheet1!$D$2:$D$4</c:f>
              <c:numCache>
                <c:formatCode>General</c:formatCode>
                <c:ptCount val="3"/>
                <c:pt idx="0">
                  <c:v>2</c:v>
                </c:pt>
                <c:pt idx="1">
                  <c:v>2</c:v>
                </c:pt>
                <c:pt idx="2">
                  <c:v>1</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Sheet1!$E$2:$E$4</c:f>
              <c:numCache>
                <c:formatCode>General</c:formatCode>
                <c:ptCount val="3"/>
                <c:pt idx="0">
                  <c:v>2</c:v>
                </c:pt>
                <c:pt idx="1">
                  <c:v>2</c:v>
                </c:pt>
                <c:pt idx="2">
                  <c:v>2</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Sheet1!$F$2:$F$4</c:f>
              <c:numCache>
                <c:formatCode>General</c:formatCode>
                <c:ptCount val="3"/>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Sheet1!$G$2:$G$4</c:f>
              <c:numCache>
                <c:formatCode>General</c:formatCode>
                <c:ptCount val="3"/>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Yıllık kazanan Öğrenci sayısı</a:t>
            </a:r>
          </a:p>
        </c:rich>
      </c:tx>
      <c:layout>
        <c:manualLayout>
          <c:xMode val="edge"/>
          <c:yMode val="edge"/>
          <c:x val="0.2256656490745402"/>
          <c:y val="2.5987198065079174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2"/>
              <c:tx>
                <c:rich>
                  <a:bodyPr/>
                  <a:lstStyle/>
                  <a:p>
                    <a:r>
                      <a:rPr lang="en-US"/>
                      <a:t>47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B63-42B7-9DB1-2F4C2B7013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92</c:v>
                </c:pt>
                <c:pt idx="1">
                  <c:v>87</c:v>
                </c:pt>
                <c:pt idx="2">
                  <c:v>60</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b="1" dirty="0"/>
              <a:t>Akademik Kadro</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barChart>
        <c:barDir val="col"/>
        <c:grouping val="clustered"/>
        <c:varyColors val="0"/>
        <c:ser>
          <c:idx val="0"/>
          <c:order val="0"/>
          <c:tx>
            <c:strRef>
              <c:f>Sheet1!$B$1</c:f>
              <c:strCache>
                <c:ptCount val="1"/>
                <c:pt idx="0">
                  <c:v>Profesör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Sheet1!$B$2:$B$4</c:f>
              <c:numCache>
                <c:formatCode>General</c:formatCode>
                <c:ptCount val="3"/>
              </c:numCache>
            </c:numRef>
          </c:val>
          <c:extLst>
            <c:ext xmlns:c16="http://schemas.microsoft.com/office/drawing/2014/chart" uri="{C3380CC4-5D6E-409C-BE32-E72D297353CC}">
              <c16:uniqueId val="{00000000-7D92-4C60-9592-04F5B9ED8AB2}"/>
            </c:ext>
          </c:extLst>
        </c:ser>
        <c:ser>
          <c:idx val="1"/>
          <c:order val="1"/>
          <c:tx>
            <c:strRef>
              <c:f>Sheet1!$C$1</c:f>
              <c:strCache>
                <c:ptCount val="1"/>
                <c:pt idx="0">
                  <c:v>Doçent</c:v>
                </c:pt>
              </c:strCache>
            </c:strRef>
          </c:tx>
          <c:spPr>
            <a:solidFill>
              <a:schemeClr val="accent5"/>
            </a:solidFill>
            <a:ln>
              <a:noFill/>
            </a:ln>
            <a:effectLst/>
          </c:spPr>
          <c:invertIfNegative val="0"/>
          <c:dLbls>
            <c:dLbl>
              <c:idx val="2"/>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AEE-4EAE-B4B8-698757F9F4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Sheet1!$C$2:$C$4</c:f>
              <c:numCache>
                <c:formatCode>General</c:formatCode>
                <c:ptCount val="3"/>
                <c:pt idx="0">
                  <c:v>5</c:v>
                </c:pt>
                <c:pt idx="1">
                  <c:v>6</c:v>
                </c:pt>
                <c:pt idx="2">
                  <c:v>6</c:v>
                </c:pt>
              </c:numCache>
            </c:numRef>
          </c:val>
          <c:extLst>
            <c:ext xmlns:c16="http://schemas.microsoft.com/office/drawing/2014/chart" uri="{C3380CC4-5D6E-409C-BE32-E72D297353CC}">
              <c16:uniqueId val="{00000001-7D92-4C60-9592-04F5B9ED8AB2}"/>
            </c:ext>
          </c:extLst>
        </c:ser>
        <c:ser>
          <c:idx val="2"/>
          <c:order val="2"/>
          <c:tx>
            <c:strRef>
              <c:f>Sheet1!$D$1</c:f>
              <c:strCache>
                <c:ptCount val="1"/>
                <c:pt idx="0">
                  <c:v>Dr. Öğr. Üyesi</c:v>
                </c:pt>
              </c:strCache>
            </c:strRef>
          </c:tx>
          <c:spPr>
            <a:solidFill>
              <a:schemeClr val="accent4"/>
            </a:solidFill>
            <a:ln>
              <a:noFill/>
            </a:ln>
            <a:effectLst/>
          </c:spPr>
          <c:invertIfNegative val="0"/>
          <c:dLbls>
            <c:dLbl>
              <c:idx val="2"/>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AEE-4EAE-B4B8-698757F9F4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Sheet1!$D$2:$D$4</c:f>
              <c:numCache>
                <c:formatCode>General</c:formatCode>
                <c:ptCount val="3"/>
                <c:pt idx="0">
                  <c:v>8</c:v>
                </c:pt>
                <c:pt idx="1">
                  <c:v>8</c:v>
                </c:pt>
                <c:pt idx="2">
                  <c:v>8</c:v>
                </c:pt>
              </c:numCache>
            </c:numRef>
          </c:val>
          <c:extLst>
            <c:ext xmlns:c16="http://schemas.microsoft.com/office/drawing/2014/chart" uri="{C3380CC4-5D6E-409C-BE32-E72D297353CC}">
              <c16:uniqueId val="{00000002-7D92-4C60-9592-04F5B9ED8AB2}"/>
            </c:ext>
          </c:extLst>
        </c:ser>
        <c:ser>
          <c:idx val="3"/>
          <c:order val="3"/>
          <c:tx>
            <c:strRef>
              <c:f>Sheet1!$E$1</c:f>
              <c:strCache>
                <c:ptCount val="1"/>
                <c:pt idx="0">
                  <c:v>Arş. Gör.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Sheet1!$E$2:$E$4</c:f>
              <c:numCache>
                <c:formatCode>General</c:formatCode>
                <c:ptCount val="3"/>
                <c:pt idx="0">
                  <c:v>5</c:v>
                </c:pt>
                <c:pt idx="1">
                  <c:v>4</c:v>
                </c:pt>
                <c:pt idx="2">
                  <c:v>4</c:v>
                </c:pt>
              </c:numCache>
            </c:numRef>
          </c:val>
          <c:extLst>
            <c:ext xmlns:c16="http://schemas.microsoft.com/office/drawing/2014/chart" uri="{C3380CC4-5D6E-409C-BE32-E72D297353CC}">
              <c16:uniqueId val="{00000003-7D92-4C60-9592-04F5B9ED8AB2}"/>
            </c:ext>
          </c:extLst>
        </c:ser>
        <c:ser>
          <c:idx val="4"/>
          <c:order val="4"/>
          <c:tx>
            <c:strRef>
              <c:f>Sheet1!$F$1</c:f>
              <c:strCache>
                <c:ptCount val="1"/>
                <c:pt idx="0">
                  <c:v>Öğr. Gör. </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Sheet1!$F$2:$F$4</c:f>
              <c:numCache>
                <c:formatCode>General</c:formatCode>
                <c:ptCount val="3"/>
              </c:numCache>
            </c:numRef>
          </c:val>
          <c:extLst>
            <c:ext xmlns:c16="http://schemas.microsoft.com/office/drawing/2014/chart" uri="{C3380CC4-5D6E-409C-BE32-E72D297353CC}">
              <c16:uniqueId val="{00000004-7D92-4C60-9592-04F5B9ED8AB2}"/>
            </c:ext>
          </c:extLst>
        </c:ser>
        <c:ser>
          <c:idx val="5"/>
          <c:order val="5"/>
          <c:tx>
            <c:strRef>
              <c:f>Sheet1!$G$1</c:f>
              <c:strCache>
                <c:ptCount val="1"/>
                <c:pt idx="0">
                  <c:v>Uzman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2024</c:v>
                </c:pt>
                <c:pt idx="1">
                  <c:v>2025</c:v>
                </c:pt>
                <c:pt idx="2">
                  <c:v>2026</c:v>
                </c:pt>
              </c:numCache>
            </c:numRef>
          </c:cat>
          <c:val>
            <c:numRef>
              <c:f>Sheet1!$G$2:$G$4</c:f>
              <c:numCache>
                <c:formatCode>General</c:formatCode>
                <c:ptCount val="3"/>
              </c:numCache>
            </c:numRef>
          </c:val>
          <c:extLst>
            <c:ext xmlns:c16="http://schemas.microsoft.com/office/drawing/2014/chart" uri="{C3380CC4-5D6E-409C-BE32-E72D297353CC}">
              <c16:uniqueId val="{00000005-7D92-4C60-9592-04F5B9ED8AB2}"/>
            </c:ext>
          </c:extLst>
        </c:ser>
        <c:dLbls>
          <c:dLblPos val="outEnd"/>
          <c:showLegendKey val="0"/>
          <c:showVal val="1"/>
          <c:showCatName val="0"/>
          <c:showSerName val="0"/>
          <c:showPercent val="0"/>
          <c:showBubbleSize val="0"/>
        </c:dLbls>
        <c:gapWidth val="199"/>
        <c:axId val="-1027803520"/>
        <c:axId val="-1027816032"/>
      </c:barChart>
      <c:catAx>
        <c:axId val="-10278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027816032"/>
        <c:crossesAt val="0"/>
        <c:auto val="1"/>
        <c:lblAlgn val="ctr"/>
        <c:lblOffset val="100"/>
        <c:noMultiLvlLbl val="0"/>
      </c:catAx>
      <c:valAx>
        <c:axId val="-1027816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352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tr-TR" sz="2200" b="1" i="0" u="none" strike="noStrike" kern="1200" cap="all" spc="50" baseline="0" dirty="0">
                <a:solidFill>
                  <a:prstClr val="black">
                    <a:lumMod val="65000"/>
                    <a:lumOff val="35000"/>
                  </a:prstClr>
                </a:solidFill>
              </a:rPr>
              <a:t>Toplam öğrenci sayıları</a:t>
            </a:r>
          </a:p>
        </c:rich>
      </c:tx>
      <c:layout>
        <c:manualLayout>
          <c:xMode val="edge"/>
          <c:yMode val="edge"/>
          <c:x val="0.2256656490745402"/>
          <c:y val="2.5987198065079174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Sheet1!$B$1</c:f>
              <c:strCache>
                <c:ptCount val="1"/>
                <c:pt idx="0">
                  <c:v>Öğrenci Sayıları</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2"/>
              <c:tx>
                <c:rich>
                  <a:bodyPr/>
                  <a:lstStyle/>
                  <a:p>
                    <a:r>
                      <a:rPr lang="en-US"/>
                      <a:t>853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C1F-4038-A383-150ECB1E05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1007</c:v>
                </c:pt>
                <c:pt idx="1">
                  <c:v>1100</c:v>
                </c:pt>
                <c:pt idx="2">
                  <c:v>1018</c:v>
                </c:pt>
              </c:numCache>
            </c:numRef>
          </c:val>
          <c:extLst>
            <c:ext xmlns:c16="http://schemas.microsoft.com/office/drawing/2014/chart" uri="{C3380CC4-5D6E-409C-BE32-E72D297353CC}">
              <c16:uniqueId val="{00000000-E367-42D7-8C54-7EF4CCC4FA01}"/>
            </c:ext>
          </c:extLst>
        </c:ser>
        <c:dLbls>
          <c:dLblPos val="outEnd"/>
          <c:showLegendKey val="0"/>
          <c:showVal val="1"/>
          <c:showCatName val="0"/>
          <c:showSerName val="0"/>
          <c:showPercent val="0"/>
          <c:showBubbleSize val="0"/>
        </c:dLbls>
        <c:gapWidth val="355"/>
        <c:overlap val="-70"/>
        <c:axId val="-1027806784"/>
        <c:axId val="-1027802976"/>
      </c:barChart>
      <c:catAx>
        <c:axId val="-102780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2976"/>
        <c:crossesAt val="0"/>
        <c:auto val="1"/>
        <c:lblAlgn val="ctr"/>
        <c:lblOffset val="100"/>
        <c:noMultiLvlLbl val="0"/>
      </c:catAx>
      <c:valAx>
        <c:axId val="-102780297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278067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tr-TR"/>
              <a:t>SCI Expanded, SCI , SSCI, AHCI Kapsamındaki Dergilerde Yayınlanan Makale Sayıları</a:t>
            </a:r>
          </a:p>
        </c:rich>
      </c:tx>
      <c:overlay val="0"/>
      <c:spPr>
        <a:noFill/>
        <a:ln>
          <a:noFill/>
        </a:ln>
        <a:effectLst/>
      </c:spPr>
    </c:title>
    <c:autoTitleDeleted val="0"/>
    <c:plotArea>
      <c:layout>
        <c:manualLayout>
          <c:layoutTarget val="inner"/>
          <c:xMode val="edge"/>
          <c:yMode val="edge"/>
          <c:x val="0.18291702594601006"/>
          <c:y val="0.24169925362474109"/>
          <c:w val="0.75659526462904436"/>
          <c:h val="0.57362996188879367"/>
        </c:manualLayout>
      </c:layout>
      <c:barChart>
        <c:barDir val="bar"/>
        <c:grouping val="clustered"/>
        <c:varyColors val="0"/>
        <c:ser>
          <c:idx val="0"/>
          <c:order val="0"/>
          <c:tx>
            <c:strRef>
              <c:f>Sheet1!$B$1</c:f>
              <c:strCache>
                <c:ptCount val="1"/>
                <c:pt idx="0">
                  <c:v>Son 3 yıl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Sheet1!$B$2:$B$7</c:f>
              <c:numCache>
                <c:formatCode>General</c:formatCode>
                <c:ptCount val="6"/>
                <c:pt idx="0">
                  <c:v>9</c:v>
                </c:pt>
                <c:pt idx="1">
                  <c:v>27</c:v>
                </c:pt>
                <c:pt idx="2">
                  <c:v>0</c:v>
                </c:pt>
              </c:numCache>
            </c:numRef>
          </c:val>
          <c:extLst>
            <c:ext xmlns:c16="http://schemas.microsoft.com/office/drawing/2014/chart" uri="{C3380CC4-5D6E-409C-BE32-E72D297353CC}">
              <c16:uniqueId val="{00000000-54C1-4ABD-9F60-66E86A61226D}"/>
            </c:ext>
          </c:extLst>
        </c:ser>
        <c:ser>
          <c:idx val="1"/>
          <c:order val="1"/>
          <c:tx>
            <c:strRef>
              <c:f>Sheet1!$C$1</c:f>
              <c:strCache>
                <c:ptCount val="1"/>
                <c:pt idx="0">
                  <c:v>Gelecek 3 Yıldaki Hedefler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r>
                      <a:rPr lang="en-US" dirty="0"/>
                      <a:t>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D3E-4903-AF3E-5909917A354F}"/>
                </c:ext>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c:f>
              <c:numCache>
                <c:formatCode>General</c:formatCode>
                <c:ptCount val="6"/>
                <c:pt idx="0">
                  <c:v>2024</c:v>
                </c:pt>
                <c:pt idx="1">
                  <c:v>2025</c:v>
                </c:pt>
                <c:pt idx="2">
                  <c:v>2026</c:v>
                </c:pt>
                <c:pt idx="3">
                  <c:v>2027</c:v>
                </c:pt>
                <c:pt idx="4">
                  <c:v>2028</c:v>
                </c:pt>
                <c:pt idx="5">
                  <c:v>2029</c:v>
                </c:pt>
              </c:numCache>
            </c:numRef>
          </c:cat>
          <c:val>
            <c:numRef>
              <c:f>Sheet1!$C$2:$C$7</c:f>
              <c:numCache>
                <c:formatCode>General</c:formatCode>
                <c:ptCount val="6"/>
                <c:pt idx="3">
                  <c:v>30</c:v>
                </c:pt>
                <c:pt idx="4">
                  <c:v>35</c:v>
                </c:pt>
                <c:pt idx="5">
                  <c:v>40</c:v>
                </c:pt>
              </c:numCache>
            </c:numRef>
          </c:val>
          <c:extLst>
            <c:ext xmlns:c16="http://schemas.microsoft.com/office/drawing/2014/chart" uri="{C3380CC4-5D6E-409C-BE32-E72D297353CC}">
              <c16:uniqueId val="{00000001-54C1-4ABD-9F60-66E86A61226D}"/>
            </c:ext>
          </c:extLst>
        </c:ser>
        <c:dLbls>
          <c:showLegendKey val="0"/>
          <c:showVal val="0"/>
          <c:showCatName val="0"/>
          <c:showSerName val="0"/>
          <c:showPercent val="0"/>
          <c:showBubbleSize val="0"/>
        </c:dLbls>
        <c:gapWidth val="115"/>
        <c:overlap val="-20"/>
        <c:axId val="-1027817120"/>
        <c:axId val="-1027815488"/>
      </c:barChart>
      <c:catAx>
        <c:axId val="-1027817120"/>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tr-TR"/>
          </a:p>
        </c:txPr>
        <c:crossAx val="-1027815488"/>
        <c:crosses val="autoZero"/>
        <c:auto val="1"/>
        <c:lblAlgn val="ctr"/>
        <c:lblOffset val="100"/>
        <c:noMultiLvlLbl val="0"/>
      </c:catAx>
      <c:valAx>
        <c:axId val="-1027815488"/>
        <c:scaling>
          <c:orientation val="minMax"/>
        </c:scaling>
        <c:delete val="1"/>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027817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solidFill>
            <a:schemeClr val="bg1"/>
          </a:solidFill>
        </a:defRPr>
      </a:pPr>
      <a:endParaRPr lang="tr-TR"/>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53F67-A82C-4153-91CC-DB953EE1ADE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FEADB499-157A-4B3D-B1A6-C79733BBBE86}">
      <dgm:prSet phldrT="[Text]"/>
      <dgm:spPr/>
      <dgm:t>
        <a:bodyPr/>
        <a:lstStyle/>
        <a:p>
          <a:r>
            <a:rPr lang="tr-TR" dirty="0"/>
            <a:t>Aktif (öğrenci alımına açık) olanlar</a:t>
          </a:r>
        </a:p>
      </dgm:t>
    </dgm:pt>
    <dgm:pt modelId="{D7861241-D773-4AD8-BBE8-595EB6E6B1F8}" type="parTrans" cxnId="{E374C6D5-8FCC-4491-BA5D-687F2D944278}">
      <dgm:prSet/>
      <dgm:spPr/>
      <dgm:t>
        <a:bodyPr/>
        <a:lstStyle/>
        <a:p>
          <a:endParaRPr lang="tr-TR"/>
        </a:p>
      </dgm:t>
    </dgm:pt>
    <dgm:pt modelId="{D81E9281-EB35-4C82-BEDD-9305793CE6D2}" type="sibTrans" cxnId="{E374C6D5-8FCC-4491-BA5D-687F2D944278}">
      <dgm:prSet/>
      <dgm:spPr/>
      <dgm:t>
        <a:bodyPr/>
        <a:lstStyle/>
        <a:p>
          <a:endParaRPr lang="tr-TR"/>
        </a:p>
      </dgm:t>
    </dgm:pt>
    <dgm:pt modelId="{6C8D1F77-6D40-4EB2-991B-C8066A635BA1}">
      <dgm:prSet phldrT="[Text]"/>
      <dgm:spPr/>
      <dgm:t>
        <a:bodyPr/>
        <a:lstStyle/>
        <a:p>
          <a:r>
            <a:rPr lang="tr-TR" dirty="0"/>
            <a:t>Antrenörlük Eğitimi Bölümü</a:t>
          </a:r>
        </a:p>
      </dgm:t>
    </dgm:pt>
    <dgm:pt modelId="{BE0604BA-4023-43E1-BF51-05481DC14F5C}" type="parTrans" cxnId="{E3FF2B30-9F67-425F-AB02-688D093A615A}">
      <dgm:prSet/>
      <dgm:spPr/>
      <dgm:t>
        <a:bodyPr/>
        <a:lstStyle/>
        <a:p>
          <a:endParaRPr lang="tr-TR"/>
        </a:p>
      </dgm:t>
    </dgm:pt>
    <dgm:pt modelId="{90BCC00A-1DC8-447F-9694-5D08221C7C59}" type="sibTrans" cxnId="{E3FF2B30-9F67-425F-AB02-688D093A615A}">
      <dgm:prSet/>
      <dgm:spPr/>
      <dgm:t>
        <a:bodyPr/>
        <a:lstStyle/>
        <a:p>
          <a:endParaRPr lang="tr-TR"/>
        </a:p>
      </dgm:t>
    </dgm:pt>
    <dgm:pt modelId="{99D31259-5B92-4C85-9A8D-ADE49608E1D7}">
      <dgm:prSet phldrT="[Text]"/>
      <dgm:spPr/>
      <dgm:t>
        <a:bodyPr/>
        <a:lstStyle/>
        <a:p>
          <a:r>
            <a:rPr lang="tr-TR" dirty="0"/>
            <a:t>Beden Eğitimi ve Spor Öğretmenliği Bölümü</a:t>
          </a:r>
        </a:p>
      </dgm:t>
    </dgm:pt>
    <dgm:pt modelId="{44F23E33-8347-4E3B-8849-BCD25D41C67D}" type="parTrans" cxnId="{E6E059F3-BE43-4670-867A-D5E9FA9DE72D}">
      <dgm:prSet/>
      <dgm:spPr/>
      <dgm:t>
        <a:bodyPr/>
        <a:lstStyle/>
        <a:p>
          <a:endParaRPr lang="tr-TR"/>
        </a:p>
      </dgm:t>
    </dgm:pt>
    <dgm:pt modelId="{F3FDEA32-86D3-4918-8683-8178FF1AA7BF}" type="sibTrans" cxnId="{E6E059F3-BE43-4670-867A-D5E9FA9DE72D}">
      <dgm:prSet/>
      <dgm:spPr/>
      <dgm:t>
        <a:bodyPr/>
        <a:lstStyle/>
        <a:p>
          <a:endParaRPr lang="tr-TR"/>
        </a:p>
      </dgm:t>
    </dgm:pt>
    <dgm:pt modelId="{06E6C838-4916-4897-B4F4-3A050969607B}">
      <dgm:prSet phldrT="[Text]"/>
      <dgm:spPr/>
      <dgm:t>
        <a:bodyPr/>
        <a:lstStyle/>
        <a:p>
          <a:r>
            <a:rPr lang="tr-TR" dirty="0"/>
            <a:t>Spor Yöneticiliği Bölümü</a:t>
          </a:r>
        </a:p>
      </dgm:t>
    </dgm:pt>
    <dgm:pt modelId="{2009D350-9E46-4700-8348-93B7F78841A3}" type="parTrans" cxnId="{D130D100-763B-48BC-945D-02DC66C4A709}">
      <dgm:prSet/>
      <dgm:spPr/>
      <dgm:t>
        <a:bodyPr/>
        <a:lstStyle/>
        <a:p>
          <a:endParaRPr lang="tr-TR"/>
        </a:p>
      </dgm:t>
    </dgm:pt>
    <dgm:pt modelId="{5FF8F3A2-CDA8-4AEF-9329-F489996778C7}" type="sibTrans" cxnId="{D130D100-763B-48BC-945D-02DC66C4A709}">
      <dgm:prSet/>
      <dgm:spPr/>
      <dgm:t>
        <a:bodyPr/>
        <a:lstStyle/>
        <a:p>
          <a:endParaRPr lang="tr-TR"/>
        </a:p>
      </dgm:t>
    </dgm:pt>
    <dgm:pt modelId="{C5843BB7-3AB6-4DCA-BA2B-D55383DCC535}">
      <dgm:prSet phldrT="[Text]"/>
      <dgm:spPr/>
      <dgm:t>
        <a:bodyPr/>
        <a:lstStyle/>
        <a:p>
          <a:r>
            <a:rPr lang="tr-TR" dirty="0"/>
            <a:t>Pasif (öğrenci alımına kapalı) olanlar</a:t>
          </a:r>
        </a:p>
      </dgm:t>
    </dgm:pt>
    <dgm:pt modelId="{CE594B8D-6981-4712-84DE-1D52E9502067}" type="parTrans" cxnId="{A2303FE5-2929-44FE-AB12-96F2B47817A6}">
      <dgm:prSet/>
      <dgm:spPr/>
      <dgm:t>
        <a:bodyPr/>
        <a:lstStyle/>
        <a:p>
          <a:endParaRPr lang="tr-TR"/>
        </a:p>
      </dgm:t>
    </dgm:pt>
    <dgm:pt modelId="{825F5A33-0EB9-4B31-B623-0A0A49A6CD48}" type="sibTrans" cxnId="{A2303FE5-2929-44FE-AB12-96F2B47817A6}">
      <dgm:prSet/>
      <dgm:spPr/>
      <dgm:t>
        <a:bodyPr/>
        <a:lstStyle/>
        <a:p>
          <a:endParaRPr lang="tr-TR"/>
        </a:p>
      </dgm:t>
    </dgm:pt>
    <dgm:pt modelId="{349EE816-E3D0-499A-A308-20504632AB9D}">
      <dgm:prSet phldrT="[Text]"/>
      <dgm:spPr/>
      <dgm:t>
        <a:bodyPr/>
        <a:lstStyle/>
        <a:p>
          <a:r>
            <a:rPr lang="tr-TR" dirty="0"/>
            <a:t>Rekreasyon  Bölümü</a:t>
          </a:r>
        </a:p>
      </dgm:t>
    </dgm:pt>
    <dgm:pt modelId="{7954932E-465F-4558-A094-1564EF5ACFBD}" type="parTrans" cxnId="{8885F0BB-6793-4FA2-ADBD-86147461A6A0}">
      <dgm:prSet/>
      <dgm:spPr/>
      <dgm:t>
        <a:bodyPr/>
        <a:lstStyle/>
        <a:p>
          <a:endParaRPr lang="tr-TR"/>
        </a:p>
      </dgm:t>
    </dgm:pt>
    <dgm:pt modelId="{A21791BD-AD16-4152-9120-BB00CB70E061}" type="sibTrans" cxnId="{8885F0BB-6793-4FA2-ADBD-86147461A6A0}">
      <dgm:prSet/>
      <dgm:spPr/>
      <dgm:t>
        <a:bodyPr/>
        <a:lstStyle/>
        <a:p>
          <a:endParaRPr lang="tr-TR"/>
        </a:p>
      </dgm:t>
    </dgm:pt>
    <dgm:pt modelId="{B630877E-A026-4B0A-B504-7DD287922F8F}" type="pres">
      <dgm:prSet presAssocID="{81E53F67-A82C-4153-91CC-DB953EE1ADE8}" presName="linear" presStyleCnt="0">
        <dgm:presLayoutVars>
          <dgm:dir/>
          <dgm:animLvl val="lvl"/>
          <dgm:resizeHandles val="exact"/>
        </dgm:presLayoutVars>
      </dgm:prSet>
      <dgm:spPr/>
    </dgm:pt>
    <dgm:pt modelId="{5823427D-E167-430A-8F6F-D5EBD7E5C331}" type="pres">
      <dgm:prSet presAssocID="{FEADB499-157A-4B3D-B1A6-C79733BBBE86}" presName="parentLin" presStyleCnt="0"/>
      <dgm:spPr/>
    </dgm:pt>
    <dgm:pt modelId="{8EB1E653-0E25-41B0-B0A4-C2D7BC3106C5}" type="pres">
      <dgm:prSet presAssocID="{FEADB499-157A-4B3D-B1A6-C79733BBBE86}" presName="parentLeftMargin" presStyleLbl="node1" presStyleIdx="0" presStyleCnt="2"/>
      <dgm:spPr/>
    </dgm:pt>
    <dgm:pt modelId="{5B899DC4-6C6D-4F62-8361-C81B63696B9F}" type="pres">
      <dgm:prSet presAssocID="{FEADB499-157A-4B3D-B1A6-C79733BBBE86}" presName="parentText" presStyleLbl="node1" presStyleIdx="0" presStyleCnt="2">
        <dgm:presLayoutVars>
          <dgm:chMax val="0"/>
          <dgm:bulletEnabled val="1"/>
        </dgm:presLayoutVars>
      </dgm:prSet>
      <dgm:spPr/>
    </dgm:pt>
    <dgm:pt modelId="{37B7F4E2-25C0-4F54-80BA-F9E9A4589F10}" type="pres">
      <dgm:prSet presAssocID="{FEADB499-157A-4B3D-B1A6-C79733BBBE86}" presName="negativeSpace" presStyleCnt="0"/>
      <dgm:spPr/>
    </dgm:pt>
    <dgm:pt modelId="{766A867A-7466-4AB6-8519-972390FF5887}" type="pres">
      <dgm:prSet presAssocID="{FEADB499-157A-4B3D-B1A6-C79733BBBE86}" presName="childText" presStyleLbl="conFgAcc1" presStyleIdx="0" presStyleCnt="2">
        <dgm:presLayoutVars>
          <dgm:bulletEnabled val="1"/>
        </dgm:presLayoutVars>
      </dgm:prSet>
      <dgm:spPr/>
    </dgm:pt>
    <dgm:pt modelId="{BAA40D73-0C01-4C7D-B1A9-601D8C322EEE}" type="pres">
      <dgm:prSet presAssocID="{D81E9281-EB35-4C82-BEDD-9305793CE6D2}" presName="spaceBetweenRectangles" presStyleCnt="0"/>
      <dgm:spPr/>
    </dgm:pt>
    <dgm:pt modelId="{A7924D6B-A4C0-4079-8B4D-CCE4C254E35A}" type="pres">
      <dgm:prSet presAssocID="{C5843BB7-3AB6-4DCA-BA2B-D55383DCC535}" presName="parentLin" presStyleCnt="0"/>
      <dgm:spPr/>
    </dgm:pt>
    <dgm:pt modelId="{2D16D6C1-34D7-4182-A15F-27E35188CE88}" type="pres">
      <dgm:prSet presAssocID="{C5843BB7-3AB6-4DCA-BA2B-D55383DCC535}" presName="parentLeftMargin" presStyleLbl="node1" presStyleIdx="0" presStyleCnt="2"/>
      <dgm:spPr/>
    </dgm:pt>
    <dgm:pt modelId="{88770953-0D09-4C4C-A4C8-FE540DCAC999}" type="pres">
      <dgm:prSet presAssocID="{C5843BB7-3AB6-4DCA-BA2B-D55383DCC535}" presName="parentText" presStyleLbl="node1" presStyleIdx="1" presStyleCnt="2">
        <dgm:presLayoutVars>
          <dgm:chMax val="0"/>
          <dgm:bulletEnabled val="1"/>
        </dgm:presLayoutVars>
      </dgm:prSet>
      <dgm:spPr/>
    </dgm:pt>
    <dgm:pt modelId="{38C3AFA2-9F2C-493F-8740-348921192395}" type="pres">
      <dgm:prSet presAssocID="{C5843BB7-3AB6-4DCA-BA2B-D55383DCC535}" presName="negativeSpace" presStyleCnt="0"/>
      <dgm:spPr/>
    </dgm:pt>
    <dgm:pt modelId="{11B6E6A6-6A89-411E-A453-83E718BCC102}" type="pres">
      <dgm:prSet presAssocID="{C5843BB7-3AB6-4DCA-BA2B-D55383DCC535}" presName="childText" presStyleLbl="conFgAcc1" presStyleIdx="1" presStyleCnt="2">
        <dgm:presLayoutVars>
          <dgm:bulletEnabled val="1"/>
        </dgm:presLayoutVars>
      </dgm:prSet>
      <dgm:spPr/>
    </dgm:pt>
  </dgm:ptLst>
  <dgm:cxnLst>
    <dgm:cxn modelId="{D130D100-763B-48BC-945D-02DC66C4A709}" srcId="{FEADB499-157A-4B3D-B1A6-C79733BBBE86}" destId="{06E6C838-4916-4897-B4F4-3A050969607B}" srcOrd="2" destOrd="0" parTransId="{2009D350-9E46-4700-8348-93B7F78841A3}" sibTransId="{5FF8F3A2-CDA8-4AEF-9329-F489996778C7}"/>
    <dgm:cxn modelId="{E3FF2B30-9F67-425F-AB02-688D093A615A}" srcId="{FEADB499-157A-4B3D-B1A6-C79733BBBE86}" destId="{6C8D1F77-6D40-4EB2-991B-C8066A635BA1}" srcOrd="0" destOrd="0" parTransId="{BE0604BA-4023-43E1-BF51-05481DC14F5C}" sibTransId="{90BCC00A-1DC8-447F-9694-5D08221C7C59}"/>
    <dgm:cxn modelId="{AE5C7F49-C750-4132-A98A-5CDCA5726F46}" type="presOf" srcId="{C5843BB7-3AB6-4DCA-BA2B-D55383DCC535}" destId="{2D16D6C1-34D7-4182-A15F-27E35188CE88}" srcOrd="0" destOrd="0" presId="urn:microsoft.com/office/officeart/2005/8/layout/list1"/>
    <dgm:cxn modelId="{8ADB9452-417F-494D-9F56-B035F31773F9}" type="presOf" srcId="{FEADB499-157A-4B3D-B1A6-C79733BBBE86}" destId="{5B899DC4-6C6D-4F62-8361-C81B63696B9F}" srcOrd="1" destOrd="0" presId="urn:microsoft.com/office/officeart/2005/8/layout/list1"/>
    <dgm:cxn modelId="{E48B9680-945C-4596-B26E-F75F86DBC3C0}" type="presOf" srcId="{C5843BB7-3AB6-4DCA-BA2B-D55383DCC535}" destId="{88770953-0D09-4C4C-A4C8-FE540DCAC999}" srcOrd="1" destOrd="0" presId="urn:microsoft.com/office/officeart/2005/8/layout/list1"/>
    <dgm:cxn modelId="{1576CA91-4F31-468F-8722-1E7AD43B10C4}" type="presOf" srcId="{349EE816-E3D0-499A-A308-20504632AB9D}" destId="{11B6E6A6-6A89-411E-A453-83E718BCC102}" srcOrd="0" destOrd="0" presId="urn:microsoft.com/office/officeart/2005/8/layout/list1"/>
    <dgm:cxn modelId="{01467C98-4750-426E-BE5E-3CEF94EAE477}" type="presOf" srcId="{FEADB499-157A-4B3D-B1A6-C79733BBBE86}" destId="{8EB1E653-0E25-41B0-B0A4-C2D7BC3106C5}" srcOrd="0" destOrd="0" presId="urn:microsoft.com/office/officeart/2005/8/layout/list1"/>
    <dgm:cxn modelId="{342A27BA-B269-4263-B66C-ECD3CE0F9F91}" type="presOf" srcId="{81E53F67-A82C-4153-91CC-DB953EE1ADE8}" destId="{B630877E-A026-4B0A-B504-7DD287922F8F}" srcOrd="0" destOrd="0" presId="urn:microsoft.com/office/officeart/2005/8/layout/list1"/>
    <dgm:cxn modelId="{8885F0BB-6793-4FA2-ADBD-86147461A6A0}" srcId="{C5843BB7-3AB6-4DCA-BA2B-D55383DCC535}" destId="{349EE816-E3D0-499A-A308-20504632AB9D}" srcOrd="0" destOrd="0" parTransId="{7954932E-465F-4558-A094-1564EF5ACFBD}" sibTransId="{A21791BD-AD16-4152-9120-BB00CB70E061}"/>
    <dgm:cxn modelId="{92CB7DC4-B3AD-4777-BB75-978C3D2CC52D}" type="presOf" srcId="{06E6C838-4916-4897-B4F4-3A050969607B}" destId="{766A867A-7466-4AB6-8519-972390FF5887}" srcOrd="0" destOrd="2" presId="urn:microsoft.com/office/officeart/2005/8/layout/list1"/>
    <dgm:cxn modelId="{925EB1CC-4A0C-4F33-A460-73AF0A16C0D8}" type="presOf" srcId="{6C8D1F77-6D40-4EB2-991B-C8066A635BA1}" destId="{766A867A-7466-4AB6-8519-972390FF5887}" srcOrd="0" destOrd="0" presId="urn:microsoft.com/office/officeart/2005/8/layout/list1"/>
    <dgm:cxn modelId="{E374C6D5-8FCC-4491-BA5D-687F2D944278}" srcId="{81E53F67-A82C-4153-91CC-DB953EE1ADE8}" destId="{FEADB499-157A-4B3D-B1A6-C79733BBBE86}" srcOrd="0" destOrd="0" parTransId="{D7861241-D773-4AD8-BBE8-595EB6E6B1F8}" sibTransId="{D81E9281-EB35-4C82-BEDD-9305793CE6D2}"/>
    <dgm:cxn modelId="{A2303FE5-2929-44FE-AB12-96F2B47817A6}" srcId="{81E53F67-A82C-4153-91CC-DB953EE1ADE8}" destId="{C5843BB7-3AB6-4DCA-BA2B-D55383DCC535}" srcOrd="1" destOrd="0" parTransId="{CE594B8D-6981-4712-84DE-1D52E9502067}" sibTransId="{825F5A33-0EB9-4B31-B623-0A0A49A6CD48}"/>
    <dgm:cxn modelId="{E6E059F3-BE43-4670-867A-D5E9FA9DE72D}" srcId="{FEADB499-157A-4B3D-B1A6-C79733BBBE86}" destId="{99D31259-5B92-4C85-9A8D-ADE49608E1D7}" srcOrd="1" destOrd="0" parTransId="{44F23E33-8347-4E3B-8849-BCD25D41C67D}" sibTransId="{F3FDEA32-86D3-4918-8683-8178FF1AA7BF}"/>
    <dgm:cxn modelId="{E731A8FB-9860-453B-8DDA-1F9B6484023A}" type="presOf" srcId="{99D31259-5B92-4C85-9A8D-ADE49608E1D7}" destId="{766A867A-7466-4AB6-8519-972390FF5887}" srcOrd="0" destOrd="1" presId="urn:microsoft.com/office/officeart/2005/8/layout/list1"/>
    <dgm:cxn modelId="{C53B1D3B-B3EE-437E-9930-0484B463ABB5}" type="presParOf" srcId="{B630877E-A026-4B0A-B504-7DD287922F8F}" destId="{5823427D-E167-430A-8F6F-D5EBD7E5C331}" srcOrd="0" destOrd="0" presId="urn:microsoft.com/office/officeart/2005/8/layout/list1"/>
    <dgm:cxn modelId="{6684FD6E-A4C4-4AF5-87C8-F076366154A7}" type="presParOf" srcId="{5823427D-E167-430A-8F6F-D5EBD7E5C331}" destId="{8EB1E653-0E25-41B0-B0A4-C2D7BC3106C5}" srcOrd="0" destOrd="0" presId="urn:microsoft.com/office/officeart/2005/8/layout/list1"/>
    <dgm:cxn modelId="{85DF8A0B-99BB-480C-A131-B9B787C0E88A}" type="presParOf" srcId="{5823427D-E167-430A-8F6F-D5EBD7E5C331}" destId="{5B899DC4-6C6D-4F62-8361-C81B63696B9F}" srcOrd="1" destOrd="0" presId="urn:microsoft.com/office/officeart/2005/8/layout/list1"/>
    <dgm:cxn modelId="{4B0FB377-C352-44DA-83E8-75D351A63C8B}" type="presParOf" srcId="{B630877E-A026-4B0A-B504-7DD287922F8F}" destId="{37B7F4E2-25C0-4F54-80BA-F9E9A4589F10}" srcOrd="1" destOrd="0" presId="urn:microsoft.com/office/officeart/2005/8/layout/list1"/>
    <dgm:cxn modelId="{AEFEC8F6-4422-4D2B-97F2-CBD68D5D9046}" type="presParOf" srcId="{B630877E-A026-4B0A-B504-7DD287922F8F}" destId="{766A867A-7466-4AB6-8519-972390FF5887}" srcOrd="2" destOrd="0" presId="urn:microsoft.com/office/officeart/2005/8/layout/list1"/>
    <dgm:cxn modelId="{253889E0-AFA6-4E9C-A767-49EF08FD57F1}" type="presParOf" srcId="{B630877E-A026-4B0A-B504-7DD287922F8F}" destId="{BAA40D73-0C01-4C7D-B1A9-601D8C322EEE}" srcOrd="3" destOrd="0" presId="urn:microsoft.com/office/officeart/2005/8/layout/list1"/>
    <dgm:cxn modelId="{86D4E9FB-9B5E-46A5-9BCB-125ADB992FF9}" type="presParOf" srcId="{B630877E-A026-4B0A-B504-7DD287922F8F}" destId="{A7924D6B-A4C0-4079-8B4D-CCE4C254E35A}" srcOrd="4" destOrd="0" presId="urn:microsoft.com/office/officeart/2005/8/layout/list1"/>
    <dgm:cxn modelId="{78D4A807-13F0-4258-A1B3-074603A1402F}" type="presParOf" srcId="{A7924D6B-A4C0-4079-8B4D-CCE4C254E35A}" destId="{2D16D6C1-34D7-4182-A15F-27E35188CE88}" srcOrd="0" destOrd="0" presId="urn:microsoft.com/office/officeart/2005/8/layout/list1"/>
    <dgm:cxn modelId="{E87AC154-96BE-48C3-8A32-C4AC5D073E26}" type="presParOf" srcId="{A7924D6B-A4C0-4079-8B4D-CCE4C254E35A}" destId="{88770953-0D09-4C4C-A4C8-FE540DCAC999}" srcOrd="1" destOrd="0" presId="urn:microsoft.com/office/officeart/2005/8/layout/list1"/>
    <dgm:cxn modelId="{6DBE6633-EC02-4240-B548-819B56D564D7}" type="presParOf" srcId="{B630877E-A026-4B0A-B504-7DD287922F8F}" destId="{38C3AFA2-9F2C-493F-8740-348921192395}" srcOrd="5" destOrd="0" presId="urn:microsoft.com/office/officeart/2005/8/layout/list1"/>
    <dgm:cxn modelId="{9AB3F520-277B-4752-8A3A-66630D053ECF}" type="presParOf" srcId="{B630877E-A026-4B0A-B504-7DD287922F8F}" destId="{11B6E6A6-6A89-411E-A453-83E718BCC10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E53F67-A82C-4153-91CC-DB953EE1ADE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FEADB499-157A-4B3D-B1A6-C79733BBBE86}">
      <dgm:prSet phldrT="[Text]"/>
      <dgm:spPr/>
      <dgm:t>
        <a:bodyPr/>
        <a:lstStyle/>
        <a:p>
          <a:r>
            <a:rPr lang="tr-TR" dirty="0"/>
            <a:t>Yüksek Lisans</a:t>
          </a:r>
        </a:p>
      </dgm:t>
    </dgm:pt>
    <dgm:pt modelId="{D7861241-D773-4AD8-BBE8-595EB6E6B1F8}" type="parTrans" cxnId="{E374C6D5-8FCC-4491-BA5D-687F2D944278}">
      <dgm:prSet/>
      <dgm:spPr/>
      <dgm:t>
        <a:bodyPr/>
        <a:lstStyle/>
        <a:p>
          <a:endParaRPr lang="tr-TR"/>
        </a:p>
      </dgm:t>
    </dgm:pt>
    <dgm:pt modelId="{D81E9281-EB35-4C82-BEDD-9305793CE6D2}" type="sibTrans" cxnId="{E374C6D5-8FCC-4491-BA5D-687F2D944278}">
      <dgm:prSet/>
      <dgm:spPr/>
      <dgm:t>
        <a:bodyPr/>
        <a:lstStyle/>
        <a:p>
          <a:endParaRPr lang="tr-TR"/>
        </a:p>
      </dgm:t>
    </dgm:pt>
    <dgm:pt modelId="{6C8D1F77-6D40-4EB2-991B-C8066A635BA1}">
      <dgm:prSet phldrT="[Text]"/>
      <dgm:spPr/>
      <dgm:t>
        <a:bodyPr/>
        <a:lstStyle/>
        <a:p>
          <a:r>
            <a:rPr lang="tr-TR" dirty="0"/>
            <a:t>Beden Eğitimi ve Spor Anabilim Dalı</a:t>
          </a:r>
        </a:p>
      </dgm:t>
    </dgm:pt>
    <dgm:pt modelId="{BE0604BA-4023-43E1-BF51-05481DC14F5C}" type="parTrans" cxnId="{E3FF2B30-9F67-425F-AB02-688D093A615A}">
      <dgm:prSet/>
      <dgm:spPr/>
      <dgm:t>
        <a:bodyPr/>
        <a:lstStyle/>
        <a:p>
          <a:endParaRPr lang="tr-TR"/>
        </a:p>
      </dgm:t>
    </dgm:pt>
    <dgm:pt modelId="{90BCC00A-1DC8-447F-9694-5D08221C7C59}" type="sibTrans" cxnId="{E3FF2B30-9F67-425F-AB02-688D093A615A}">
      <dgm:prSet/>
      <dgm:spPr/>
      <dgm:t>
        <a:bodyPr/>
        <a:lstStyle/>
        <a:p>
          <a:endParaRPr lang="tr-TR"/>
        </a:p>
      </dgm:t>
    </dgm:pt>
    <dgm:pt modelId="{C5843BB7-3AB6-4DCA-BA2B-D55383DCC535}">
      <dgm:prSet phldrT="[Text]"/>
      <dgm:spPr/>
      <dgm:t>
        <a:bodyPr/>
        <a:lstStyle/>
        <a:p>
          <a:r>
            <a:rPr lang="tr-TR" dirty="0"/>
            <a:t>Doktora</a:t>
          </a:r>
        </a:p>
      </dgm:t>
    </dgm:pt>
    <dgm:pt modelId="{CE594B8D-6981-4712-84DE-1D52E9502067}" type="parTrans" cxnId="{A2303FE5-2929-44FE-AB12-96F2B47817A6}">
      <dgm:prSet/>
      <dgm:spPr/>
      <dgm:t>
        <a:bodyPr/>
        <a:lstStyle/>
        <a:p>
          <a:endParaRPr lang="tr-TR"/>
        </a:p>
      </dgm:t>
    </dgm:pt>
    <dgm:pt modelId="{825F5A33-0EB9-4B31-B623-0A0A49A6CD48}" type="sibTrans" cxnId="{A2303FE5-2929-44FE-AB12-96F2B47817A6}">
      <dgm:prSet/>
      <dgm:spPr/>
      <dgm:t>
        <a:bodyPr/>
        <a:lstStyle/>
        <a:p>
          <a:endParaRPr lang="tr-TR"/>
        </a:p>
      </dgm:t>
    </dgm:pt>
    <dgm:pt modelId="{349EE816-E3D0-499A-A308-20504632AB9D}">
      <dgm:prSet phldrT="[Text]"/>
      <dgm:spPr/>
      <dgm:t>
        <a:bodyPr/>
        <a:lstStyle/>
        <a:p>
          <a:pPr algn="just"/>
          <a:r>
            <a:rPr lang="tr-TR" dirty="0"/>
            <a:t>Bölümümüz bünyesinde doktora programı bulunmamaktadır.</a:t>
          </a:r>
        </a:p>
      </dgm:t>
    </dgm:pt>
    <dgm:pt modelId="{7954932E-465F-4558-A094-1564EF5ACFBD}" type="parTrans" cxnId="{8885F0BB-6793-4FA2-ADBD-86147461A6A0}">
      <dgm:prSet/>
      <dgm:spPr/>
      <dgm:t>
        <a:bodyPr/>
        <a:lstStyle/>
        <a:p>
          <a:endParaRPr lang="tr-TR"/>
        </a:p>
      </dgm:t>
    </dgm:pt>
    <dgm:pt modelId="{A21791BD-AD16-4152-9120-BB00CB70E061}" type="sibTrans" cxnId="{8885F0BB-6793-4FA2-ADBD-86147461A6A0}">
      <dgm:prSet/>
      <dgm:spPr/>
      <dgm:t>
        <a:bodyPr/>
        <a:lstStyle/>
        <a:p>
          <a:endParaRPr lang="tr-TR"/>
        </a:p>
      </dgm:t>
    </dgm:pt>
    <dgm:pt modelId="{B630877E-A026-4B0A-B504-7DD287922F8F}" type="pres">
      <dgm:prSet presAssocID="{81E53F67-A82C-4153-91CC-DB953EE1ADE8}" presName="linear" presStyleCnt="0">
        <dgm:presLayoutVars>
          <dgm:dir/>
          <dgm:animLvl val="lvl"/>
          <dgm:resizeHandles val="exact"/>
        </dgm:presLayoutVars>
      </dgm:prSet>
      <dgm:spPr/>
    </dgm:pt>
    <dgm:pt modelId="{5823427D-E167-430A-8F6F-D5EBD7E5C331}" type="pres">
      <dgm:prSet presAssocID="{FEADB499-157A-4B3D-B1A6-C79733BBBE86}" presName="parentLin" presStyleCnt="0"/>
      <dgm:spPr/>
    </dgm:pt>
    <dgm:pt modelId="{8EB1E653-0E25-41B0-B0A4-C2D7BC3106C5}" type="pres">
      <dgm:prSet presAssocID="{FEADB499-157A-4B3D-B1A6-C79733BBBE86}" presName="parentLeftMargin" presStyleLbl="node1" presStyleIdx="0" presStyleCnt="2"/>
      <dgm:spPr/>
    </dgm:pt>
    <dgm:pt modelId="{5B899DC4-6C6D-4F62-8361-C81B63696B9F}" type="pres">
      <dgm:prSet presAssocID="{FEADB499-157A-4B3D-B1A6-C79733BBBE86}" presName="parentText" presStyleLbl="node1" presStyleIdx="0" presStyleCnt="2">
        <dgm:presLayoutVars>
          <dgm:chMax val="0"/>
          <dgm:bulletEnabled val="1"/>
        </dgm:presLayoutVars>
      </dgm:prSet>
      <dgm:spPr/>
    </dgm:pt>
    <dgm:pt modelId="{37B7F4E2-25C0-4F54-80BA-F9E9A4589F10}" type="pres">
      <dgm:prSet presAssocID="{FEADB499-157A-4B3D-B1A6-C79733BBBE86}" presName="negativeSpace" presStyleCnt="0"/>
      <dgm:spPr/>
    </dgm:pt>
    <dgm:pt modelId="{766A867A-7466-4AB6-8519-972390FF5887}" type="pres">
      <dgm:prSet presAssocID="{FEADB499-157A-4B3D-B1A6-C79733BBBE86}" presName="childText" presStyleLbl="conFgAcc1" presStyleIdx="0" presStyleCnt="2" custLinFactNeighborX="-3097">
        <dgm:presLayoutVars>
          <dgm:bulletEnabled val="1"/>
        </dgm:presLayoutVars>
      </dgm:prSet>
      <dgm:spPr/>
    </dgm:pt>
    <dgm:pt modelId="{BAA40D73-0C01-4C7D-B1A9-601D8C322EEE}" type="pres">
      <dgm:prSet presAssocID="{D81E9281-EB35-4C82-BEDD-9305793CE6D2}" presName="spaceBetweenRectangles" presStyleCnt="0"/>
      <dgm:spPr/>
    </dgm:pt>
    <dgm:pt modelId="{A7924D6B-A4C0-4079-8B4D-CCE4C254E35A}" type="pres">
      <dgm:prSet presAssocID="{C5843BB7-3AB6-4DCA-BA2B-D55383DCC535}" presName="parentLin" presStyleCnt="0"/>
      <dgm:spPr/>
    </dgm:pt>
    <dgm:pt modelId="{2D16D6C1-34D7-4182-A15F-27E35188CE88}" type="pres">
      <dgm:prSet presAssocID="{C5843BB7-3AB6-4DCA-BA2B-D55383DCC535}" presName="parentLeftMargin" presStyleLbl="node1" presStyleIdx="0" presStyleCnt="2"/>
      <dgm:spPr/>
    </dgm:pt>
    <dgm:pt modelId="{88770953-0D09-4C4C-A4C8-FE540DCAC999}" type="pres">
      <dgm:prSet presAssocID="{C5843BB7-3AB6-4DCA-BA2B-D55383DCC535}" presName="parentText" presStyleLbl="node1" presStyleIdx="1" presStyleCnt="2">
        <dgm:presLayoutVars>
          <dgm:chMax val="0"/>
          <dgm:bulletEnabled val="1"/>
        </dgm:presLayoutVars>
      </dgm:prSet>
      <dgm:spPr/>
    </dgm:pt>
    <dgm:pt modelId="{38C3AFA2-9F2C-493F-8740-348921192395}" type="pres">
      <dgm:prSet presAssocID="{C5843BB7-3AB6-4DCA-BA2B-D55383DCC535}" presName="negativeSpace" presStyleCnt="0"/>
      <dgm:spPr/>
    </dgm:pt>
    <dgm:pt modelId="{11B6E6A6-6A89-411E-A453-83E718BCC102}" type="pres">
      <dgm:prSet presAssocID="{C5843BB7-3AB6-4DCA-BA2B-D55383DCC535}" presName="childText" presStyleLbl="conFgAcc1" presStyleIdx="1" presStyleCnt="2">
        <dgm:presLayoutVars>
          <dgm:bulletEnabled val="1"/>
        </dgm:presLayoutVars>
      </dgm:prSet>
      <dgm:spPr/>
    </dgm:pt>
  </dgm:ptLst>
  <dgm:cxnLst>
    <dgm:cxn modelId="{E3FF2B30-9F67-425F-AB02-688D093A615A}" srcId="{FEADB499-157A-4B3D-B1A6-C79733BBBE86}" destId="{6C8D1F77-6D40-4EB2-991B-C8066A635BA1}" srcOrd="0" destOrd="0" parTransId="{BE0604BA-4023-43E1-BF51-05481DC14F5C}" sibTransId="{90BCC00A-1DC8-447F-9694-5D08221C7C59}"/>
    <dgm:cxn modelId="{AE5C7F49-C750-4132-A98A-5CDCA5726F46}" type="presOf" srcId="{C5843BB7-3AB6-4DCA-BA2B-D55383DCC535}" destId="{2D16D6C1-34D7-4182-A15F-27E35188CE88}" srcOrd="0" destOrd="0" presId="urn:microsoft.com/office/officeart/2005/8/layout/list1"/>
    <dgm:cxn modelId="{8ADB9452-417F-494D-9F56-B035F31773F9}" type="presOf" srcId="{FEADB499-157A-4B3D-B1A6-C79733BBBE86}" destId="{5B899DC4-6C6D-4F62-8361-C81B63696B9F}" srcOrd="1" destOrd="0" presId="urn:microsoft.com/office/officeart/2005/8/layout/list1"/>
    <dgm:cxn modelId="{E48B9680-945C-4596-B26E-F75F86DBC3C0}" type="presOf" srcId="{C5843BB7-3AB6-4DCA-BA2B-D55383DCC535}" destId="{88770953-0D09-4C4C-A4C8-FE540DCAC999}" srcOrd="1" destOrd="0" presId="urn:microsoft.com/office/officeart/2005/8/layout/list1"/>
    <dgm:cxn modelId="{1576CA91-4F31-468F-8722-1E7AD43B10C4}" type="presOf" srcId="{349EE816-E3D0-499A-A308-20504632AB9D}" destId="{11B6E6A6-6A89-411E-A453-83E718BCC102}" srcOrd="0" destOrd="0" presId="urn:microsoft.com/office/officeart/2005/8/layout/list1"/>
    <dgm:cxn modelId="{01467C98-4750-426E-BE5E-3CEF94EAE477}" type="presOf" srcId="{FEADB499-157A-4B3D-B1A6-C79733BBBE86}" destId="{8EB1E653-0E25-41B0-B0A4-C2D7BC3106C5}" srcOrd="0" destOrd="0" presId="urn:microsoft.com/office/officeart/2005/8/layout/list1"/>
    <dgm:cxn modelId="{342A27BA-B269-4263-B66C-ECD3CE0F9F91}" type="presOf" srcId="{81E53F67-A82C-4153-91CC-DB953EE1ADE8}" destId="{B630877E-A026-4B0A-B504-7DD287922F8F}" srcOrd="0" destOrd="0" presId="urn:microsoft.com/office/officeart/2005/8/layout/list1"/>
    <dgm:cxn modelId="{8885F0BB-6793-4FA2-ADBD-86147461A6A0}" srcId="{C5843BB7-3AB6-4DCA-BA2B-D55383DCC535}" destId="{349EE816-E3D0-499A-A308-20504632AB9D}" srcOrd="0" destOrd="0" parTransId="{7954932E-465F-4558-A094-1564EF5ACFBD}" sibTransId="{A21791BD-AD16-4152-9120-BB00CB70E061}"/>
    <dgm:cxn modelId="{925EB1CC-4A0C-4F33-A460-73AF0A16C0D8}" type="presOf" srcId="{6C8D1F77-6D40-4EB2-991B-C8066A635BA1}" destId="{766A867A-7466-4AB6-8519-972390FF5887}" srcOrd="0" destOrd="0" presId="urn:microsoft.com/office/officeart/2005/8/layout/list1"/>
    <dgm:cxn modelId="{E374C6D5-8FCC-4491-BA5D-687F2D944278}" srcId="{81E53F67-A82C-4153-91CC-DB953EE1ADE8}" destId="{FEADB499-157A-4B3D-B1A6-C79733BBBE86}" srcOrd="0" destOrd="0" parTransId="{D7861241-D773-4AD8-BBE8-595EB6E6B1F8}" sibTransId="{D81E9281-EB35-4C82-BEDD-9305793CE6D2}"/>
    <dgm:cxn modelId="{A2303FE5-2929-44FE-AB12-96F2B47817A6}" srcId="{81E53F67-A82C-4153-91CC-DB953EE1ADE8}" destId="{C5843BB7-3AB6-4DCA-BA2B-D55383DCC535}" srcOrd="1" destOrd="0" parTransId="{CE594B8D-6981-4712-84DE-1D52E9502067}" sibTransId="{825F5A33-0EB9-4B31-B623-0A0A49A6CD48}"/>
    <dgm:cxn modelId="{C53B1D3B-B3EE-437E-9930-0484B463ABB5}" type="presParOf" srcId="{B630877E-A026-4B0A-B504-7DD287922F8F}" destId="{5823427D-E167-430A-8F6F-D5EBD7E5C331}" srcOrd="0" destOrd="0" presId="urn:microsoft.com/office/officeart/2005/8/layout/list1"/>
    <dgm:cxn modelId="{6684FD6E-A4C4-4AF5-87C8-F076366154A7}" type="presParOf" srcId="{5823427D-E167-430A-8F6F-D5EBD7E5C331}" destId="{8EB1E653-0E25-41B0-B0A4-C2D7BC3106C5}" srcOrd="0" destOrd="0" presId="urn:microsoft.com/office/officeart/2005/8/layout/list1"/>
    <dgm:cxn modelId="{85DF8A0B-99BB-480C-A131-B9B787C0E88A}" type="presParOf" srcId="{5823427D-E167-430A-8F6F-D5EBD7E5C331}" destId="{5B899DC4-6C6D-4F62-8361-C81B63696B9F}" srcOrd="1" destOrd="0" presId="urn:microsoft.com/office/officeart/2005/8/layout/list1"/>
    <dgm:cxn modelId="{4B0FB377-C352-44DA-83E8-75D351A63C8B}" type="presParOf" srcId="{B630877E-A026-4B0A-B504-7DD287922F8F}" destId="{37B7F4E2-25C0-4F54-80BA-F9E9A4589F10}" srcOrd="1" destOrd="0" presId="urn:microsoft.com/office/officeart/2005/8/layout/list1"/>
    <dgm:cxn modelId="{AEFEC8F6-4422-4D2B-97F2-CBD68D5D9046}" type="presParOf" srcId="{B630877E-A026-4B0A-B504-7DD287922F8F}" destId="{766A867A-7466-4AB6-8519-972390FF5887}" srcOrd="2" destOrd="0" presId="urn:microsoft.com/office/officeart/2005/8/layout/list1"/>
    <dgm:cxn modelId="{253889E0-AFA6-4E9C-A767-49EF08FD57F1}" type="presParOf" srcId="{B630877E-A026-4B0A-B504-7DD287922F8F}" destId="{BAA40D73-0C01-4C7D-B1A9-601D8C322EEE}" srcOrd="3" destOrd="0" presId="urn:microsoft.com/office/officeart/2005/8/layout/list1"/>
    <dgm:cxn modelId="{86D4E9FB-9B5E-46A5-9BCB-125ADB992FF9}" type="presParOf" srcId="{B630877E-A026-4B0A-B504-7DD287922F8F}" destId="{A7924D6B-A4C0-4079-8B4D-CCE4C254E35A}" srcOrd="4" destOrd="0" presId="urn:microsoft.com/office/officeart/2005/8/layout/list1"/>
    <dgm:cxn modelId="{78D4A807-13F0-4258-A1B3-074603A1402F}" type="presParOf" srcId="{A7924D6B-A4C0-4079-8B4D-CCE4C254E35A}" destId="{2D16D6C1-34D7-4182-A15F-27E35188CE88}" srcOrd="0" destOrd="0" presId="urn:microsoft.com/office/officeart/2005/8/layout/list1"/>
    <dgm:cxn modelId="{E87AC154-96BE-48C3-8A32-C4AC5D073E26}" type="presParOf" srcId="{A7924D6B-A4C0-4079-8B4D-CCE4C254E35A}" destId="{88770953-0D09-4C4C-A4C8-FE540DCAC999}" srcOrd="1" destOrd="0" presId="urn:microsoft.com/office/officeart/2005/8/layout/list1"/>
    <dgm:cxn modelId="{6DBE6633-EC02-4240-B548-819B56D564D7}" type="presParOf" srcId="{B630877E-A026-4B0A-B504-7DD287922F8F}" destId="{38C3AFA2-9F2C-493F-8740-348921192395}" srcOrd="5" destOrd="0" presId="urn:microsoft.com/office/officeart/2005/8/layout/list1"/>
    <dgm:cxn modelId="{9AB3F520-277B-4752-8A3A-66630D053ECF}" type="presParOf" srcId="{B630877E-A026-4B0A-B504-7DD287922F8F}" destId="{11B6E6A6-6A89-411E-A453-83E718BCC10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51970C-5996-4B6D-9A6A-6ECE1F05B8C1}"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tr-TR"/>
        </a:p>
      </dgm:t>
    </dgm:pt>
    <dgm:pt modelId="{75B4E295-9D45-4DEB-9715-F36F2D0F2ADA}">
      <dgm:prSet phldrT="[Text]" custT="1"/>
      <dgm:spPr/>
      <dgm:t>
        <a:bodyPr/>
        <a:lstStyle/>
        <a:p>
          <a:r>
            <a:rPr lang="tr-TR" sz="1600" b="1" dirty="0">
              <a:solidFill>
                <a:schemeClr val="tx1"/>
              </a:solidFill>
            </a:rPr>
            <a:t>   Mehmet </a:t>
          </a:r>
          <a:r>
            <a:rPr lang="tr-TR" sz="1600" b="1" dirty="0" err="1">
              <a:solidFill>
                <a:schemeClr val="tx1"/>
              </a:solidFill>
            </a:rPr>
            <a:t>Sabir</a:t>
          </a:r>
          <a:r>
            <a:rPr lang="tr-TR" sz="1600" b="1" dirty="0">
              <a:solidFill>
                <a:schemeClr val="tx1"/>
              </a:solidFill>
            </a:rPr>
            <a:t> ÇEVİK</a:t>
          </a:r>
        </a:p>
        <a:p>
          <a:r>
            <a:rPr lang="tr-TR" sz="1600" b="1" dirty="0">
              <a:solidFill>
                <a:schemeClr val="tx1"/>
              </a:solidFill>
            </a:rPr>
            <a:t>Doç. Dr.</a:t>
          </a:r>
        </a:p>
        <a:p>
          <a:r>
            <a:rPr lang="tr-TR" sz="1600" b="1" dirty="0">
              <a:solidFill>
                <a:schemeClr val="tx1"/>
              </a:solidFill>
            </a:rPr>
            <a:t>Beden Eğitimi ve Spor Öğretmenliği</a:t>
          </a:r>
        </a:p>
        <a:p>
          <a:r>
            <a:rPr lang="tr-TR" sz="1600" b="1" dirty="0">
              <a:solidFill>
                <a:schemeClr val="tx1"/>
              </a:solidFill>
            </a:rPr>
            <a:t> Bölümü</a:t>
          </a:r>
        </a:p>
      </dgm:t>
    </dgm:pt>
    <dgm:pt modelId="{9FAB7F3C-89A4-4A86-A6E8-7FB6CAD19881}" type="parTrans" cxnId="{B0EFE314-ACE1-4895-AADC-9DD361722B66}">
      <dgm:prSet/>
      <dgm:spPr/>
      <dgm:t>
        <a:bodyPr/>
        <a:lstStyle/>
        <a:p>
          <a:endParaRPr lang="tr-TR"/>
        </a:p>
      </dgm:t>
    </dgm:pt>
    <dgm:pt modelId="{3B674590-5F9F-4232-B03E-BC4F078C58CA}" type="sibTrans" cxnId="{B0EFE314-ACE1-4895-AADC-9DD361722B66}">
      <dgm:prSet/>
      <dgm:spPr/>
      <dgm:t>
        <a:bodyPr/>
        <a:lstStyle/>
        <a:p>
          <a:endParaRPr lang="tr-TR"/>
        </a:p>
      </dgm:t>
    </dgm:pt>
    <dgm:pt modelId="{597BC53E-B62C-48D8-9926-3DA5C1B2E21F}">
      <dgm:prSet phldrT="[Text]"/>
      <dgm:spPr/>
      <dgm:t>
        <a:bodyPr/>
        <a:lstStyle/>
        <a:p>
          <a:r>
            <a:rPr lang="tr-TR" b="1" dirty="0">
              <a:solidFill>
                <a:schemeClr val="tx1"/>
              </a:solidFill>
            </a:rPr>
            <a:t>Murat Yaşar ERMAN</a:t>
          </a:r>
        </a:p>
        <a:p>
          <a:r>
            <a:rPr lang="tr-TR" b="1" dirty="0">
              <a:solidFill>
                <a:schemeClr val="tx1"/>
              </a:solidFill>
            </a:rPr>
            <a:t>Dr. </a:t>
          </a:r>
          <a:r>
            <a:rPr lang="tr-TR" b="1" dirty="0" err="1">
              <a:solidFill>
                <a:schemeClr val="tx1"/>
              </a:solidFill>
            </a:rPr>
            <a:t>Öğr</a:t>
          </a:r>
          <a:r>
            <a:rPr lang="tr-TR" b="1" dirty="0">
              <a:solidFill>
                <a:schemeClr val="tx1"/>
              </a:solidFill>
            </a:rPr>
            <a:t>. Üyesi</a:t>
          </a:r>
        </a:p>
        <a:p>
          <a:r>
            <a:rPr lang="tr-TR" b="1" dirty="0">
              <a:solidFill>
                <a:schemeClr val="tx1"/>
              </a:solidFill>
            </a:rPr>
            <a:t>Beden Eğitimi ve Spor Öğretmenliği Bölümü</a:t>
          </a:r>
        </a:p>
      </dgm:t>
    </dgm:pt>
    <dgm:pt modelId="{95978A7C-117C-4C45-A6BC-DB0BD3D8784D}" type="parTrans" cxnId="{E528A874-2F97-491F-9227-AB0168154ECD}">
      <dgm:prSet/>
      <dgm:spPr/>
      <dgm:t>
        <a:bodyPr/>
        <a:lstStyle/>
        <a:p>
          <a:endParaRPr lang="tr-TR"/>
        </a:p>
      </dgm:t>
    </dgm:pt>
    <dgm:pt modelId="{5DFE2AC5-B7A1-4F48-AD9F-73EC2ED42CB8}" type="sibTrans" cxnId="{E528A874-2F97-491F-9227-AB0168154ECD}">
      <dgm:prSet/>
      <dgm:spPr/>
      <dgm:t>
        <a:bodyPr/>
        <a:lstStyle/>
        <a:p>
          <a:endParaRPr lang="tr-TR"/>
        </a:p>
      </dgm:t>
    </dgm:pt>
    <dgm:pt modelId="{96C14D2D-F11F-45D7-98EB-1D4CB6D0F5A5}" type="pres">
      <dgm:prSet presAssocID="{2151970C-5996-4B6D-9A6A-6ECE1F05B8C1}" presName="Name0" presStyleCnt="0">
        <dgm:presLayoutVars>
          <dgm:dir/>
          <dgm:resizeHandles val="exact"/>
        </dgm:presLayoutVars>
      </dgm:prSet>
      <dgm:spPr/>
    </dgm:pt>
    <dgm:pt modelId="{527A8137-3714-49B2-B74D-0C3E86AD56E5}" type="pres">
      <dgm:prSet presAssocID="{75B4E295-9D45-4DEB-9715-F36F2D0F2ADA}" presName="composite" presStyleCnt="0"/>
      <dgm:spPr/>
    </dgm:pt>
    <dgm:pt modelId="{D2CCF633-32A6-42EF-9984-30696FA37FA1}" type="pres">
      <dgm:prSet presAssocID="{75B4E295-9D45-4DEB-9715-F36F2D0F2ADA}" presName="rect1" presStyleLbl="bgImgPlace1" presStyleIdx="0" presStyleCnt="2" custScaleX="83159" custScaleY="148474" custLinFactNeighborX="-13753" custLinFactNeighborY="814"/>
      <dgm:spPr>
        <a:blipFill rotWithShape="1">
          <a:blip xmlns:r="http://schemas.openxmlformats.org/officeDocument/2006/relationships" r:embed="rId1"/>
          <a:stretch>
            <a:fillRect/>
          </a:stretch>
        </a:blipFill>
      </dgm:spPr>
    </dgm:pt>
    <dgm:pt modelId="{B7F1FD56-4778-421B-8151-7A6B68172AC3}" type="pres">
      <dgm:prSet presAssocID="{75B4E295-9D45-4DEB-9715-F36F2D0F2ADA}" presName="wedgeRectCallout1" presStyleLbl="node1" presStyleIdx="0" presStyleCnt="2" custLinFactNeighborX="-13221" custLinFactNeighborY="-45894">
        <dgm:presLayoutVars>
          <dgm:bulletEnabled val="1"/>
        </dgm:presLayoutVars>
      </dgm:prSet>
      <dgm:spPr/>
    </dgm:pt>
    <dgm:pt modelId="{5150718F-EC75-4BC0-8877-A8EFB91264EF}" type="pres">
      <dgm:prSet presAssocID="{3B674590-5F9F-4232-B03E-BC4F078C58CA}" presName="sibTrans" presStyleCnt="0"/>
      <dgm:spPr/>
    </dgm:pt>
    <dgm:pt modelId="{9CA72BD5-435D-4C27-8D4A-5D7469C49FE2}" type="pres">
      <dgm:prSet presAssocID="{597BC53E-B62C-48D8-9926-3DA5C1B2E21F}" presName="composite" presStyleCnt="0"/>
      <dgm:spPr/>
    </dgm:pt>
    <dgm:pt modelId="{B1FB18D2-249D-47F6-9721-42A693E9B7A7}" type="pres">
      <dgm:prSet presAssocID="{597BC53E-B62C-48D8-9926-3DA5C1B2E21F}" presName="rect1" presStyleLbl="bgImgPlace1" presStyleIdx="1" presStyleCnt="2" custScaleX="91573" custLinFactNeighborX="6977" custLinFactNeighborY="-882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pt>
    <dgm:pt modelId="{8B30AB03-7B0A-4E1A-B87B-C621A6EF5C9A}" type="pres">
      <dgm:prSet presAssocID="{597BC53E-B62C-48D8-9926-3DA5C1B2E21F}" presName="wedgeRectCallout1" presStyleLbl="node1" presStyleIdx="1" presStyleCnt="2" custScaleX="110286" custLinFactNeighborX="6868" custLinFactNeighborY="13337">
        <dgm:presLayoutVars>
          <dgm:bulletEnabled val="1"/>
        </dgm:presLayoutVars>
      </dgm:prSet>
      <dgm:spPr/>
    </dgm:pt>
  </dgm:ptLst>
  <dgm:cxnLst>
    <dgm:cxn modelId="{B0EFE314-ACE1-4895-AADC-9DD361722B66}" srcId="{2151970C-5996-4B6D-9A6A-6ECE1F05B8C1}" destId="{75B4E295-9D45-4DEB-9715-F36F2D0F2ADA}" srcOrd="0" destOrd="0" parTransId="{9FAB7F3C-89A4-4A86-A6E8-7FB6CAD19881}" sibTransId="{3B674590-5F9F-4232-B03E-BC4F078C58CA}"/>
    <dgm:cxn modelId="{E528A874-2F97-491F-9227-AB0168154ECD}" srcId="{2151970C-5996-4B6D-9A6A-6ECE1F05B8C1}" destId="{597BC53E-B62C-48D8-9926-3DA5C1B2E21F}" srcOrd="1" destOrd="0" parTransId="{95978A7C-117C-4C45-A6BC-DB0BD3D8784D}" sibTransId="{5DFE2AC5-B7A1-4F48-AD9F-73EC2ED42CB8}"/>
    <dgm:cxn modelId="{B8786C98-064D-4ED2-A0C9-7EDD90E55973}" type="presOf" srcId="{597BC53E-B62C-48D8-9926-3DA5C1B2E21F}" destId="{8B30AB03-7B0A-4E1A-B87B-C621A6EF5C9A}" srcOrd="0" destOrd="0" presId="urn:microsoft.com/office/officeart/2008/layout/BendingPictureCaptionList"/>
    <dgm:cxn modelId="{1DF106B4-EFE1-4508-9482-6E6ED6F3A00E}" type="presOf" srcId="{75B4E295-9D45-4DEB-9715-F36F2D0F2ADA}" destId="{B7F1FD56-4778-421B-8151-7A6B68172AC3}" srcOrd="0" destOrd="0" presId="urn:microsoft.com/office/officeart/2008/layout/BendingPictureCaptionList"/>
    <dgm:cxn modelId="{A6D23CFB-63F3-46A7-A59F-2D01EE09E7B0}" type="presOf" srcId="{2151970C-5996-4B6D-9A6A-6ECE1F05B8C1}" destId="{96C14D2D-F11F-45D7-98EB-1D4CB6D0F5A5}" srcOrd="0" destOrd="0" presId="urn:microsoft.com/office/officeart/2008/layout/BendingPictureCaptionList"/>
    <dgm:cxn modelId="{2ECB74BA-6EB2-4D03-9C22-4343BC9E67CA}" type="presParOf" srcId="{96C14D2D-F11F-45D7-98EB-1D4CB6D0F5A5}" destId="{527A8137-3714-49B2-B74D-0C3E86AD56E5}" srcOrd="0" destOrd="0" presId="urn:microsoft.com/office/officeart/2008/layout/BendingPictureCaptionList"/>
    <dgm:cxn modelId="{3763FA42-3A43-4611-BB1E-22CA782D85F8}" type="presParOf" srcId="{527A8137-3714-49B2-B74D-0C3E86AD56E5}" destId="{D2CCF633-32A6-42EF-9984-30696FA37FA1}" srcOrd="0" destOrd="0" presId="urn:microsoft.com/office/officeart/2008/layout/BendingPictureCaptionList"/>
    <dgm:cxn modelId="{3F150657-965E-4213-BE09-32110173130D}" type="presParOf" srcId="{527A8137-3714-49B2-B74D-0C3E86AD56E5}" destId="{B7F1FD56-4778-421B-8151-7A6B68172AC3}" srcOrd="1" destOrd="0" presId="urn:microsoft.com/office/officeart/2008/layout/BendingPictureCaptionList"/>
    <dgm:cxn modelId="{19EE599B-D9F3-4E7E-A2DD-677C00C7899F}" type="presParOf" srcId="{96C14D2D-F11F-45D7-98EB-1D4CB6D0F5A5}" destId="{5150718F-EC75-4BC0-8877-A8EFB91264EF}" srcOrd="1" destOrd="0" presId="urn:microsoft.com/office/officeart/2008/layout/BendingPictureCaptionList"/>
    <dgm:cxn modelId="{C866EC54-CD66-45CC-B876-8B0C435CDA22}" type="presParOf" srcId="{96C14D2D-F11F-45D7-98EB-1D4CB6D0F5A5}" destId="{9CA72BD5-435D-4C27-8D4A-5D7469C49FE2}" srcOrd="2" destOrd="0" presId="urn:microsoft.com/office/officeart/2008/layout/BendingPictureCaptionList"/>
    <dgm:cxn modelId="{CBB594BF-EB63-46BA-9107-D9460F5954EE}" type="presParOf" srcId="{9CA72BD5-435D-4C27-8D4A-5D7469C49FE2}" destId="{B1FB18D2-249D-47F6-9721-42A693E9B7A7}" srcOrd="0" destOrd="0" presId="urn:microsoft.com/office/officeart/2008/layout/BendingPictureCaptionList"/>
    <dgm:cxn modelId="{44BF2302-370D-47A1-8893-E630CA234CFE}" type="presParOf" srcId="{9CA72BD5-435D-4C27-8D4A-5D7469C49FE2}" destId="{8B30AB03-7B0A-4E1A-B87B-C621A6EF5C9A}"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A867A-7466-4AB6-8519-972390FF5887}">
      <dsp:nvSpPr>
        <dsp:cNvPr id="0" name=""/>
        <dsp:cNvSpPr/>
      </dsp:nvSpPr>
      <dsp:spPr>
        <a:xfrm>
          <a:off x="0" y="491068"/>
          <a:ext cx="10515600" cy="226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24840" rIns="816127" bIns="213360" numCol="1" spcCol="1270" anchor="t" anchorCtr="0">
          <a:noAutofit/>
        </a:bodyPr>
        <a:lstStyle/>
        <a:p>
          <a:pPr marL="285750" lvl="1" indent="-285750" algn="l" defTabSz="1333500">
            <a:lnSpc>
              <a:spcPct val="90000"/>
            </a:lnSpc>
            <a:spcBef>
              <a:spcPct val="0"/>
            </a:spcBef>
            <a:spcAft>
              <a:spcPct val="15000"/>
            </a:spcAft>
            <a:buChar char="•"/>
          </a:pPr>
          <a:r>
            <a:rPr lang="tr-TR" sz="3000" kern="1200" dirty="0"/>
            <a:t>Antrenörlük Eğitimi Bölümü</a:t>
          </a:r>
        </a:p>
        <a:p>
          <a:pPr marL="285750" lvl="1" indent="-285750" algn="l" defTabSz="1333500">
            <a:lnSpc>
              <a:spcPct val="90000"/>
            </a:lnSpc>
            <a:spcBef>
              <a:spcPct val="0"/>
            </a:spcBef>
            <a:spcAft>
              <a:spcPct val="15000"/>
            </a:spcAft>
            <a:buChar char="•"/>
          </a:pPr>
          <a:r>
            <a:rPr lang="tr-TR" sz="3000" kern="1200" dirty="0"/>
            <a:t>Beden Eğitimi ve Spor Öğretmenliği Bölümü</a:t>
          </a:r>
        </a:p>
        <a:p>
          <a:pPr marL="285750" lvl="1" indent="-285750" algn="l" defTabSz="1333500">
            <a:lnSpc>
              <a:spcPct val="90000"/>
            </a:lnSpc>
            <a:spcBef>
              <a:spcPct val="0"/>
            </a:spcBef>
            <a:spcAft>
              <a:spcPct val="15000"/>
            </a:spcAft>
            <a:buChar char="•"/>
          </a:pPr>
          <a:r>
            <a:rPr lang="tr-TR" sz="3000" kern="1200" dirty="0"/>
            <a:t>Spor Yöneticiliği Bölümü</a:t>
          </a:r>
        </a:p>
      </dsp:txBody>
      <dsp:txXfrm>
        <a:off x="0" y="491068"/>
        <a:ext cx="10515600" cy="2268000"/>
      </dsp:txXfrm>
    </dsp:sp>
    <dsp:sp modelId="{5B899DC4-6C6D-4F62-8361-C81B63696B9F}">
      <dsp:nvSpPr>
        <dsp:cNvPr id="0" name=""/>
        <dsp:cNvSpPr/>
      </dsp:nvSpPr>
      <dsp:spPr>
        <a:xfrm>
          <a:off x="525780" y="48268"/>
          <a:ext cx="7360920"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tr-TR" sz="3000" kern="1200" dirty="0"/>
            <a:t>Aktif (öğrenci alımına açık) olanlar</a:t>
          </a:r>
        </a:p>
      </dsp:txBody>
      <dsp:txXfrm>
        <a:off x="569011" y="91499"/>
        <a:ext cx="7274458" cy="799138"/>
      </dsp:txXfrm>
    </dsp:sp>
    <dsp:sp modelId="{11B6E6A6-6A89-411E-A453-83E718BCC102}">
      <dsp:nvSpPr>
        <dsp:cNvPr id="0" name=""/>
        <dsp:cNvSpPr/>
      </dsp:nvSpPr>
      <dsp:spPr>
        <a:xfrm>
          <a:off x="0" y="3363868"/>
          <a:ext cx="10515600" cy="127575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24840" rIns="816127" bIns="213360" numCol="1" spcCol="1270" anchor="t" anchorCtr="0">
          <a:noAutofit/>
        </a:bodyPr>
        <a:lstStyle/>
        <a:p>
          <a:pPr marL="285750" lvl="1" indent="-285750" algn="l" defTabSz="1333500">
            <a:lnSpc>
              <a:spcPct val="90000"/>
            </a:lnSpc>
            <a:spcBef>
              <a:spcPct val="0"/>
            </a:spcBef>
            <a:spcAft>
              <a:spcPct val="15000"/>
            </a:spcAft>
            <a:buChar char="•"/>
          </a:pPr>
          <a:r>
            <a:rPr lang="tr-TR" sz="3000" kern="1200" dirty="0"/>
            <a:t>Rekreasyon  Bölümü</a:t>
          </a:r>
        </a:p>
      </dsp:txBody>
      <dsp:txXfrm>
        <a:off x="0" y="3363868"/>
        <a:ext cx="10515600" cy="1275750"/>
      </dsp:txXfrm>
    </dsp:sp>
    <dsp:sp modelId="{88770953-0D09-4C4C-A4C8-FE540DCAC999}">
      <dsp:nvSpPr>
        <dsp:cNvPr id="0" name=""/>
        <dsp:cNvSpPr/>
      </dsp:nvSpPr>
      <dsp:spPr>
        <a:xfrm>
          <a:off x="525780" y="2921068"/>
          <a:ext cx="7360920" cy="885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33500">
            <a:lnSpc>
              <a:spcPct val="90000"/>
            </a:lnSpc>
            <a:spcBef>
              <a:spcPct val="0"/>
            </a:spcBef>
            <a:spcAft>
              <a:spcPct val="35000"/>
            </a:spcAft>
            <a:buNone/>
          </a:pPr>
          <a:r>
            <a:rPr lang="tr-TR" sz="3000" kern="1200" dirty="0"/>
            <a:t>Pasif (öğrenci alımına kapalı) olanlar</a:t>
          </a:r>
        </a:p>
      </dsp:txBody>
      <dsp:txXfrm>
        <a:off x="569011" y="2964299"/>
        <a:ext cx="7274458"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A867A-7466-4AB6-8519-972390FF5887}">
      <dsp:nvSpPr>
        <dsp:cNvPr id="0" name=""/>
        <dsp:cNvSpPr/>
      </dsp:nvSpPr>
      <dsp:spPr>
        <a:xfrm>
          <a:off x="0" y="565318"/>
          <a:ext cx="10515600" cy="14458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708152" rIns="816127" bIns="241808" numCol="1" spcCol="1270" anchor="t" anchorCtr="0">
          <a:noAutofit/>
        </a:bodyPr>
        <a:lstStyle/>
        <a:p>
          <a:pPr marL="285750" lvl="1" indent="-285750" algn="l" defTabSz="1511300">
            <a:lnSpc>
              <a:spcPct val="90000"/>
            </a:lnSpc>
            <a:spcBef>
              <a:spcPct val="0"/>
            </a:spcBef>
            <a:spcAft>
              <a:spcPct val="15000"/>
            </a:spcAft>
            <a:buChar char="•"/>
          </a:pPr>
          <a:r>
            <a:rPr lang="tr-TR" sz="3400" kern="1200" dirty="0"/>
            <a:t>Beden Eğitimi ve Spor Anabilim Dalı</a:t>
          </a:r>
        </a:p>
      </dsp:txBody>
      <dsp:txXfrm>
        <a:off x="0" y="565318"/>
        <a:ext cx="10515600" cy="1445850"/>
      </dsp:txXfrm>
    </dsp:sp>
    <dsp:sp modelId="{5B899DC4-6C6D-4F62-8361-C81B63696B9F}">
      <dsp:nvSpPr>
        <dsp:cNvPr id="0" name=""/>
        <dsp:cNvSpPr/>
      </dsp:nvSpPr>
      <dsp:spPr>
        <a:xfrm>
          <a:off x="525780" y="63478"/>
          <a:ext cx="7360920"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tr-TR" sz="3400" kern="1200" dirty="0"/>
            <a:t>Yüksek Lisans</a:t>
          </a:r>
        </a:p>
      </dsp:txBody>
      <dsp:txXfrm>
        <a:off x="574776" y="112474"/>
        <a:ext cx="7262928" cy="905688"/>
      </dsp:txXfrm>
    </dsp:sp>
    <dsp:sp modelId="{11B6E6A6-6A89-411E-A453-83E718BCC102}">
      <dsp:nvSpPr>
        <dsp:cNvPr id="0" name=""/>
        <dsp:cNvSpPr/>
      </dsp:nvSpPr>
      <dsp:spPr>
        <a:xfrm>
          <a:off x="0" y="2696608"/>
          <a:ext cx="10515600" cy="19278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708152" rIns="816127" bIns="241808" numCol="1" spcCol="1270" anchor="t" anchorCtr="0">
          <a:noAutofit/>
        </a:bodyPr>
        <a:lstStyle/>
        <a:p>
          <a:pPr marL="285750" lvl="1" indent="-285750" algn="just" defTabSz="1511300">
            <a:lnSpc>
              <a:spcPct val="90000"/>
            </a:lnSpc>
            <a:spcBef>
              <a:spcPct val="0"/>
            </a:spcBef>
            <a:spcAft>
              <a:spcPct val="15000"/>
            </a:spcAft>
            <a:buChar char="•"/>
          </a:pPr>
          <a:r>
            <a:rPr lang="tr-TR" sz="3400" kern="1200" dirty="0"/>
            <a:t>Bölümümüz bünyesinde doktora programı bulunmamaktadır.</a:t>
          </a:r>
        </a:p>
      </dsp:txBody>
      <dsp:txXfrm>
        <a:off x="0" y="2696608"/>
        <a:ext cx="10515600" cy="1927800"/>
      </dsp:txXfrm>
    </dsp:sp>
    <dsp:sp modelId="{88770953-0D09-4C4C-A4C8-FE540DCAC999}">
      <dsp:nvSpPr>
        <dsp:cNvPr id="0" name=""/>
        <dsp:cNvSpPr/>
      </dsp:nvSpPr>
      <dsp:spPr>
        <a:xfrm>
          <a:off x="525780" y="2194768"/>
          <a:ext cx="7360920" cy="10036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511300">
            <a:lnSpc>
              <a:spcPct val="90000"/>
            </a:lnSpc>
            <a:spcBef>
              <a:spcPct val="0"/>
            </a:spcBef>
            <a:spcAft>
              <a:spcPct val="35000"/>
            </a:spcAft>
            <a:buNone/>
          </a:pPr>
          <a:r>
            <a:rPr lang="tr-TR" sz="3400" kern="1200" dirty="0"/>
            <a:t>Doktora</a:t>
          </a:r>
        </a:p>
      </dsp:txBody>
      <dsp:txXfrm>
        <a:off x="574776" y="2243764"/>
        <a:ext cx="7262928" cy="905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CF633-32A6-42EF-9984-30696FA37FA1}">
      <dsp:nvSpPr>
        <dsp:cNvPr id="0" name=""/>
        <dsp:cNvSpPr/>
      </dsp:nvSpPr>
      <dsp:spPr>
        <a:xfrm>
          <a:off x="1118951" y="27167"/>
          <a:ext cx="3263025" cy="4660704"/>
        </a:xfrm>
        <a:prstGeom prst="rect">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7F1FD56-4778-421B-8151-7A6B68172AC3}">
      <dsp:nvSpPr>
        <dsp:cNvPr id="0" name=""/>
        <dsp:cNvSpPr/>
      </dsp:nvSpPr>
      <dsp:spPr>
        <a:xfrm>
          <a:off x="1219629" y="3083370"/>
          <a:ext cx="3492216" cy="1098674"/>
        </a:xfrm>
        <a:prstGeom prst="wedgeRectCallout">
          <a:avLst>
            <a:gd name="adj1" fmla="val 20250"/>
            <a:gd name="adj2" fmla="val -607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   Mehmet </a:t>
          </a:r>
          <a:r>
            <a:rPr lang="tr-TR" sz="1600" b="1" kern="1200" dirty="0" err="1">
              <a:solidFill>
                <a:schemeClr val="tx1"/>
              </a:solidFill>
            </a:rPr>
            <a:t>Sabir</a:t>
          </a:r>
          <a:r>
            <a:rPr lang="tr-TR" sz="1600" b="1" kern="1200" dirty="0">
              <a:solidFill>
                <a:schemeClr val="tx1"/>
              </a:solidFill>
            </a:rPr>
            <a:t> ÇEVİK</a:t>
          </a:r>
        </a:p>
        <a:p>
          <a:pPr marL="0" lvl="0" indent="0" algn="ctr" defTabSz="711200">
            <a:lnSpc>
              <a:spcPct val="90000"/>
            </a:lnSpc>
            <a:spcBef>
              <a:spcPct val="0"/>
            </a:spcBef>
            <a:spcAft>
              <a:spcPct val="35000"/>
            </a:spcAft>
            <a:buNone/>
          </a:pPr>
          <a:r>
            <a:rPr lang="tr-TR" sz="1600" b="1" kern="1200" dirty="0">
              <a:solidFill>
                <a:schemeClr val="tx1"/>
              </a:solidFill>
            </a:rPr>
            <a:t>Doç. Dr.</a:t>
          </a:r>
        </a:p>
        <a:p>
          <a:pPr marL="0" lvl="0" indent="0" algn="ctr" defTabSz="711200">
            <a:lnSpc>
              <a:spcPct val="90000"/>
            </a:lnSpc>
            <a:spcBef>
              <a:spcPct val="0"/>
            </a:spcBef>
            <a:spcAft>
              <a:spcPct val="35000"/>
            </a:spcAft>
            <a:buNone/>
          </a:pPr>
          <a:r>
            <a:rPr lang="tr-TR" sz="1600" b="1" kern="1200" dirty="0">
              <a:solidFill>
                <a:schemeClr val="tx1"/>
              </a:solidFill>
            </a:rPr>
            <a:t>Beden Eğitimi ve Spor Öğretmenliği</a:t>
          </a:r>
        </a:p>
        <a:p>
          <a:pPr marL="0" lvl="0" indent="0" algn="ctr" defTabSz="711200">
            <a:lnSpc>
              <a:spcPct val="90000"/>
            </a:lnSpc>
            <a:spcBef>
              <a:spcPct val="0"/>
            </a:spcBef>
            <a:spcAft>
              <a:spcPct val="35000"/>
            </a:spcAft>
            <a:buNone/>
          </a:pPr>
          <a:r>
            <a:rPr lang="tr-TR" sz="1600" b="1" kern="1200" dirty="0">
              <a:solidFill>
                <a:schemeClr val="tx1"/>
              </a:solidFill>
            </a:rPr>
            <a:t> Bölümü</a:t>
          </a:r>
        </a:p>
      </dsp:txBody>
      <dsp:txXfrm>
        <a:off x="1219629" y="3083370"/>
        <a:ext cx="3492216" cy="1098674"/>
      </dsp:txXfrm>
    </dsp:sp>
    <dsp:sp modelId="{B1FB18D2-249D-47F6-9721-42A693E9B7A7}">
      <dsp:nvSpPr>
        <dsp:cNvPr id="0" name=""/>
        <dsp:cNvSpPr/>
      </dsp:nvSpPr>
      <dsp:spPr>
        <a:xfrm>
          <a:off x="5839702" y="105063"/>
          <a:ext cx="3593177" cy="3139071"/>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B30AB03-7B0A-4E1A-B87B-C621A6EF5C9A}">
      <dsp:nvSpPr>
        <dsp:cNvPr id="0" name=""/>
        <dsp:cNvSpPr/>
      </dsp:nvSpPr>
      <dsp:spPr>
        <a:xfrm>
          <a:off x="5813991" y="3353718"/>
          <a:ext cx="3851426" cy="1098674"/>
        </a:xfrm>
        <a:prstGeom prst="wedgeRectCallout">
          <a:avLst>
            <a:gd name="adj1" fmla="val 20250"/>
            <a:gd name="adj2" fmla="val -607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Murat Yaşar ERMAN</a:t>
          </a:r>
        </a:p>
        <a:p>
          <a:pPr marL="0" lvl="0" indent="0" algn="ctr" defTabSz="711200">
            <a:lnSpc>
              <a:spcPct val="90000"/>
            </a:lnSpc>
            <a:spcBef>
              <a:spcPct val="0"/>
            </a:spcBef>
            <a:spcAft>
              <a:spcPct val="35000"/>
            </a:spcAft>
            <a:buNone/>
          </a:pPr>
          <a:r>
            <a:rPr lang="tr-TR" sz="1600" b="1" kern="1200" dirty="0">
              <a:solidFill>
                <a:schemeClr val="tx1"/>
              </a:solidFill>
            </a:rPr>
            <a:t>Dr. </a:t>
          </a:r>
          <a:r>
            <a:rPr lang="tr-TR" sz="1600" b="1" kern="1200" dirty="0" err="1">
              <a:solidFill>
                <a:schemeClr val="tx1"/>
              </a:solidFill>
            </a:rPr>
            <a:t>Öğr</a:t>
          </a:r>
          <a:r>
            <a:rPr lang="tr-TR" sz="1600" b="1" kern="1200" dirty="0">
              <a:solidFill>
                <a:schemeClr val="tx1"/>
              </a:solidFill>
            </a:rPr>
            <a:t>. Üyesi</a:t>
          </a:r>
        </a:p>
        <a:p>
          <a:pPr marL="0" lvl="0" indent="0" algn="ctr" defTabSz="711200">
            <a:lnSpc>
              <a:spcPct val="90000"/>
            </a:lnSpc>
            <a:spcBef>
              <a:spcPct val="0"/>
            </a:spcBef>
            <a:spcAft>
              <a:spcPct val="35000"/>
            </a:spcAft>
            <a:buNone/>
          </a:pPr>
          <a:r>
            <a:rPr lang="tr-TR" sz="1600" b="1" kern="1200" dirty="0">
              <a:solidFill>
                <a:schemeClr val="tx1"/>
              </a:solidFill>
            </a:rPr>
            <a:t>Beden Eğitimi ve Spor Öğretmenliği Bölümü</a:t>
          </a:r>
        </a:p>
      </dsp:txBody>
      <dsp:txXfrm>
        <a:off x="5813991" y="3353718"/>
        <a:ext cx="3851426" cy="10986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8429B-EE59-41F7-B954-F180555A2C09}" type="datetimeFigureOut">
              <a:rPr lang="tr-TR" smtClean="0"/>
              <a:t>10.04.2026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BF735-C093-4715-9A24-46B2B7FBDA82}" type="slidenum">
              <a:rPr lang="tr-TR" smtClean="0"/>
              <a:t>‹#›</a:t>
            </a:fld>
            <a:endParaRPr lang="tr-TR"/>
          </a:p>
        </p:txBody>
      </p:sp>
    </p:spTree>
    <p:extLst>
      <p:ext uri="{BB962C8B-B14F-4D97-AF65-F5344CB8AC3E}">
        <p14:creationId xmlns:p14="http://schemas.microsoft.com/office/powerpoint/2010/main" val="427269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21BF735-C093-4715-9A24-46B2B7FBDA82}" type="slidenum">
              <a:rPr lang="tr-TR" smtClean="0"/>
              <a:t>1</a:t>
            </a:fld>
            <a:endParaRPr lang="tr-TR"/>
          </a:p>
        </p:txBody>
      </p:sp>
    </p:spTree>
    <p:extLst>
      <p:ext uri="{BB962C8B-B14F-4D97-AF65-F5344CB8AC3E}">
        <p14:creationId xmlns:p14="http://schemas.microsoft.com/office/powerpoint/2010/main" val="347244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21BF735-C093-4715-9A24-46B2B7FBDA82}" type="slidenum">
              <a:rPr lang="tr-TR" smtClean="0"/>
              <a:t>32</a:t>
            </a:fld>
            <a:endParaRPr lang="tr-TR"/>
          </a:p>
        </p:txBody>
      </p:sp>
    </p:spTree>
    <p:extLst>
      <p:ext uri="{BB962C8B-B14F-4D97-AF65-F5344CB8AC3E}">
        <p14:creationId xmlns:p14="http://schemas.microsoft.com/office/powerpoint/2010/main" val="117409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B0662BFA-4C2C-4A38-AADE-FD7585A05BA6}" type="datetimeFigureOut">
              <a:rPr lang="tr-TR" smtClean="0"/>
              <a:t>10.04.2026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82817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10.04.2026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275592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10.04.2026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382612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4C3A-F7FA-1AFD-DA77-03CE8F0B794E}"/>
              </a:ext>
            </a:extLst>
          </p:cNvPr>
          <p:cNvSpPr>
            <a:spLocks noGrp="1"/>
          </p:cNvSpPr>
          <p:nvPr>
            <p:ph type="title" hasCustomPrompt="1"/>
          </p:nvPr>
        </p:nvSpPr>
        <p:spPr>
          <a:xfrm>
            <a:off x="1663700" y="625987"/>
            <a:ext cx="7264400" cy="358156"/>
          </a:xfrm>
        </p:spPr>
        <p:txBody>
          <a:bodyPr>
            <a:normAutofit/>
          </a:bodyPr>
          <a:lstStyle>
            <a:lvl1pPr algn="ctr">
              <a:defRPr sz="2200" b="1"/>
            </a:lvl1pPr>
          </a:lstStyle>
          <a:p>
            <a:r>
              <a:rPr lang="tr-TR" dirty="0"/>
              <a:t>BİRİM YÖNETİMİ</a:t>
            </a:r>
          </a:p>
        </p:txBody>
      </p:sp>
      <p:sp>
        <p:nvSpPr>
          <p:cNvPr id="3" name="Date Placeholder 2">
            <a:extLst>
              <a:ext uri="{FF2B5EF4-FFF2-40B4-BE49-F238E27FC236}">
                <a16:creationId xmlns:a16="http://schemas.microsoft.com/office/drawing/2014/main" id="{E00D2068-4533-54BB-128A-8F3C3786D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326A481-76F4-4D93-3375-A7C748233E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2A76DFE-4A56-BA20-568A-A7795D1A5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F1D3786B-5DA8-BB80-3398-76C68A3F4CAB}"/>
              </a:ext>
            </a:extLst>
          </p:cNvPr>
          <p:cNvSpPr/>
          <p:nvPr/>
        </p:nvSpPr>
        <p:spPr>
          <a:xfrm>
            <a:off x="4189128" y="3111652"/>
            <a:ext cx="2213544" cy="404659"/>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13" name="Rectangle 12">
            <a:extLst>
              <a:ext uri="{FF2B5EF4-FFF2-40B4-BE49-F238E27FC236}">
                <a16:creationId xmlns:a16="http://schemas.microsoft.com/office/drawing/2014/main" id="{41587F53-7D96-22EA-F7F0-03C5BC7B0799}"/>
              </a:ext>
            </a:extLst>
          </p:cNvPr>
          <p:cNvSpPr>
            <a:spLocks noChangeAspect="1"/>
          </p:cNvSpPr>
          <p:nvPr/>
        </p:nvSpPr>
        <p:spPr>
          <a:xfrm>
            <a:off x="4412857" y="1020837"/>
            <a:ext cx="1539319" cy="2082111"/>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a:p>
        </p:txBody>
      </p:sp>
      <p:sp>
        <p:nvSpPr>
          <p:cNvPr id="17" name="Text Placeholder 16">
            <a:extLst>
              <a:ext uri="{FF2B5EF4-FFF2-40B4-BE49-F238E27FC236}">
                <a16:creationId xmlns:a16="http://schemas.microsoft.com/office/drawing/2014/main" id="{DBCDA8D7-10EC-A266-FF4B-726BECBB37C8}"/>
              </a:ext>
            </a:extLst>
          </p:cNvPr>
          <p:cNvSpPr>
            <a:spLocks noGrp="1"/>
          </p:cNvSpPr>
          <p:nvPr>
            <p:ph type="body" sz="quarter" idx="13" hasCustomPrompt="1"/>
          </p:nvPr>
        </p:nvSpPr>
        <p:spPr>
          <a:xfrm>
            <a:off x="4197499" y="3110089"/>
            <a:ext cx="2159748" cy="380103"/>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a:t>
            </a:r>
          </a:p>
        </p:txBody>
      </p:sp>
      <p:sp>
        <p:nvSpPr>
          <p:cNvPr id="19" name="Picture Placeholder 18">
            <a:extLst>
              <a:ext uri="{FF2B5EF4-FFF2-40B4-BE49-F238E27FC236}">
                <a16:creationId xmlns:a16="http://schemas.microsoft.com/office/drawing/2014/main" id="{6632F21A-A4B9-AE03-D0B7-90D9C8127E7E}"/>
              </a:ext>
            </a:extLst>
          </p:cNvPr>
          <p:cNvSpPr>
            <a:spLocks noGrp="1"/>
          </p:cNvSpPr>
          <p:nvPr>
            <p:ph type="pic" sz="quarter" idx="14" hasCustomPrompt="1"/>
          </p:nvPr>
        </p:nvSpPr>
        <p:spPr>
          <a:xfrm>
            <a:off x="4463101" y="1026414"/>
            <a:ext cx="1489075" cy="2057556"/>
          </a:xfrm>
        </p:spPr>
        <p:txBody>
          <a:bodyPr/>
          <a:lstStyle>
            <a:lvl1pPr>
              <a:defRPr/>
            </a:lvl1pPr>
          </a:lstStyle>
          <a:p>
            <a:r>
              <a:rPr lang="tr-TR" dirty="0"/>
              <a:t>Resim ekleyiniz</a:t>
            </a:r>
          </a:p>
        </p:txBody>
      </p:sp>
      <p:grpSp>
        <p:nvGrpSpPr>
          <p:cNvPr id="20" name="Group 19">
            <a:extLst>
              <a:ext uri="{FF2B5EF4-FFF2-40B4-BE49-F238E27FC236}">
                <a16:creationId xmlns:a16="http://schemas.microsoft.com/office/drawing/2014/main" id="{F7601A60-E7AF-2A68-DF40-E7A228F661D9}"/>
              </a:ext>
            </a:extLst>
          </p:cNvPr>
          <p:cNvGrpSpPr/>
          <p:nvPr/>
        </p:nvGrpSpPr>
        <p:grpSpPr>
          <a:xfrm>
            <a:off x="849206" y="3632068"/>
            <a:ext cx="2213544" cy="2418810"/>
            <a:chOff x="4151792" y="1113007"/>
            <a:chExt cx="2329566" cy="2509299"/>
          </a:xfrm>
        </p:grpSpPr>
        <p:sp>
          <p:nvSpPr>
            <p:cNvPr id="21" name="Freeform: Shape 20">
              <a:extLst>
                <a:ext uri="{FF2B5EF4-FFF2-40B4-BE49-F238E27FC236}">
                  <a16:creationId xmlns:a16="http://schemas.microsoft.com/office/drawing/2014/main" id="{0183A604-EAE7-AF05-9667-E769186EFC0B}"/>
                </a:ext>
              </a:extLst>
            </p:cNvPr>
            <p:cNvSpPr/>
            <p:nvPr/>
          </p:nvSpPr>
          <p:spPr>
            <a:xfrm>
              <a:off x="4151792" y="3202509"/>
              <a:ext cx="2329566" cy="419797"/>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22" name="Rectangle 21">
              <a:extLst>
                <a:ext uri="{FF2B5EF4-FFF2-40B4-BE49-F238E27FC236}">
                  <a16:creationId xmlns:a16="http://schemas.microsoft.com/office/drawing/2014/main" id="{83847F1D-B611-C8EE-873C-21588E52E83E}"/>
                </a:ext>
              </a:extLst>
            </p:cNvPr>
            <p:cNvSpPr>
              <a:spLocks noChangeAspect="1"/>
            </p:cNvSpPr>
            <p:nvPr/>
          </p:nvSpPr>
          <p:spPr>
            <a:xfrm>
              <a:off x="4533012" y="1113007"/>
              <a:ext cx="1567124" cy="208950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grpSp>
      <p:sp>
        <p:nvSpPr>
          <p:cNvPr id="23" name="Picture Placeholder 18">
            <a:extLst>
              <a:ext uri="{FF2B5EF4-FFF2-40B4-BE49-F238E27FC236}">
                <a16:creationId xmlns:a16="http://schemas.microsoft.com/office/drawing/2014/main" id="{515CEA9B-69CA-EE24-37E0-227A78822F87}"/>
              </a:ext>
            </a:extLst>
          </p:cNvPr>
          <p:cNvSpPr>
            <a:spLocks noGrp="1"/>
          </p:cNvSpPr>
          <p:nvPr>
            <p:ph type="pic" sz="quarter" idx="15" hasCustomPrompt="1"/>
          </p:nvPr>
        </p:nvSpPr>
        <p:spPr>
          <a:xfrm>
            <a:off x="1227419" y="3650615"/>
            <a:ext cx="1452281" cy="2008460"/>
          </a:xfrm>
        </p:spPr>
        <p:txBody>
          <a:bodyPr/>
          <a:lstStyle>
            <a:lvl1pPr>
              <a:defRPr/>
            </a:lvl1pPr>
          </a:lstStyle>
          <a:p>
            <a:r>
              <a:rPr lang="tr-TR" dirty="0"/>
              <a:t>Resim ekleyiniz</a:t>
            </a:r>
          </a:p>
        </p:txBody>
      </p:sp>
      <p:sp>
        <p:nvSpPr>
          <p:cNvPr id="24" name="Text Placeholder 16">
            <a:extLst>
              <a:ext uri="{FF2B5EF4-FFF2-40B4-BE49-F238E27FC236}">
                <a16:creationId xmlns:a16="http://schemas.microsoft.com/office/drawing/2014/main" id="{CCA753CD-9636-50B5-F337-D84B921DAE40}"/>
              </a:ext>
            </a:extLst>
          </p:cNvPr>
          <p:cNvSpPr>
            <a:spLocks noGrp="1"/>
          </p:cNvSpPr>
          <p:nvPr>
            <p:ph type="body" sz="quarter" idx="16" hasCustomPrompt="1"/>
          </p:nvPr>
        </p:nvSpPr>
        <p:spPr>
          <a:xfrm>
            <a:off x="903002" y="5677622"/>
            <a:ext cx="2159748" cy="404658"/>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 Yardımcı)</a:t>
            </a:r>
          </a:p>
        </p:txBody>
      </p:sp>
      <p:sp>
        <p:nvSpPr>
          <p:cNvPr id="27" name="Freeform: Shape 26">
            <a:extLst>
              <a:ext uri="{FF2B5EF4-FFF2-40B4-BE49-F238E27FC236}">
                <a16:creationId xmlns:a16="http://schemas.microsoft.com/office/drawing/2014/main" id="{82E1F4A0-7C7C-8899-DCDC-39267D5F630E}"/>
              </a:ext>
            </a:extLst>
          </p:cNvPr>
          <p:cNvSpPr/>
          <p:nvPr userDrawn="1"/>
        </p:nvSpPr>
        <p:spPr>
          <a:xfrm>
            <a:off x="4189592" y="5642257"/>
            <a:ext cx="2213544" cy="404658"/>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28" name="Rectangle 27">
            <a:extLst>
              <a:ext uri="{FF2B5EF4-FFF2-40B4-BE49-F238E27FC236}">
                <a16:creationId xmlns:a16="http://schemas.microsoft.com/office/drawing/2014/main" id="{56FC9082-5B64-D921-4B6C-8EE62C14E132}"/>
              </a:ext>
            </a:extLst>
          </p:cNvPr>
          <p:cNvSpPr>
            <a:spLocks noChangeAspect="1"/>
          </p:cNvSpPr>
          <p:nvPr userDrawn="1"/>
        </p:nvSpPr>
        <p:spPr>
          <a:xfrm>
            <a:off x="4551826" y="3628106"/>
            <a:ext cx="1489075" cy="201415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sp>
        <p:nvSpPr>
          <p:cNvPr id="29" name="Freeform: Shape 28">
            <a:extLst>
              <a:ext uri="{FF2B5EF4-FFF2-40B4-BE49-F238E27FC236}">
                <a16:creationId xmlns:a16="http://schemas.microsoft.com/office/drawing/2014/main" id="{79581952-53C9-2848-D9CB-0083DB10890E}"/>
              </a:ext>
            </a:extLst>
          </p:cNvPr>
          <p:cNvSpPr/>
          <p:nvPr userDrawn="1"/>
        </p:nvSpPr>
        <p:spPr>
          <a:xfrm>
            <a:off x="7529978" y="5652066"/>
            <a:ext cx="2213544" cy="404658"/>
          </a:xfrm>
          <a:custGeom>
            <a:avLst/>
            <a:gdLst>
              <a:gd name="connsiteX0" fmla="*/ 0 w 4674474"/>
              <a:gd name="connsiteY0" fmla="*/ 0 h 2372430"/>
              <a:gd name="connsiteX1" fmla="*/ 4674474 w 4674474"/>
              <a:gd name="connsiteY1" fmla="*/ 0 h 2372430"/>
              <a:gd name="connsiteX2" fmla="*/ 4674474 w 4674474"/>
              <a:gd name="connsiteY2" fmla="*/ 2372430 h 2372430"/>
              <a:gd name="connsiteX3" fmla="*/ 0 w 4674474"/>
              <a:gd name="connsiteY3" fmla="*/ 2372430 h 2372430"/>
              <a:gd name="connsiteX4" fmla="*/ 0 w 4674474"/>
              <a:gd name="connsiteY4" fmla="*/ 0 h 237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74" h="2372430">
                <a:moveTo>
                  <a:pt x="0" y="0"/>
                </a:moveTo>
                <a:lnTo>
                  <a:pt x="4674474" y="0"/>
                </a:lnTo>
                <a:lnTo>
                  <a:pt x="4674474" y="2372430"/>
                </a:lnTo>
                <a:lnTo>
                  <a:pt x="0" y="2372430"/>
                </a:lnTo>
                <a:lnTo>
                  <a:pt x="0" y="0"/>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4973" tIns="41275" rIns="41275" bIns="41275" numCol="1" spcCol="1270" anchor="ctr" anchorCtr="0">
            <a:noAutofit/>
          </a:bodyPr>
          <a:lstStyle/>
          <a:p>
            <a:pPr marL="0" lvl="0" indent="0" algn="ctr" defTabSz="2889250">
              <a:lnSpc>
                <a:spcPct val="90000"/>
              </a:lnSpc>
              <a:spcBef>
                <a:spcPct val="0"/>
              </a:spcBef>
              <a:spcAft>
                <a:spcPct val="35000"/>
              </a:spcAft>
              <a:buNone/>
            </a:pPr>
            <a:endParaRPr lang="tr-TR" sz="1200" kern="1200" dirty="0">
              <a:solidFill>
                <a:schemeClr val="tx1"/>
              </a:solidFill>
            </a:endParaRPr>
          </a:p>
        </p:txBody>
      </p:sp>
      <p:sp>
        <p:nvSpPr>
          <p:cNvPr id="30" name="Rectangle 29">
            <a:extLst>
              <a:ext uri="{FF2B5EF4-FFF2-40B4-BE49-F238E27FC236}">
                <a16:creationId xmlns:a16="http://schemas.microsoft.com/office/drawing/2014/main" id="{2455CDC7-E362-78F1-ABC6-8DC057371DCC}"/>
              </a:ext>
            </a:extLst>
          </p:cNvPr>
          <p:cNvSpPr>
            <a:spLocks noChangeAspect="1"/>
          </p:cNvSpPr>
          <p:nvPr userDrawn="1"/>
        </p:nvSpPr>
        <p:spPr>
          <a:xfrm>
            <a:off x="7892212" y="3637915"/>
            <a:ext cx="1489075" cy="2014150"/>
          </a:xfrm>
          <a:prstGeom prst="rect">
            <a:avLst/>
          </a:prstGeom>
          <a:solidFill>
            <a:schemeClr val="accent1">
              <a:tint val="50000"/>
              <a:hueOff val="0"/>
              <a:satOff val="0"/>
              <a:lumOff val="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none"/>
          <a:lstStyle/>
          <a:p>
            <a:endParaRPr lang="tr-TR" dirty="0"/>
          </a:p>
        </p:txBody>
      </p:sp>
      <p:sp>
        <p:nvSpPr>
          <p:cNvPr id="31" name="Picture Placeholder 18">
            <a:extLst>
              <a:ext uri="{FF2B5EF4-FFF2-40B4-BE49-F238E27FC236}">
                <a16:creationId xmlns:a16="http://schemas.microsoft.com/office/drawing/2014/main" id="{AE3CE188-D0B5-266E-FFE9-8352C510734A}"/>
              </a:ext>
            </a:extLst>
          </p:cNvPr>
          <p:cNvSpPr>
            <a:spLocks noGrp="1"/>
          </p:cNvSpPr>
          <p:nvPr>
            <p:ph type="pic" sz="quarter" idx="19" hasCustomPrompt="1"/>
          </p:nvPr>
        </p:nvSpPr>
        <p:spPr>
          <a:xfrm>
            <a:off x="4551362" y="3643605"/>
            <a:ext cx="1452281" cy="2008460"/>
          </a:xfrm>
        </p:spPr>
        <p:txBody>
          <a:bodyPr/>
          <a:lstStyle>
            <a:lvl1pPr>
              <a:defRPr/>
            </a:lvl1pPr>
          </a:lstStyle>
          <a:p>
            <a:r>
              <a:rPr lang="tr-TR" dirty="0"/>
              <a:t>Resim ekleyiniz</a:t>
            </a:r>
          </a:p>
        </p:txBody>
      </p:sp>
      <p:sp>
        <p:nvSpPr>
          <p:cNvPr id="32" name="Text Placeholder 16">
            <a:extLst>
              <a:ext uri="{FF2B5EF4-FFF2-40B4-BE49-F238E27FC236}">
                <a16:creationId xmlns:a16="http://schemas.microsoft.com/office/drawing/2014/main" id="{2A99479B-C304-B828-C831-1F64997B4592}"/>
              </a:ext>
            </a:extLst>
          </p:cNvPr>
          <p:cNvSpPr>
            <a:spLocks noGrp="1"/>
          </p:cNvSpPr>
          <p:nvPr>
            <p:ph type="body" sz="quarter" idx="20" hasCustomPrompt="1"/>
          </p:nvPr>
        </p:nvSpPr>
        <p:spPr>
          <a:xfrm>
            <a:off x="4242924" y="5652065"/>
            <a:ext cx="2159748" cy="404658"/>
          </a:xfrm>
        </p:spPr>
        <p:txBody>
          <a:bodyPr>
            <a:normAutofit/>
          </a:bodyPr>
          <a:lstStyle>
            <a:lvl1pPr marL="0" indent="0" algn="ctr">
              <a:lnSpc>
                <a:spcPct val="100000"/>
              </a:lnSpc>
              <a:spcBef>
                <a:spcPts val="0"/>
              </a:spcBef>
              <a:buNone/>
              <a:defRPr sz="1200" b="1"/>
            </a:lvl1pPr>
            <a:lvl2pPr>
              <a:defRPr sz="1200"/>
            </a:lvl2pPr>
            <a:lvl3pPr>
              <a:defRPr sz="1200"/>
            </a:lvl3pPr>
            <a:lvl4pPr>
              <a:defRPr sz="1200"/>
            </a:lvl4pPr>
            <a:lvl5pPr>
              <a:defRPr sz="1200"/>
            </a:lvl5pPr>
          </a:lstStyle>
          <a:p>
            <a:pPr lvl="0"/>
            <a:r>
              <a:rPr lang="tr-TR" dirty="0"/>
              <a:t>Ad Soyad (Dekan Yardımcı)</a:t>
            </a:r>
          </a:p>
        </p:txBody>
      </p:sp>
      <p:sp>
        <p:nvSpPr>
          <p:cNvPr id="33" name="Picture Placeholder 18">
            <a:extLst>
              <a:ext uri="{FF2B5EF4-FFF2-40B4-BE49-F238E27FC236}">
                <a16:creationId xmlns:a16="http://schemas.microsoft.com/office/drawing/2014/main" id="{C9377410-F1B0-DA3F-2066-A9FFE09A37D3}"/>
              </a:ext>
            </a:extLst>
          </p:cNvPr>
          <p:cNvSpPr>
            <a:spLocks noGrp="1"/>
          </p:cNvSpPr>
          <p:nvPr>
            <p:ph type="pic" sz="quarter" idx="21" hasCustomPrompt="1"/>
          </p:nvPr>
        </p:nvSpPr>
        <p:spPr>
          <a:xfrm>
            <a:off x="7891284" y="3643040"/>
            <a:ext cx="1452281" cy="2008460"/>
          </a:xfrm>
        </p:spPr>
        <p:txBody>
          <a:bodyPr/>
          <a:lstStyle>
            <a:lvl1pPr>
              <a:defRPr/>
            </a:lvl1pPr>
          </a:lstStyle>
          <a:p>
            <a:r>
              <a:rPr lang="tr-TR" dirty="0"/>
              <a:t>Resim ekleyiniz</a:t>
            </a:r>
          </a:p>
        </p:txBody>
      </p:sp>
      <p:sp>
        <p:nvSpPr>
          <p:cNvPr id="34" name="Text Placeholder 16">
            <a:extLst>
              <a:ext uri="{FF2B5EF4-FFF2-40B4-BE49-F238E27FC236}">
                <a16:creationId xmlns:a16="http://schemas.microsoft.com/office/drawing/2014/main" id="{A2DDAA7F-E187-498D-D0C7-152856664046}"/>
              </a:ext>
            </a:extLst>
          </p:cNvPr>
          <p:cNvSpPr>
            <a:spLocks noGrp="1"/>
          </p:cNvSpPr>
          <p:nvPr>
            <p:ph type="body" sz="quarter" idx="22" hasCustomPrompt="1"/>
          </p:nvPr>
        </p:nvSpPr>
        <p:spPr>
          <a:xfrm>
            <a:off x="7582846" y="5651500"/>
            <a:ext cx="2159748" cy="404658"/>
          </a:xfrm>
        </p:spPr>
        <p:txBody>
          <a:bodyPr>
            <a:normAutofit/>
          </a:bodyPr>
          <a:lstStyle>
            <a:lvl1pPr marL="0" indent="0" algn="ctr">
              <a:lnSpc>
                <a:spcPct val="100000"/>
              </a:lnSpc>
              <a:spcBef>
                <a:spcPts val="0"/>
              </a:spcBef>
              <a:buNone/>
              <a:defRPr sz="1200" b="1">
                <a:solidFill>
                  <a:schemeClr val="bg1"/>
                </a:solidFill>
              </a:defRPr>
            </a:lvl1pPr>
            <a:lvl2pPr>
              <a:defRPr sz="1200"/>
            </a:lvl2pPr>
            <a:lvl3pPr>
              <a:defRPr sz="1200"/>
            </a:lvl3pPr>
            <a:lvl4pPr>
              <a:defRPr sz="1200"/>
            </a:lvl4pPr>
            <a:lvl5pPr>
              <a:defRPr sz="1200"/>
            </a:lvl5pPr>
          </a:lstStyle>
          <a:p>
            <a:pPr lvl="0"/>
            <a:r>
              <a:rPr lang="tr-TR" dirty="0"/>
              <a:t>Ad Soyad (Fakülte Sekreteri)</a:t>
            </a:r>
          </a:p>
        </p:txBody>
      </p:sp>
      <p:cxnSp>
        <p:nvCxnSpPr>
          <p:cNvPr id="36" name="Connector: Elbow 35">
            <a:extLst>
              <a:ext uri="{FF2B5EF4-FFF2-40B4-BE49-F238E27FC236}">
                <a16:creationId xmlns:a16="http://schemas.microsoft.com/office/drawing/2014/main" id="{1EC2A9CE-13AB-A9B1-6BB3-159C1E5606B9}"/>
              </a:ext>
            </a:extLst>
          </p:cNvPr>
          <p:cNvCxnSpPr>
            <a:stCxn id="17" idx="1"/>
            <a:endCxn id="23" idx="0"/>
          </p:cNvCxnSpPr>
          <p:nvPr userDrawn="1"/>
        </p:nvCxnSpPr>
        <p:spPr>
          <a:xfrm rot="10800000" flipV="1">
            <a:off x="1953561" y="3300141"/>
            <a:ext cx="2243939" cy="350474"/>
          </a:xfrm>
          <a:prstGeom prst="bentConnector2">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CAD0E2E-ABC0-AB7B-78BB-C382DD7BA892}"/>
              </a:ext>
            </a:extLst>
          </p:cNvPr>
          <p:cNvCxnSpPr>
            <a:stCxn id="17" idx="3"/>
            <a:endCxn id="33" idx="0"/>
          </p:cNvCxnSpPr>
          <p:nvPr userDrawn="1"/>
        </p:nvCxnSpPr>
        <p:spPr>
          <a:xfrm>
            <a:off x="6357247" y="3300141"/>
            <a:ext cx="2260178" cy="342899"/>
          </a:xfrm>
          <a:prstGeom prst="bentConnector2">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3D98A2-E5DD-2270-021B-D646862CDA4D}"/>
              </a:ext>
            </a:extLst>
          </p:cNvPr>
          <p:cNvCxnSpPr>
            <a:cxnSpLocks/>
            <a:stCxn id="17" idx="2"/>
            <a:endCxn id="31" idx="0"/>
          </p:cNvCxnSpPr>
          <p:nvPr userDrawn="1"/>
        </p:nvCxnSpPr>
        <p:spPr>
          <a:xfrm>
            <a:off x="5277373" y="3490192"/>
            <a:ext cx="130" cy="15341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14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EC9E-C025-B5A8-B393-8ECC0C63F61F}"/>
              </a:ext>
            </a:extLst>
          </p:cNvPr>
          <p:cNvSpPr>
            <a:spLocks noGrp="1"/>
          </p:cNvSpPr>
          <p:nvPr>
            <p:ph type="title" hasCustomPrompt="1"/>
          </p:nvPr>
        </p:nvSpPr>
        <p:spPr>
          <a:xfrm>
            <a:off x="1600200" y="520700"/>
            <a:ext cx="9753600" cy="571500"/>
          </a:xfrm>
        </p:spPr>
        <p:txBody>
          <a:bodyPr>
            <a:normAutofit/>
          </a:bodyPr>
          <a:lstStyle>
            <a:lvl1pPr>
              <a:defRPr sz="2200" b="1"/>
            </a:lvl1pPr>
          </a:lstStyle>
          <a:p>
            <a:r>
              <a:rPr lang="tr-TR" dirty="0"/>
              <a:t>Bölüm Adını Giriniz</a:t>
            </a:r>
          </a:p>
        </p:txBody>
      </p:sp>
      <p:sp>
        <p:nvSpPr>
          <p:cNvPr id="3" name="Date Placeholder 2">
            <a:extLst>
              <a:ext uri="{FF2B5EF4-FFF2-40B4-BE49-F238E27FC236}">
                <a16:creationId xmlns:a16="http://schemas.microsoft.com/office/drawing/2014/main" id="{5C1BE0CC-7CCD-4147-530D-0CE4AF4A5B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33DAF8F-8AD9-FEE2-3609-ECCFC41579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1564CCE-F816-5827-1BA5-596AB8D14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etin Yer Tutucusu 2">
            <a:extLst>
              <a:ext uri="{FF2B5EF4-FFF2-40B4-BE49-F238E27FC236}">
                <a16:creationId xmlns:a16="http://schemas.microsoft.com/office/drawing/2014/main" id="{7FE6A1BB-6F5B-2BD5-F9EB-7CC965E8C2BA}"/>
              </a:ext>
            </a:extLst>
          </p:cNvPr>
          <p:cNvSpPr>
            <a:spLocks noGrp="1"/>
          </p:cNvSpPr>
          <p:nvPr>
            <p:ph idx="1"/>
          </p:nvPr>
        </p:nvSpPr>
        <p:spPr>
          <a:xfrm>
            <a:off x="977080" y="1213945"/>
            <a:ext cx="10376719" cy="4782197"/>
          </a:xfrm>
          <a:prstGeom prst="rect">
            <a:avLst/>
          </a:prstGeom>
        </p:spPr>
        <p:txBody>
          <a:bodyPr vert="horz" lIns="91440" tIns="45720" rIns="9144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67704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288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a:xfrm>
            <a:off x="1527858" y="365126"/>
            <a:ext cx="7384648" cy="931240"/>
          </a:xfrm>
        </p:spPr>
        <p:txBody>
          <a:bodyPr>
            <a:normAutofit/>
          </a:bodyPr>
          <a:lstStyle>
            <a:lvl1pPr>
              <a:defRPr sz="2800" b="1"/>
            </a:lvl1pPr>
          </a:lstStyle>
          <a:p>
            <a:r>
              <a:rPr lang="tr-TR" dirty="0"/>
              <a:t>Asıl başlık stili için tıklatın</a:t>
            </a:r>
          </a:p>
        </p:txBody>
      </p:sp>
      <p:sp>
        <p:nvSpPr>
          <p:cNvPr id="3" name="İçerik Yer Tutucusu 2"/>
          <p:cNvSpPr>
            <a:spLocks noGrp="1"/>
          </p:cNvSpPr>
          <p:nvPr>
            <p:ph idx="1"/>
          </p:nvPr>
        </p:nvSpPr>
        <p:spPr>
          <a:xfrm>
            <a:off x="838200" y="1388963"/>
            <a:ext cx="6558023" cy="2257426"/>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Picture Placeholder 7">
            <a:extLst>
              <a:ext uri="{FF2B5EF4-FFF2-40B4-BE49-F238E27FC236}">
                <a16:creationId xmlns:a16="http://schemas.microsoft.com/office/drawing/2014/main" id="{374D9B14-7015-ADBC-A90D-AD5DF240DB89}"/>
              </a:ext>
            </a:extLst>
          </p:cNvPr>
          <p:cNvSpPr>
            <a:spLocks noGrp="1"/>
          </p:cNvSpPr>
          <p:nvPr>
            <p:ph type="pic" sz="quarter" idx="13"/>
          </p:nvPr>
        </p:nvSpPr>
        <p:spPr>
          <a:xfrm>
            <a:off x="7500938" y="1389063"/>
            <a:ext cx="4548187" cy="2257425"/>
          </a:xfrm>
        </p:spPr>
        <p:txBody>
          <a:bodyPr/>
          <a:lstStyle/>
          <a:p>
            <a:endParaRPr lang="tr-TR"/>
          </a:p>
        </p:txBody>
      </p:sp>
      <p:sp>
        <p:nvSpPr>
          <p:cNvPr id="9" name="Picture Placeholder 7">
            <a:extLst>
              <a:ext uri="{FF2B5EF4-FFF2-40B4-BE49-F238E27FC236}">
                <a16:creationId xmlns:a16="http://schemas.microsoft.com/office/drawing/2014/main" id="{1C8E58E9-D56D-D03A-35DC-FEC4509EF57B}"/>
              </a:ext>
            </a:extLst>
          </p:cNvPr>
          <p:cNvSpPr>
            <a:spLocks noGrp="1"/>
          </p:cNvSpPr>
          <p:nvPr>
            <p:ph type="pic" sz="quarter" idx="14"/>
          </p:nvPr>
        </p:nvSpPr>
        <p:spPr>
          <a:xfrm>
            <a:off x="7500938" y="3718830"/>
            <a:ext cx="4548187" cy="2257425"/>
          </a:xfrm>
        </p:spPr>
        <p:txBody>
          <a:bodyPr/>
          <a:lstStyle/>
          <a:p>
            <a:endParaRPr lang="tr-TR"/>
          </a:p>
        </p:txBody>
      </p:sp>
      <p:sp>
        <p:nvSpPr>
          <p:cNvPr id="10" name="İçerik Yer Tutucusu 2">
            <a:extLst>
              <a:ext uri="{FF2B5EF4-FFF2-40B4-BE49-F238E27FC236}">
                <a16:creationId xmlns:a16="http://schemas.microsoft.com/office/drawing/2014/main" id="{A5E6595E-2D1F-8D21-E35E-EFBF20D5D668}"/>
              </a:ext>
            </a:extLst>
          </p:cNvPr>
          <p:cNvSpPr>
            <a:spLocks noGrp="1"/>
          </p:cNvSpPr>
          <p:nvPr>
            <p:ph idx="15"/>
          </p:nvPr>
        </p:nvSpPr>
        <p:spPr>
          <a:xfrm>
            <a:off x="838199" y="3718829"/>
            <a:ext cx="6558023" cy="2257426"/>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6106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9931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367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591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263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t>10.04.2026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717491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8562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81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752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362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31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029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B0662BFA-4C2C-4A38-AADE-FD7585A05BA6}" type="datetimeFigureOut">
              <a:rPr lang="tr-TR" smtClean="0"/>
              <a:t>10.04.2026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47201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B0662BFA-4C2C-4A38-AADE-FD7585A05BA6}" type="datetimeFigureOut">
              <a:rPr lang="tr-TR" smtClean="0"/>
              <a:t>10.04.2026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41930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0662BFA-4C2C-4A38-AADE-FD7585A05BA6}" type="datetimeFigureOut">
              <a:rPr lang="tr-TR" smtClean="0"/>
              <a:t>10.04.2026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95320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0662BFA-4C2C-4A38-AADE-FD7585A05BA6}" type="datetimeFigureOut">
              <a:rPr lang="tr-TR" smtClean="0"/>
              <a:t>10.04.2026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80040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0662BFA-4C2C-4A38-AADE-FD7585A05BA6}" type="datetimeFigureOut">
              <a:rPr lang="tr-TR" smtClean="0"/>
              <a:t>10.04.2026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251500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t>10.04.2026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311044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t>10.04.2026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t>‹#›</a:t>
            </a:fld>
            <a:endParaRPr lang="tr-TR"/>
          </a:p>
        </p:txBody>
      </p:sp>
    </p:spTree>
    <p:extLst>
      <p:ext uri="{BB962C8B-B14F-4D97-AF65-F5344CB8AC3E}">
        <p14:creationId xmlns:p14="http://schemas.microsoft.com/office/powerpoint/2010/main" val="424537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62BFA-4C2C-4A38-AADE-FD7585A05BA6}" type="datetimeFigureOut">
              <a:rPr lang="tr-TR" smtClean="0"/>
              <a:t>10.04.2026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628E-6A3A-413A-86BA-B583F14BAED6}" type="slidenum">
              <a:rPr lang="tr-TR" smtClean="0"/>
              <a:t>‹#›</a:t>
            </a:fld>
            <a:endParaRPr lang="tr-TR"/>
          </a:p>
        </p:txBody>
      </p:sp>
    </p:spTree>
    <p:extLst>
      <p:ext uri="{BB962C8B-B14F-4D97-AF65-F5344CB8AC3E}">
        <p14:creationId xmlns:p14="http://schemas.microsoft.com/office/powerpoint/2010/main" val="3746538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97956"/>
      </p:ext>
    </p:extLst>
  </p:cSld>
  <p:clrMap bg1="lt1" tx1="dk1" bg2="lt2" tx2="dk2" accent1="accent1" accent2="accent2" accent3="accent3" accent4="accent4" accent5="accent5" accent6="accent6" hlink="hlink" folHlink="folHlink"/>
  <p:sldLayoutIdLst>
    <p:sldLayoutId id="2147483686" r:id="rId1"/>
    <p:sldLayoutId id="2147483684"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g"/><Relationship Id="rId7"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25.xml"/><Relationship Id="rId6" Type="http://schemas.openxmlformats.org/officeDocument/2006/relationships/image" Target="../media/image11.jpeg"/><Relationship Id="rId5" Type="http://schemas.openxmlformats.org/officeDocument/2006/relationships/image" Target="../media/image7.jpeg"/><Relationship Id="rId4" Type="http://schemas.openxmlformats.org/officeDocument/2006/relationships/image" Target="../media/image10.jpe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5.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522284"/>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000" b="1" noProof="0" dirty="0">
                <a:solidFill>
                  <a:prstClr val="black">
                    <a:lumMod val="85000"/>
                    <a:lumOff val="15000"/>
                  </a:prstClr>
                </a:solidFill>
                <a:cs typeface="Times New Roman" panose="02020603050405020304" pitchFamily="18" charset="0"/>
              </a:rPr>
              <a:t>BEDEN EĞİTİMİ </a:t>
            </a:r>
            <a:r>
              <a:rPr lang="tr-TR" sz="4000" b="1" dirty="0">
                <a:solidFill>
                  <a:prstClr val="black">
                    <a:lumMod val="85000"/>
                    <a:lumOff val="15000"/>
                  </a:prstClr>
                </a:solidFill>
                <a:cs typeface="Times New Roman" panose="02020603050405020304" pitchFamily="18" charset="0"/>
              </a:rPr>
              <a:t>VE</a:t>
            </a:r>
            <a:r>
              <a:rPr lang="tr-TR" sz="4000" b="1" noProof="0" dirty="0">
                <a:solidFill>
                  <a:prstClr val="black">
                    <a:lumMod val="85000"/>
                    <a:lumOff val="15000"/>
                  </a:prstClr>
                </a:solidFill>
                <a:cs typeface="Times New Roman" panose="02020603050405020304" pitchFamily="18" charset="0"/>
              </a:rPr>
              <a:t> SPOR YÜKSEKOKULU</a:t>
            </a:r>
            <a:endParaRPr kumimoji="0" lang="tr-TR" sz="4000" b="1" i="0" u="none" strike="noStrike" kern="1200" cap="none" spc="0" normalizeH="0" baseline="0" noProof="0" dirty="0">
              <a:ln>
                <a:noFill/>
              </a:ln>
              <a:solidFill>
                <a:prstClr val="black">
                  <a:lumMod val="85000"/>
                  <a:lumOff val="15000"/>
                </a:prstClr>
              </a:solidFill>
              <a:effectLst/>
              <a:uLnTx/>
              <a:uFillTx/>
              <a:cs typeface="Times New Roman" panose="02020603050405020304" pitchFamily="18" charset="0"/>
            </a:endParaRPr>
          </a:p>
        </p:txBody>
      </p:sp>
      <p:sp>
        <p:nvSpPr>
          <p:cNvPr id="4" name="Dikdörtgen 3"/>
          <p:cNvSpPr/>
          <p:nvPr/>
        </p:nvSpPr>
        <p:spPr>
          <a:xfrm>
            <a:off x="3230087" y="4615655"/>
            <a:ext cx="5731826" cy="954107"/>
          </a:xfrm>
          <a:prstGeom prst="rect">
            <a:avLst/>
          </a:prstGeom>
        </p:spPr>
        <p:txBody>
          <a:bodyPr wrap="none">
            <a:spAutoFit/>
          </a:bodyPr>
          <a:lstStyle/>
          <a:p>
            <a:r>
              <a:rPr lang="tr-TR" sz="2800" b="1" dirty="0">
                <a:solidFill>
                  <a:prstClr val="black">
                    <a:lumMod val="85000"/>
                    <a:lumOff val="15000"/>
                  </a:prstClr>
                </a:solidFill>
                <a:cs typeface="Times New Roman" panose="02020603050405020304" pitchFamily="18" charset="0"/>
              </a:rPr>
              <a:t>2025 Yılı Faaliyetleri Brifing Toplantısı</a:t>
            </a:r>
          </a:p>
          <a:p>
            <a:pPr algn="ctr"/>
            <a:r>
              <a:rPr lang="tr-TR" sz="2800" b="1" dirty="0">
                <a:solidFill>
                  <a:prstClr val="black">
                    <a:lumMod val="85000"/>
                    <a:lumOff val="15000"/>
                  </a:prstClr>
                </a:solidFill>
                <a:cs typeface="Times New Roman" panose="02020603050405020304" pitchFamily="18" charset="0"/>
              </a:rPr>
              <a:t>13.04.2026</a:t>
            </a:r>
            <a:endParaRPr lang="tr-TR" sz="2800" dirty="0"/>
          </a:p>
        </p:txBody>
      </p:sp>
    </p:spTree>
    <p:extLst>
      <p:ext uri="{BB962C8B-B14F-4D97-AF65-F5344CB8AC3E}">
        <p14:creationId xmlns:p14="http://schemas.microsoft.com/office/powerpoint/2010/main" val="87560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BA83-BCA4-E7C7-7A1F-F18503F04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F95B1-7819-69A5-F2DC-513B5E3ADE3C}"/>
              </a:ext>
            </a:extLst>
          </p:cNvPr>
          <p:cNvSpPr>
            <a:spLocks noGrp="1"/>
          </p:cNvSpPr>
          <p:nvPr>
            <p:ph type="title"/>
          </p:nvPr>
        </p:nvSpPr>
        <p:spPr/>
        <p:txBody>
          <a:bodyPr/>
          <a:lstStyle/>
          <a:p>
            <a:r>
              <a:rPr lang="tr-TR" dirty="0"/>
              <a:t>İDARİ PERSONELİMİZ</a:t>
            </a:r>
          </a:p>
        </p:txBody>
      </p:sp>
      <p:graphicFrame>
        <p:nvGraphicFramePr>
          <p:cNvPr id="6" name="Content Placeholder 5">
            <a:extLst>
              <a:ext uri="{FF2B5EF4-FFF2-40B4-BE49-F238E27FC236}">
                <a16:creationId xmlns:a16="http://schemas.microsoft.com/office/drawing/2014/main" id="{96F330B6-CAD6-E91A-C709-F4D0324464FB}"/>
              </a:ext>
            </a:extLst>
          </p:cNvPr>
          <p:cNvGraphicFramePr>
            <a:graphicFrameLocks noGrp="1"/>
          </p:cNvGraphicFramePr>
          <p:nvPr>
            <p:ph idx="1"/>
            <p:extLst>
              <p:ext uri="{D42A27DB-BD31-4B8C-83A1-F6EECF244321}">
                <p14:modId xmlns:p14="http://schemas.microsoft.com/office/powerpoint/2010/main" val="1360475203"/>
              </p:ext>
            </p:extLst>
          </p:nvPr>
        </p:nvGraphicFramePr>
        <p:xfrm>
          <a:off x="1323109" y="1296366"/>
          <a:ext cx="8218714" cy="3308580"/>
        </p:xfrm>
        <a:graphic>
          <a:graphicData uri="http://schemas.openxmlformats.org/drawingml/2006/table">
            <a:tbl>
              <a:tblPr firstRow="1" bandRow="1">
                <a:tableStyleId>{74C1A8A3-306A-4EB7-A6B1-4F7E0EB9C5D6}</a:tableStyleId>
              </a:tblPr>
              <a:tblGrid>
                <a:gridCol w="2736735">
                  <a:extLst>
                    <a:ext uri="{9D8B030D-6E8A-4147-A177-3AD203B41FA5}">
                      <a16:colId xmlns:a16="http://schemas.microsoft.com/office/drawing/2014/main" val="3834614422"/>
                    </a:ext>
                  </a:extLst>
                </a:gridCol>
                <a:gridCol w="5481979">
                  <a:extLst>
                    <a:ext uri="{9D8B030D-6E8A-4147-A177-3AD203B41FA5}">
                      <a16:colId xmlns:a16="http://schemas.microsoft.com/office/drawing/2014/main" val="200479393"/>
                    </a:ext>
                  </a:extLst>
                </a:gridCol>
              </a:tblGrid>
              <a:tr h="367620">
                <a:tc>
                  <a:txBody>
                    <a:bodyPr/>
                    <a:lstStyle/>
                    <a:p>
                      <a:r>
                        <a:rPr lang="tr-TR" dirty="0"/>
                        <a:t>Adı SOYADI</a:t>
                      </a:r>
                    </a:p>
                  </a:txBody>
                  <a:tcPr/>
                </a:tc>
                <a:tc>
                  <a:txBody>
                    <a:bodyPr/>
                    <a:lstStyle/>
                    <a:p>
                      <a:r>
                        <a:rPr lang="tr-TR" dirty="0"/>
                        <a:t>GÖREVİ</a:t>
                      </a:r>
                    </a:p>
                  </a:txBody>
                  <a:tcPr/>
                </a:tc>
                <a:extLst>
                  <a:ext uri="{0D108BD9-81ED-4DB2-BD59-A6C34878D82A}">
                    <a16:rowId xmlns:a16="http://schemas.microsoft.com/office/drawing/2014/main" val="1015075536"/>
                  </a:ext>
                </a:extLst>
              </a:tr>
              <a:tr h="367620">
                <a:tc>
                  <a:txBody>
                    <a:bodyPr/>
                    <a:lstStyle/>
                    <a:p>
                      <a:r>
                        <a:rPr lang="tr-TR" dirty="0"/>
                        <a:t>Bekir ÇİFTÇİ</a:t>
                      </a:r>
                    </a:p>
                  </a:txBody>
                  <a:tcPr/>
                </a:tc>
                <a:tc>
                  <a:txBody>
                    <a:bodyPr/>
                    <a:lstStyle/>
                    <a:p>
                      <a:r>
                        <a:rPr lang="tr-TR" dirty="0"/>
                        <a:t>Fakülte Sekreteri</a:t>
                      </a:r>
                    </a:p>
                  </a:txBody>
                  <a:tcPr/>
                </a:tc>
                <a:extLst>
                  <a:ext uri="{0D108BD9-81ED-4DB2-BD59-A6C34878D82A}">
                    <a16:rowId xmlns:a16="http://schemas.microsoft.com/office/drawing/2014/main" val="1880042307"/>
                  </a:ext>
                </a:extLst>
              </a:tr>
              <a:tr h="367620">
                <a:tc>
                  <a:txBody>
                    <a:bodyPr/>
                    <a:lstStyle/>
                    <a:p>
                      <a:r>
                        <a:rPr lang="tr-TR" dirty="0"/>
                        <a:t>Remzi AKSU</a:t>
                      </a:r>
                    </a:p>
                  </a:txBody>
                  <a:tcPr/>
                </a:tc>
                <a:tc>
                  <a:txBody>
                    <a:bodyPr/>
                    <a:lstStyle/>
                    <a:p>
                      <a:r>
                        <a:rPr lang="tr-TR" dirty="0"/>
                        <a:t>Bilgisayar İşletmeni</a:t>
                      </a:r>
                    </a:p>
                  </a:txBody>
                  <a:tcPr/>
                </a:tc>
                <a:extLst>
                  <a:ext uri="{0D108BD9-81ED-4DB2-BD59-A6C34878D82A}">
                    <a16:rowId xmlns:a16="http://schemas.microsoft.com/office/drawing/2014/main" val="800317930"/>
                  </a:ext>
                </a:extLst>
              </a:tr>
              <a:tr h="367620">
                <a:tc>
                  <a:txBody>
                    <a:bodyPr/>
                    <a:lstStyle/>
                    <a:p>
                      <a:r>
                        <a:rPr lang="tr-TR" dirty="0"/>
                        <a:t>Rıdvan BAĞCECİ</a:t>
                      </a:r>
                    </a:p>
                  </a:txBody>
                  <a:tcPr/>
                </a:tc>
                <a:tc>
                  <a:txBody>
                    <a:bodyPr/>
                    <a:lstStyle/>
                    <a:p>
                      <a:r>
                        <a:rPr lang="tr-TR" dirty="0"/>
                        <a:t>Bilgisayar İşletmeni</a:t>
                      </a:r>
                    </a:p>
                  </a:txBody>
                  <a:tcPr/>
                </a:tc>
                <a:extLst>
                  <a:ext uri="{0D108BD9-81ED-4DB2-BD59-A6C34878D82A}">
                    <a16:rowId xmlns:a16="http://schemas.microsoft.com/office/drawing/2014/main" val="153854937"/>
                  </a:ext>
                </a:extLst>
              </a:tr>
              <a:tr h="367620">
                <a:tc>
                  <a:txBody>
                    <a:bodyPr/>
                    <a:lstStyle/>
                    <a:p>
                      <a:r>
                        <a:rPr lang="tr-TR" dirty="0"/>
                        <a:t>Muhsin AKDEMİR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Bilgisayar İşletmeni</a:t>
                      </a:r>
                    </a:p>
                  </a:txBody>
                  <a:tcPr/>
                </a:tc>
                <a:extLst>
                  <a:ext uri="{0D108BD9-81ED-4DB2-BD59-A6C34878D82A}">
                    <a16:rowId xmlns:a16="http://schemas.microsoft.com/office/drawing/2014/main" val="1681016041"/>
                  </a:ext>
                </a:extLst>
              </a:tr>
              <a:tr h="367620">
                <a:tc>
                  <a:txBody>
                    <a:bodyPr/>
                    <a:lstStyle/>
                    <a:p>
                      <a:r>
                        <a:rPr lang="tr-TR" dirty="0"/>
                        <a:t>Ali DİLDİRİM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Bilgisayar İşletmeni</a:t>
                      </a:r>
                    </a:p>
                  </a:txBody>
                  <a:tcPr/>
                </a:tc>
                <a:extLst>
                  <a:ext uri="{0D108BD9-81ED-4DB2-BD59-A6C34878D82A}">
                    <a16:rowId xmlns:a16="http://schemas.microsoft.com/office/drawing/2014/main" val="2103583034"/>
                  </a:ext>
                </a:extLst>
              </a:tr>
              <a:tr h="367620">
                <a:tc>
                  <a:txBody>
                    <a:bodyPr/>
                    <a:lstStyle/>
                    <a:p>
                      <a:r>
                        <a:rPr lang="tr-TR" dirty="0"/>
                        <a:t>Ramazan TAŞÇI</a:t>
                      </a:r>
                    </a:p>
                  </a:txBody>
                  <a:tcPr/>
                </a:tc>
                <a:tc>
                  <a:txBody>
                    <a:bodyPr/>
                    <a:lstStyle/>
                    <a:p>
                      <a:r>
                        <a:rPr lang="tr-TR" dirty="0"/>
                        <a:t>Hizmetli</a:t>
                      </a:r>
                    </a:p>
                  </a:txBody>
                  <a:tcPr/>
                </a:tc>
                <a:extLst>
                  <a:ext uri="{0D108BD9-81ED-4DB2-BD59-A6C34878D82A}">
                    <a16:rowId xmlns:a16="http://schemas.microsoft.com/office/drawing/2014/main" val="2839981222"/>
                  </a:ext>
                </a:extLst>
              </a:tr>
              <a:tr h="367620">
                <a:tc>
                  <a:txBody>
                    <a:bodyPr/>
                    <a:lstStyle/>
                    <a:p>
                      <a:r>
                        <a:rPr lang="tr-TR" dirty="0"/>
                        <a:t>Ayten KAYRAN</a:t>
                      </a:r>
                    </a:p>
                  </a:txBody>
                  <a:tcPr/>
                </a:tc>
                <a:tc>
                  <a:txBody>
                    <a:bodyPr/>
                    <a:lstStyle/>
                    <a:p>
                      <a:r>
                        <a:rPr lang="tr-TR" dirty="0"/>
                        <a:t>Müdürlük Sekreteri</a:t>
                      </a:r>
                    </a:p>
                  </a:txBody>
                  <a:tcPr/>
                </a:tc>
                <a:extLst>
                  <a:ext uri="{0D108BD9-81ED-4DB2-BD59-A6C34878D82A}">
                    <a16:rowId xmlns:a16="http://schemas.microsoft.com/office/drawing/2014/main" val="3153591477"/>
                  </a:ext>
                </a:extLst>
              </a:tr>
              <a:tr h="367620">
                <a:tc>
                  <a:txBody>
                    <a:bodyPr/>
                    <a:lstStyle/>
                    <a:p>
                      <a:r>
                        <a:rPr lang="tr-TR" dirty="0"/>
                        <a:t>Kıymet DAYAN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Hizmetli</a:t>
                      </a:r>
                    </a:p>
                  </a:txBody>
                  <a:tcPr/>
                </a:tc>
                <a:extLst>
                  <a:ext uri="{0D108BD9-81ED-4DB2-BD59-A6C34878D82A}">
                    <a16:rowId xmlns:a16="http://schemas.microsoft.com/office/drawing/2014/main" val="1789252502"/>
                  </a:ext>
                </a:extLst>
              </a:tr>
            </a:tbl>
          </a:graphicData>
        </a:graphic>
      </p:graphicFrame>
    </p:spTree>
    <p:extLst>
      <p:ext uri="{BB962C8B-B14F-4D97-AF65-F5344CB8AC3E}">
        <p14:creationId xmlns:p14="http://schemas.microsoft.com/office/powerpoint/2010/main" val="345417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7682464" cy="461665"/>
          </a:xfrm>
          <a:prstGeom prst="rect">
            <a:avLst/>
          </a:prstGeom>
          <a:noFill/>
        </p:spPr>
        <p:txBody>
          <a:bodyPr wrap="square" rtlCol="0">
            <a:spAutoFit/>
          </a:bodyPr>
          <a:lstStyle/>
          <a:p>
            <a:r>
              <a:rPr lang="tr-TR" sz="2400" b="1" dirty="0"/>
              <a:t>İDARİ PERSONEL (BESYO BİNASI)</a:t>
            </a:r>
          </a:p>
        </p:txBody>
      </p:sp>
      <p:pic>
        <p:nvPicPr>
          <p:cNvPr id="3" name="Picture 2" descr="http://besyo.siirt.edu.tr/foto/userfoto/B0518_2015615132735986.jpg"/>
          <p:cNvPicPr>
            <a:picLocks noChangeAspect="1" noChangeArrowheads="1"/>
          </p:cNvPicPr>
          <p:nvPr/>
        </p:nvPicPr>
        <p:blipFill>
          <a:blip r:embed="rId2" cstate="print"/>
          <a:srcRect/>
          <a:stretch>
            <a:fillRect/>
          </a:stretch>
        </p:blipFill>
        <p:spPr bwMode="auto">
          <a:xfrm>
            <a:off x="4484159" y="1156035"/>
            <a:ext cx="2206861"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8 Resim" descr="http://besyo.siirt.edu.tr/foto/userfoto/2017216103427878.jpg"/>
          <p:cNvPicPr/>
          <p:nvPr/>
        </p:nvPicPr>
        <p:blipFill>
          <a:blip r:embed="rId3" cstate="print"/>
          <a:srcRect/>
          <a:stretch>
            <a:fillRect/>
          </a:stretch>
        </p:blipFill>
        <p:spPr bwMode="auto">
          <a:xfrm>
            <a:off x="367959" y="3670699"/>
            <a:ext cx="2033752"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Personel_\Desktop\unnamed.jpg"/>
          <p:cNvPicPr>
            <a:picLocks noGrp="1" noChangeAspect="1" noChangeArrowheads="1"/>
          </p:cNvPicPr>
          <p:nvPr>
            <p:ph idx="4294967295"/>
          </p:nvPr>
        </p:nvPicPr>
        <p:blipFill>
          <a:blip r:embed="rId4" cstate="print"/>
          <a:srcRect/>
          <a:stretch>
            <a:fillRect/>
          </a:stretch>
        </p:blipFill>
        <p:spPr bwMode="auto">
          <a:xfrm>
            <a:off x="1497724" y="1094664"/>
            <a:ext cx="1873250" cy="1804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besyo.siirt.edu.tr/foto/userfoto/R%C4%B1dvann.jpg201854142295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4095" y="1198025"/>
            <a:ext cx="2052096"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Dikdörtgen 7"/>
          <p:cNvSpPr/>
          <p:nvPr/>
        </p:nvSpPr>
        <p:spPr>
          <a:xfrm>
            <a:off x="1460466" y="3024368"/>
            <a:ext cx="1857507" cy="646331"/>
          </a:xfrm>
          <a:prstGeom prst="rect">
            <a:avLst/>
          </a:prstGeom>
        </p:spPr>
        <p:txBody>
          <a:bodyPr wrap="square">
            <a:spAutoFit/>
          </a:bodyPr>
          <a:lstStyle/>
          <a:p>
            <a:pPr algn="ctr">
              <a:defRPr/>
            </a:pPr>
            <a:r>
              <a:rPr lang="tr-TR" sz="1200" dirty="0">
                <a:solidFill>
                  <a:srgbClr val="333333"/>
                </a:solidFill>
              </a:rPr>
              <a:t>Muhsin AKDEMİR </a:t>
            </a:r>
          </a:p>
          <a:p>
            <a:pPr algn="ctr">
              <a:defRPr/>
            </a:pPr>
            <a:r>
              <a:rPr lang="tr-TR" sz="1200" dirty="0">
                <a:solidFill>
                  <a:srgbClr val="333333"/>
                </a:solidFill>
              </a:rPr>
              <a:t>Satın Alma/TKYS</a:t>
            </a:r>
          </a:p>
          <a:p>
            <a:pPr algn="ctr">
              <a:defRPr/>
            </a:pPr>
            <a:r>
              <a:rPr lang="tr-TR" sz="1200" b="1" dirty="0">
                <a:solidFill>
                  <a:srgbClr val="333333"/>
                </a:solidFill>
              </a:rPr>
              <a:t>Bilgisayar İşletmeni</a:t>
            </a:r>
          </a:p>
        </p:txBody>
      </p:sp>
      <p:sp>
        <p:nvSpPr>
          <p:cNvPr id="9" name="Metin kutusu 8"/>
          <p:cNvSpPr txBox="1"/>
          <p:nvPr/>
        </p:nvSpPr>
        <p:spPr>
          <a:xfrm>
            <a:off x="4657183" y="3095198"/>
            <a:ext cx="1921790" cy="646331"/>
          </a:xfrm>
          <a:prstGeom prst="rect">
            <a:avLst/>
          </a:prstGeom>
          <a:noFill/>
        </p:spPr>
        <p:txBody>
          <a:bodyPr wrap="square" rtlCol="0">
            <a:spAutoFit/>
          </a:bodyPr>
          <a:lstStyle/>
          <a:p>
            <a:pPr algn="ctr"/>
            <a:r>
              <a:rPr lang="tr-TR" sz="1200" dirty="0"/>
              <a:t>Remzi AKSU </a:t>
            </a:r>
          </a:p>
          <a:p>
            <a:pPr algn="ctr"/>
            <a:r>
              <a:rPr lang="tr-TR" sz="1200" dirty="0"/>
              <a:t>Mutemetlik</a:t>
            </a:r>
          </a:p>
          <a:p>
            <a:pPr algn="ctr"/>
            <a:r>
              <a:rPr lang="tr-TR" sz="1200" b="1" dirty="0"/>
              <a:t>Bilgisayar İşletmeni</a:t>
            </a:r>
          </a:p>
        </p:txBody>
      </p:sp>
      <p:sp>
        <p:nvSpPr>
          <p:cNvPr id="10" name="Metin kutusu 9"/>
          <p:cNvSpPr txBox="1"/>
          <p:nvPr/>
        </p:nvSpPr>
        <p:spPr>
          <a:xfrm>
            <a:off x="7702073" y="3112080"/>
            <a:ext cx="2433234" cy="646331"/>
          </a:xfrm>
          <a:prstGeom prst="rect">
            <a:avLst/>
          </a:prstGeom>
          <a:noFill/>
        </p:spPr>
        <p:txBody>
          <a:bodyPr wrap="square" rtlCol="0">
            <a:spAutoFit/>
          </a:bodyPr>
          <a:lstStyle/>
          <a:p>
            <a:pPr algn="ctr"/>
            <a:r>
              <a:rPr lang="tr-TR" sz="1200" dirty="0"/>
              <a:t>Rıdvan BAĞÇECİ </a:t>
            </a:r>
          </a:p>
          <a:p>
            <a:pPr algn="ctr"/>
            <a:r>
              <a:rPr lang="tr-TR" sz="1200" dirty="0"/>
              <a:t>Öğrenci İşleri </a:t>
            </a:r>
          </a:p>
          <a:p>
            <a:pPr algn="ctr"/>
            <a:r>
              <a:rPr lang="tr-TR" sz="1200" b="1" dirty="0"/>
              <a:t>Bilgisayar İşletmeni</a:t>
            </a:r>
          </a:p>
        </p:txBody>
      </p:sp>
      <p:sp>
        <p:nvSpPr>
          <p:cNvPr id="11" name="Metin kutusu 10"/>
          <p:cNvSpPr txBox="1"/>
          <p:nvPr/>
        </p:nvSpPr>
        <p:spPr>
          <a:xfrm>
            <a:off x="60069" y="5280404"/>
            <a:ext cx="2094939" cy="461665"/>
          </a:xfrm>
          <a:prstGeom prst="rect">
            <a:avLst/>
          </a:prstGeom>
          <a:noFill/>
        </p:spPr>
        <p:txBody>
          <a:bodyPr wrap="square" rtlCol="0">
            <a:spAutoFit/>
          </a:bodyPr>
          <a:lstStyle/>
          <a:p>
            <a:pPr algn="ctr"/>
            <a:r>
              <a:rPr lang="tr-TR" sz="1200" dirty="0"/>
              <a:t>Ayten KAYRAN</a:t>
            </a:r>
          </a:p>
          <a:p>
            <a:pPr algn="ctr"/>
            <a:r>
              <a:rPr lang="tr-TR" sz="1200" b="1" dirty="0"/>
              <a:t> Sekreter </a:t>
            </a:r>
          </a:p>
        </p:txBody>
      </p:sp>
      <p:sp>
        <p:nvSpPr>
          <p:cNvPr id="12" name="Metin kutusu 11"/>
          <p:cNvSpPr txBox="1"/>
          <p:nvPr/>
        </p:nvSpPr>
        <p:spPr>
          <a:xfrm>
            <a:off x="3022556" y="5413108"/>
            <a:ext cx="1534241" cy="646331"/>
          </a:xfrm>
          <a:prstGeom prst="rect">
            <a:avLst/>
          </a:prstGeom>
          <a:noFill/>
        </p:spPr>
        <p:txBody>
          <a:bodyPr wrap="square" rtlCol="0">
            <a:spAutoFit/>
          </a:bodyPr>
          <a:lstStyle/>
          <a:p>
            <a:pPr algn="ctr"/>
            <a:r>
              <a:rPr lang="tr-TR" sz="1200" dirty="0"/>
              <a:t>Ali DİLDİRİM </a:t>
            </a:r>
          </a:p>
          <a:p>
            <a:pPr algn="ctr"/>
            <a:r>
              <a:rPr lang="tr-TR" sz="1200" dirty="0"/>
              <a:t>Öğrenci İşleri</a:t>
            </a:r>
          </a:p>
          <a:p>
            <a:pPr algn="ctr"/>
            <a:r>
              <a:rPr lang="tr-TR" sz="1200" b="1" dirty="0"/>
              <a:t>Bilgisayar İşletmeni</a:t>
            </a:r>
          </a:p>
        </p:txBody>
      </p:sp>
      <p:sp>
        <p:nvSpPr>
          <p:cNvPr id="13" name="Metin kutusu 12"/>
          <p:cNvSpPr txBox="1"/>
          <p:nvPr/>
        </p:nvSpPr>
        <p:spPr>
          <a:xfrm>
            <a:off x="5893150" y="5511236"/>
            <a:ext cx="2049517" cy="461665"/>
          </a:xfrm>
          <a:prstGeom prst="rect">
            <a:avLst/>
          </a:prstGeom>
          <a:noFill/>
        </p:spPr>
        <p:txBody>
          <a:bodyPr wrap="square" rtlCol="0">
            <a:spAutoFit/>
          </a:bodyPr>
          <a:lstStyle/>
          <a:p>
            <a:pPr algn="ctr"/>
            <a:r>
              <a:rPr lang="tr-TR" sz="1200" dirty="0"/>
              <a:t>Ramazan TAŞÇI</a:t>
            </a:r>
          </a:p>
          <a:p>
            <a:pPr algn="ctr"/>
            <a:r>
              <a:rPr lang="tr-TR" sz="1200" dirty="0"/>
              <a:t> </a:t>
            </a:r>
            <a:r>
              <a:rPr lang="tr-TR" sz="1200" b="1" dirty="0"/>
              <a:t>Hizmetli</a:t>
            </a:r>
          </a:p>
        </p:txBody>
      </p:sp>
      <p:pic>
        <p:nvPicPr>
          <p:cNvPr id="7" name="Resim 6">
            <a:extLst>
              <a:ext uri="{FF2B5EF4-FFF2-40B4-BE49-F238E27FC236}">
                <a16:creationId xmlns:a16="http://schemas.microsoft.com/office/drawing/2014/main" id="{82275A77-9C21-A4AC-863D-F3F37906F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7958" y="3694947"/>
            <a:ext cx="2033837"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Resim 14">
            <a:extLst>
              <a:ext uri="{FF2B5EF4-FFF2-40B4-BE49-F238E27FC236}">
                <a16:creationId xmlns:a16="http://schemas.microsoft.com/office/drawing/2014/main" id="{EFDBA440-2C68-28B1-6B36-DA4AD49709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3912" y="3808484"/>
            <a:ext cx="2094939" cy="16293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Metin kutusu 15">
            <a:extLst>
              <a:ext uri="{FF2B5EF4-FFF2-40B4-BE49-F238E27FC236}">
                <a16:creationId xmlns:a16="http://schemas.microsoft.com/office/drawing/2014/main" id="{60192715-8E8B-3E6C-E312-F8AC46335F59}"/>
              </a:ext>
            </a:extLst>
          </p:cNvPr>
          <p:cNvSpPr txBox="1"/>
          <p:nvPr/>
        </p:nvSpPr>
        <p:spPr>
          <a:xfrm>
            <a:off x="9202657" y="5428451"/>
            <a:ext cx="2049517" cy="461665"/>
          </a:xfrm>
          <a:prstGeom prst="rect">
            <a:avLst/>
          </a:prstGeom>
          <a:noFill/>
        </p:spPr>
        <p:txBody>
          <a:bodyPr wrap="square" rtlCol="0">
            <a:spAutoFit/>
          </a:bodyPr>
          <a:lstStyle/>
          <a:p>
            <a:pPr algn="ctr"/>
            <a:r>
              <a:rPr lang="tr-TR" sz="1200" dirty="0"/>
              <a:t>Kıymet DAYAN</a:t>
            </a:r>
          </a:p>
          <a:p>
            <a:pPr algn="ctr"/>
            <a:r>
              <a:rPr lang="tr-TR" sz="1200" dirty="0"/>
              <a:t> </a:t>
            </a:r>
            <a:r>
              <a:rPr lang="tr-TR" sz="1200" b="1" dirty="0"/>
              <a:t>Hizmetli</a:t>
            </a:r>
          </a:p>
        </p:txBody>
      </p:sp>
      <p:pic>
        <p:nvPicPr>
          <p:cNvPr id="18" name="Resim 17">
            <a:extLst>
              <a:ext uri="{FF2B5EF4-FFF2-40B4-BE49-F238E27FC236}">
                <a16:creationId xmlns:a16="http://schemas.microsoft.com/office/drawing/2014/main" id="{8A4A80E0-F09F-0DAB-9890-9B9118C49A90}"/>
              </a:ext>
            </a:extLst>
          </p:cNvPr>
          <p:cNvPicPr>
            <a:picLocks noChangeAspect="1"/>
          </p:cNvPicPr>
          <p:nvPr/>
        </p:nvPicPr>
        <p:blipFill>
          <a:blip r:embed="rId8">
            <a:extLst>
              <a:ext uri="{28A0092B-C50C-407E-A947-70E740481C1C}">
                <a14:useLocalDpi xmlns:a14="http://schemas.microsoft.com/office/drawing/2010/main" val="0"/>
              </a:ext>
            </a:extLst>
          </a:blip>
          <a:srcRect t="23603" b="23603"/>
          <a:stretch/>
        </p:blipFill>
        <p:spPr>
          <a:xfrm>
            <a:off x="9106321" y="3741529"/>
            <a:ext cx="2209234" cy="1519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873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6E77-EEA9-8099-D368-A0024A7063CF}"/>
              </a:ext>
            </a:extLst>
          </p:cNvPr>
          <p:cNvSpPr>
            <a:spLocks noGrp="1"/>
          </p:cNvSpPr>
          <p:nvPr>
            <p:ph type="title"/>
          </p:nvPr>
        </p:nvSpPr>
        <p:spPr/>
        <p:txBody>
          <a:bodyPr/>
          <a:lstStyle/>
          <a:p>
            <a:r>
              <a:rPr lang="tr-TR" dirty="0"/>
              <a:t>BÖLÜMLERİMİZ</a:t>
            </a:r>
          </a:p>
        </p:txBody>
      </p:sp>
      <p:graphicFrame>
        <p:nvGraphicFramePr>
          <p:cNvPr id="4" name="Content Placeholder 3">
            <a:extLst>
              <a:ext uri="{FF2B5EF4-FFF2-40B4-BE49-F238E27FC236}">
                <a16:creationId xmlns:a16="http://schemas.microsoft.com/office/drawing/2014/main" id="{EB68DAFF-05D4-83F0-BC2D-AF57B941CEEC}"/>
              </a:ext>
            </a:extLst>
          </p:cNvPr>
          <p:cNvGraphicFramePr>
            <a:graphicFrameLocks noGrp="1"/>
          </p:cNvGraphicFramePr>
          <p:nvPr>
            <p:ph idx="1"/>
            <p:extLst>
              <p:ext uri="{D42A27DB-BD31-4B8C-83A1-F6EECF244321}">
                <p14:modId xmlns:p14="http://schemas.microsoft.com/office/powerpoint/2010/main" val="4025315618"/>
              </p:ext>
            </p:extLst>
          </p:nvPr>
        </p:nvGraphicFramePr>
        <p:xfrm>
          <a:off x="838200" y="1389063"/>
          <a:ext cx="10515600"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899DC4-6C6D-4F62-8361-C81B63696B9F}"/>
                                            </p:graphicEl>
                                          </p:spTgt>
                                        </p:tgtEl>
                                        <p:attrNameLst>
                                          <p:attrName>style.visibility</p:attrName>
                                        </p:attrNameLst>
                                      </p:cBhvr>
                                      <p:to>
                                        <p:strVal val="visible"/>
                                      </p:to>
                                    </p:set>
                                    <p:animEffect transition="in" filter="fade">
                                      <p:cBhvr>
                                        <p:cTn id="7" dur="500"/>
                                        <p:tgtEl>
                                          <p:spTgt spid="4">
                                            <p:graphicEl>
                                              <a:dgm id="{5B899DC4-6C6D-4F62-8361-C81B63696B9F}"/>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766A867A-7466-4AB6-8519-972390FF5887}"/>
                                            </p:graphicEl>
                                          </p:spTgt>
                                        </p:tgtEl>
                                        <p:attrNameLst>
                                          <p:attrName>style.visibility</p:attrName>
                                        </p:attrNameLst>
                                      </p:cBhvr>
                                      <p:to>
                                        <p:strVal val="visible"/>
                                      </p:to>
                                    </p:set>
                                    <p:animEffect transition="in" filter="fade">
                                      <p:cBhvr>
                                        <p:cTn id="11" dur="500"/>
                                        <p:tgtEl>
                                          <p:spTgt spid="4">
                                            <p:graphicEl>
                                              <a:dgm id="{766A867A-7466-4AB6-8519-972390FF588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8770953-0D09-4C4C-A4C8-FE540DCAC999}"/>
                                            </p:graphicEl>
                                          </p:spTgt>
                                        </p:tgtEl>
                                        <p:attrNameLst>
                                          <p:attrName>style.visibility</p:attrName>
                                        </p:attrNameLst>
                                      </p:cBhvr>
                                      <p:to>
                                        <p:strVal val="visible"/>
                                      </p:to>
                                    </p:set>
                                    <p:animEffect transition="in" filter="fade">
                                      <p:cBhvr>
                                        <p:cTn id="15" dur="500"/>
                                        <p:tgtEl>
                                          <p:spTgt spid="4">
                                            <p:graphicEl>
                                              <a:dgm id="{88770953-0D09-4C4C-A4C8-FE540DCAC999}"/>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11B6E6A6-6A89-411E-A453-83E718BCC102}"/>
                                            </p:graphicEl>
                                          </p:spTgt>
                                        </p:tgtEl>
                                        <p:attrNameLst>
                                          <p:attrName>style.visibility</p:attrName>
                                        </p:attrNameLst>
                                      </p:cBhvr>
                                      <p:to>
                                        <p:strVal val="visible"/>
                                      </p:to>
                                    </p:set>
                                    <p:animEffect transition="in" filter="fade">
                                      <p:cBhvr>
                                        <p:cTn id="19" dur="500"/>
                                        <p:tgtEl>
                                          <p:spTgt spid="4">
                                            <p:graphicEl>
                                              <a:dgm id="{11B6E6A6-6A89-411E-A453-83E718BCC1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E73F-51A0-97B3-AF05-ECFA4F7BB132}"/>
              </a:ext>
            </a:extLst>
          </p:cNvPr>
          <p:cNvSpPr>
            <a:spLocks noGrp="1"/>
          </p:cNvSpPr>
          <p:nvPr>
            <p:ph type="title"/>
          </p:nvPr>
        </p:nvSpPr>
        <p:spPr/>
        <p:txBody>
          <a:bodyPr/>
          <a:lstStyle/>
          <a:p>
            <a:r>
              <a:rPr lang="tr-TR" dirty="0"/>
              <a:t>ANTRENÖRLÜK EĞİTİMİ BÖLÜMÜ</a:t>
            </a:r>
          </a:p>
        </p:txBody>
      </p:sp>
      <p:graphicFrame>
        <p:nvGraphicFramePr>
          <p:cNvPr id="15" name="Content Placeholder 14">
            <a:extLst>
              <a:ext uri="{FF2B5EF4-FFF2-40B4-BE49-F238E27FC236}">
                <a16:creationId xmlns:a16="http://schemas.microsoft.com/office/drawing/2014/main" id="{9504C8E1-CC2C-A6F0-1499-C523EBEE58AB}"/>
              </a:ext>
            </a:extLst>
          </p:cNvPr>
          <p:cNvGraphicFramePr>
            <a:graphicFrameLocks noGrp="1"/>
          </p:cNvGraphicFramePr>
          <p:nvPr>
            <p:ph idx="1"/>
            <p:extLst>
              <p:ext uri="{D42A27DB-BD31-4B8C-83A1-F6EECF244321}">
                <p14:modId xmlns:p14="http://schemas.microsoft.com/office/powerpoint/2010/main" val="4054558534"/>
              </p:ext>
            </p:extLst>
          </p:nvPr>
        </p:nvGraphicFramePr>
        <p:xfrm>
          <a:off x="1088366" y="1727096"/>
          <a:ext cx="4169433"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06917C60-9620-CD96-14CE-72898864C3BA}"/>
              </a:ext>
            </a:extLst>
          </p:cNvPr>
          <p:cNvGraphicFramePr>
            <a:graphicFrameLocks/>
          </p:cNvGraphicFramePr>
          <p:nvPr>
            <p:extLst>
              <p:ext uri="{D42A27DB-BD31-4B8C-83A1-F6EECF244321}">
                <p14:modId xmlns:p14="http://schemas.microsoft.com/office/powerpoint/2010/main" val="3061255953"/>
              </p:ext>
            </p:extLst>
          </p:nvPr>
        </p:nvGraphicFramePr>
        <p:xfrm>
          <a:off x="6390679" y="1727096"/>
          <a:ext cx="3448664" cy="2932213"/>
        </p:xfrm>
        <a:graphic>
          <a:graphicData uri="http://schemas.openxmlformats.org/drawingml/2006/chart">
            <c:chart xmlns:c="http://schemas.openxmlformats.org/drawingml/2006/chart" xmlns:r="http://schemas.openxmlformats.org/officeDocument/2006/relationships" r:id="rId3"/>
          </a:graphicData>
        </a:graphic>
      </p:graphicFrame>
      <p:sp>
        <p:nvSpPr>
          <p:cNvPr id="30" name="Content Placeholder 2">
            <a:extLst>
              <a:ext uri="{FF2B5EF4-FFF2-40B4-BE49-F238E27FC236}">
                <a16:creationId xmlns:a16="http://schemas.microsoft.com/office/drawing/2014/main" id="{EAD6F180-2471-24FC-CCC2-ECC47E4D62F6}"/>
              </a:ext>
            </a:extLst>
          </p:cNvPr>
          <p:cNvSpPr txBox="1">
            <a:spLocks/>
          </p:cNvSpPr>
          <p:nvPr/>
        </p:nvSpPr>
        <p:spPr>
          <a:xfrm>
            <a:off x="838200" y="4719485"/>
            <a:ext cx="10515600" cy="129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b="1" dirty="0"/>
          </a:p>
        </p:txBody>
      </p:sp>
    </p:spTree>
    <p:extLst>
      <p:ext uri="{BB962C8B-B14F-4D97-AF65-F5344CB8AC3E}">
        <p14:creationId xmlns:p14="http://schemas.microsoft.com/office/powerpoint/2010/main" val="38377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par>
                          <p:cTn id="97" fill="hold">
                            <p:stCondLst>
                              <p:cond delay="2000"/>
                            </p:stCondLst>
                            <p:childTnLst>
                              <p:par>
                                <p:cTn id="98" presetID="10" presetClass="entr" presetSubtype="0" fill="hold" grpId="0" nodeType="afterEffect" nodePh="1">
                                  <p:stCondLst>
                                    <p:cond delay="0"/>
                                  </p:stCondLst>
                                  <p:endCondLst>
                                    <p:cond evt="begin" delay="0">
                                      <p:tn val="98"/>
                                    </p:cond>
                                  </p:end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7CFD-0547-EB2D-6F50-50E8F2808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0AC18-59BF-5F57-A82E-B620BE22B3CD}"/>
              </a:ext>
            </a:extLst>
          </p:cNvPr>
          <p:cNvSpPr>
            <a:spLocks noGrp="1"/>
          </p:cNvSpPr>
          <p:nvPr>
            <p:ph type="title"/>
          </p:nvPr>
        </p:nvSpPr>
        <p:spPr/>
        <p:txBody>
          <a:bodyPr/>
          <a:lstStyle/>
          <a:p>
            <a:r>
              <a:rPr lang="tr-TR" dirty="0"/>
              <a:t>BEDEN EĞİTİMİ ve SPOR ÖĞRETMENLİĞİ BÖLÜMÜ</a:t>
            </a:r>
          </a:p>
        </p:txBody>
      </p:sp>
      <p:graphicFrame>
        <p:nvGraphicFramePr>
          <p:cNvPr id="15" name="Content Placeholder 14">
            <a:extLst>
              <a:ext uri="{FF2B5EF4-FFF2-40B4-BE49-F238E27FC236}">
                <a16:creationId xmlns:a16="http://schemas.microsoft.com/office/drawing/2014/main" id="{4C77EAB6-AF26-7EF6-3F68-F873B2389A51}"/>
              </a:ext>
            </a:extLst>
          </p:cNvPr>
          <p:cNvGraphicFramePr>
            <a:graphicFrameLocks noGrp="1"/>
          </p:cNvGraphicFramePr>
          <p:nvPr>
            <p:ph idx="1"/>
            <p:extLst>
              <p:ext uri="{D42A27DB-BD31-4B8C-83A1-F6EECF244321}">
                <p14:modId xmlns:p14="http://schemas.microsoft.com/office/powerpoint/2010/main" val="186062665"/>
              </p:ext>
            </p:extLst>
          </p:nvPr>
        </p:nvGraphicFramePr>
        <p:xfrm>
          <a:off x="1191884" y="1708240"/>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6A7E325E-AEF9-32EF-2062-1FDBBFAE1F4E}"/>
              </a:ext>
            </a:extLst>
          </p:cNvPr>
          <p:cNvGraphicFramePr>
            <a:graphicFrameLocks/>
          </p:cNvGraphicFramePr>
          <p:nvPr>
            <p:extLst>
              <p:ext uri="{D42A27DB-BD31-4B8C-83A1-F6EECF244321}">
                <p14:modId xmlns:p14="http://schemas.microsoft.com/office/powerpoint/2010/main" val="1034624082"/>
              </p:ext>
            </p:extLst>
          </p:nvPr>
        </p:nvGraphicFramePr>
        <p:xfrm>
          <a:off x="6565213" y="1708239"/>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70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47CF-8791-94BC-25BB-1F52F0EDE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0AE52-B787-91F5-CD7E-99CA0F0C89F5}"/>
              </a:ext>
            </a:extLst>
          </p:cNvPr>
          <p:cNvSpPr>
            <a:spLocks noGrp="1"/>
          </p:cNvSpPr>
          <p:nvPr>
            <p:ph type="title"/>
          </p:nvPr>
        </p:nvSpPr>
        <p:spPr/>
        <p:txBody>
          <a:bodyPr/>
          <a:lstStyle/>
          <a:p>
            <a:r>
              <a:rPr lang="tr-TR" dirty="0"/>
              <a:t>SPOR YÖNETİCİLİĞİ BÖLÜMÜ</a:t>
            </a:r>
          </a:p>
        </p:txBody>
      </p:sp>
      <p:graphicFrame>
        <p:nvGraphicFramePr>
          <p:cNvPr id="15" name="Content Placeholder 14">
            <a:extLst>
              <a:ext uri="{FF2B5EF4-FFF2-40B4-BE49-F238E27FC236}">
                <a16:creationId xmlns:a16="http://schemas.microsoft.com/office/drawing/2014/main" id="{6FD55939-2417-04F3-0151-49295C768272}"/>
              </a:ext>
            </a:extLst>
          </p:cNvPr>
          <p:cNvGraphicFramePr>
            <a:graphicFrameLocks noGrp="1"/>
          </p:cNvGraphicFramePr>
          <p:nvPr>
            <p:ph idx="1"/>
            <p:extLst>
              <p:ext uri="{D42A27DB-BD31-4B8C-83A1-F6EECF244321}">
                <p14:modId xmlns:p14="http://schemas.microsoft.com/office/powerpoint/2010/main" val="1007201529"/>
              </p:ext>
            </p:extLst>
          </p:nvPr>
        </p:nvGraphicFramePr>
        <p:xfrm>
          <a:off x="1243642" y="1621976"/>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F59CF797-1B8E-A91B-71EA-C371F05B633E}"/>
              </a:ext>
            </a:extLst>
          </p:cNvPr>
          <p:cNvGraphicFramePr>
            <a:graphicFrameLocks/>
          </p:cNvGraphicFramePr>
          <p:nvPr>
            <p:extLst>
              <p:ext uri="{D42A27DB-BD31-4B8C-83A1-F6EECF244321}">
                <p14:modId xmlns:p14="http://schemas.microsoft.com/office/powerpoint/2010/main" val="1847181339"/>
              </p:ext>
            </p:extLst>
          </p:nvPr>
        </p:nvGraphicFramePr>
        <p:xfrm>
          <a:off x="6616971" y="1621975"/>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558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2FD1-91B6-A5C7-3B30-B9A8CC87F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2FA78-96AC-56EB-EA9A-0AB394491A69}"/>
              </a:ext>
            </a:extLst>
          </p:cNvPr>
          <p:cNvSpPr>
            <a:spLocks noGrp="1"/>
          </p:cNvSpPr>
          <p:nvPr>
            <p:ph type="title"/>
          </p:nvPr>
        </p:nvSpPr>
        <p:spPr/>
        <p:txBody>
          <a:bodyPr/>
          <a:lstStyle/>
          <a:p>
            <a:r>
              <a:rPr lang="tr-TR" dirty="0"/>
              <a:t>BEDEN EĞİTİMİ VE SPOR YÜKSEKOKULU</a:t>
            </a:r>
          </a:p>
        </p:txBody>
      </p:sp>
      <p:graphicFrame>
        <p:nvGraphicFramePr>
          <p:cNvPr id="15" name="Content Placeholder 14">
            <a:extLst>
              <a:ext uri="{FF2B5EF4-FFF2-40B4-BE49-F238E27FC236}">
                <a16:creationId xmlns:a16="http://schemas.microsoft.com/office/drawing/2014/main" id="{08972D22-BF75-71C7-C6FB-AD6D610B48A7}"/>
              </a:ext>
            </a:extLst>
          </p:cNvPr>
          <p:cNvGraphicFramePr>
            <a:graphicFrameLocks noGrp="1"/>
          </p:cNvGraphicFramePr>
          <p:nvPr>
            <p:ph idx="1"/>
            <p:extLst>
              <p:ext uri="{D42A27DB-BD31-4B8C-83A1-F6EECF244321}">
                <p14:modId xmlns:p14="http://schemas.microsoft.com/office/powerpoint/2010/main" val="3444631623"/>
              </p:ext>
            </p:extLst>
          </p:nvPr>
        </p:nvGraphicFramePr>
        <p:xfrm>
          <a:off x="1243642" y="1621976"/>
          <a:ext cx="3763296" cy="2932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ontent Placeholder 14">
            <a:extLst>
              <a:ext uri="{FF2B5EF4-FFF2-40B4-BE49-F238E27FC236}">
                <a16:creationId xmlns:a16="http://schemas.microsoft.com/office/drawing/2014/main" id="{AC7A65FB-C279-C663-504C-D54B71F638D5}"/>
              </a:ext>
            </a:extLst>
          </p:cNvPr>
          <p:cNvGraphicFramePr>
            <a:graphicFrameLocks/>
          </p:cNvGraphicFramePr>
          <p:nvPr>
            <p:extLst>
              <p:ext uri="{D42A27DB-BD31-4B8C-83A1-F6EECF244321}">
                <p14:modId xmlns:p14="http://schemas.microsoft.com/office/powerpoint/2010/main" val="2866751041"/>
              </p:ext>
            </p:extLst>
          </p:nvPr>
        </p:nvGraphicFramePr>
        <p:xfrm>
          <a:off x="6616971" y="1621975"/>
          <a:ext cx="3448664" cy="2932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64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chart seriesIdx="0" categoryIdx="0" bldStep="ptInCategory"/>
                                            </p:graphicEl>
                                          </p:spTgt>
                                        </p:tgtEl>
                                        <p:attrNameLst>
                                          <p:attrName>style.visibility</p:attrName>
                                        </p:attrNameLst>
                                      </p:cBhvr>
                                      <p:to>
                                        <p:strVal val="visible"/>
                                      </p:to>
                                    </p:set>
                                    <p:animEffect transition="in" filter="fade">
                                      <p:cBhvr>
                                        <p:cTn id="11" dur="500"/>
                                        <p:tgtEl>
                                          <p:spTgt spid="15">
                                            <p:graphicEl>
                                              <a:chart seriesIdx="0" categoryIdx="0"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graphicEl>
                                              <a:chart seriesIdx="1" categoryIdx="0" bldStep="ptInCategory"/>
                                            </p:graphicEl>
                                          </p:spTgt>
                                        </p:tgtEl>
                                        <p:attrNameLst>
                                          <p:attrName>style.visibility</p:attrName>
                                        </p:attrNameLst>
                                      </p:cBhvr>
                                      <p:to>
                                        <p:strVal val="visible"/>
                                      </p:to>
                                    </p:set>
                                    <p:animEffect transition="in" filter="fade">
                                      <p:cBhvr>
                                        <p:cTn id="15" dur="500"/>
                                        <p:tgtEl>
                                          <p:spTgt spid="15">
                                            <p:graphicEl>
                                              <a:chart seriesIdx="1" categoryIdx="0" bldStep="ptIn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graphicEl>
                                              <a:chart seriesIdx="2" categoryIdx="0" bldStep="ptInCategory"/>
                                            </p:graphicEl>
                                          </p:spTgt>
                                        </p:tgtEl>
                                        <p:attrNameLst>
                                          <p:attrName>style.visibility</p:attrName>
                                        </p:attrNameLst>
                                      </p:cBhvr>
                                      <p:to>
                                        <p:strVal val="visible"/>
                                      </p:to>
                                    </p:set>
                                    <p:animEffect transition="in" filter="fade">
                                      <p:cBhvr>
                                        <p:cTn id="19" dur="500"/>
                                        <p:tgtEl>
                                          <p:spTgt spid="15">
                                            <p:graphicEl>
                                              <a:chart seriesIdx="2" categoryIdx="0" bldStep="ptIn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graphicEl>
                                              <a:chart seriesIdx="3" categoryIdx="0" bldStep="ptInCategory"/>
                                            </p:graphicEl>
                                          </p:spTgt>
                                        </p:tgtEl>
                                        <p:attrNameLst>
                                          <p:attrName>style.visibility</p:attrName>
                                        </p:attrNameLst>
                                      </p:cBhvr>
                                      <p:to>
                                        <p:strVal val="visible"/>
                                      </p:to>
                                    </p:set>
                                    <p:animEffect transition="in" filter="fade">
                                      <p:cBhvr>
                                        <p:cTn id="23" dur="500"/>
                                        <p:tgtEl>
                                          <p:spTgt spid="15">
                                            <p:graphicEl>
                                              <a:chart seriesIdx="3" categoryIdx="0" bldStep="ptIn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graphicEl>
                                              <a:chart seriesIdx="4" categoryIdx="0" bldStep="ptInCategory"/>
                                            </p:graphicEl>
                                          </p:spTgt>
                                        </p:tgtEl>
                                        <p:attrNameLst>
                                          <p:attrName>style.visibility</p:attrName>
                                        </p:attrNameLst>
                                      </p:cBhvr>
                                      <p:to>
                                        <p:strVal val="visible"/>
                                      </p:to>
                                    </p:set>
                                    <p:animEffect transition="in" filter="fade">
                                      <p:cBhvr>
                                        <p:cTn id="27" dur="500"/>
                                        <p:tgtEl>
                                          <p:spTgt spid="15">
                                            <p:graphicEl>
                                              <a:chart seriesIdx="4" categoryIdx="0" bldStep="ptIn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graphicEl>
                                              <a:chart seriesIdx="5" categoryIdx="0" bldStep="ptInCategory"/>
                                            </p:graphicEl>
                                          </p:spTgt>
                                        </p:tgtEl>
                                        <p:attrNameLst>
                                          <p:attrName>style.visibility</p:attrName>
                                        </p:attrNameLst>
                                      </p:cBhvr>
                                      <p:to>
                                        <p:strVal val="visible"/>
                                      </p:to>
                                    </p:set>
                                    <p:animEffect transition="in" filter="fade">
                                      <p:cBhvr>
                                        <p:cTn id="31" dur="500"/>
                                        <p:tgtEl>
                                          <p:spTgt spid="15">
                                            <p:graphicEl>
                                              <a:chart seriesIdx="5" categoryIdx="0" bldStep="ptInCategory"/>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graphicEl>
                                              <a:chart seriesIdx="0" categoryIdx="1" bldStep="ptInCategory"/>
                                            </p:graphicEl>
                                          </p:spTgt>
                                        </p:tgtEl>
                                        <p:attrNameLst>
                                          <p:attrName>style.visibility</p:attrName>
                                        </p:attrNameLst>
                                      </p:cBhvr>
                                      <p:to>
                                        <p:strVal val="visible"/>
                                      </p:to>
                                    </p:set>
                                    <p:animEffect transition="in" filter="fade">
                                      <p:cBhvr>
                                        <p:cTn id="35" dur="500"/>
                                        <p:tgtEl>
                                          <p:spTgt spid="15">
                                            <p:graphicEl>
                                              <a:chart seriesIdx="0" categoryIdx="1" bldStep="ptInCategory"/>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graphicEl>
                                              <a:chart seriesIdx="1" categoryIdx="1" bldStep="ptInCategory"/>
                                            </p:graphicEl>
                                          </p:spTgt>
                                        </p:tgtEl>
                                        <p:attrNameLst>
                                          <p:attrName>style.visibility</p:attrName>
                                        </p:attrNameLst>
                                      </p:cBhvr>
                                      <p:to>
                                        <p:strVal val="visible"/>
                                      </p:to>
                                    </p:set>
                                    <p:animEffect transition="in" filter="fade">
                                      <p:cBhvr>
                                        <p:cTn id="39" dur="500"/>
                                        <p:tgtEl>
                                          <p:spTgt spid="15">
                                            <p:graphicEl>
                                              <a:chart seriesIdx="1" categoryIdx="1" bldStep="ptInCategory"/>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graphicEl>
                                              <a:chart seriesIdx="2" categoryIdx="1" bldStep="ptInCategory"/>
                                            </p:graphicEl>
                                          </p:spTgt>
                                        </p:tgtEl>
                                        <p:attrNameLst>
                                          <p:attrName>style.visibility</p:attrName>
                                        </p:attrNameLst>
                                      </p:cBhvr>
                                      <p:to>
                                        <p:strVal val="visible"/>
                                      </p:to>
                                    </p:set>
                                    <p:animEffect transition="in" filter="fade">
                                      <p:cBhvr>
                                        <p:cTn id="43" dur="500"/>
                                        <p:tgtEl>
                                          <p:spTgt spid="15">
                                            <p:graphicEl>
                                              <a:chart seriesIdx="2" categoryIdx="1" bldStep="ptInCategory"/>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graphicEl>
                                              <a:chart seriesIdx="3" categoryIdx="1" bldStep="ptInCategory"/>
                                            </p:graphicEl>
                                          </p:spTgt>
                                        </p:tgtEl>
                                        <p:attrNameLst>
                                          <p:attrName>style.visibility</p:attrName>
                                        </p:attrNameLst>
                                      </p:cBhvr>
                                      <p:to>
                                        <p:strVal val="visible"/>
                                      </p:to>
                                    </p:set>
                                    <p:animEffect transition="in" filter="fade">
                                      <p:cBhvr>
                                        <p:cTn id="47" dur="500"/>
                                        <p:tgtEl>
                                          <p:spTgt spid="15">
                                            <p:graphicEl>
                                              <a:chart seriesIdx="3" categoryIdx="1" bldStep="ptInCategory"/>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graphicEl>
                                              <a:chart seriesIdx="4" categoryIdx="1" bldStep="ptInCategory"/>
                                            </p:graphicEl>
                                          </p:spTgt>
                                        </p:tgtEl>
                                        <p:attrNameLst>
                                          <p:attrName>style.visibility</p:attrName>
                                        </p:attrNameLst>
                                      </p:cBhvr>
                                      <p:to>
                                        <p:strVal val="visible"/>
                                      </p:to>
                                    </p:set>
                                    <p:animEffect transition="in" filter="fade">
                                      <p:cBhvr>
                                        <p:cTn id="51" dur="500"/>
                                        <p:tgtEl>
                                          <p:spTgt spid="15">
                                            <p:graphicEl>
                                              <a:chart seriesIdx="4" categoryIdx="1" bldStep="ptInCategory"/>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graphicEl>
                                              <a:chart seriesIdx="5" categoryIdx="1" bldStep="ptInCategory"/>
                                            </p:graphicEl>
                                          </p:spTgt>
                                        </p:tgtEl>
                                        <p:attrNameLst>
                                          <p:attrName>style.visibility</p:attrName>
                                        </p:attrNameLst>
                                      </p:cBhvr>
                                      <p:to>
                                        <p:strVal val="visible"/>
                                      </p:to>
                                    </p:set>
                                    <p:animEffect transition="in" filter="fade">
                                      <p:cBhvr>
                                        <p:cTn id="55" dur="500"/>
                                        <p:tgtEl>
                                          <p:spTgt spid="15">
                                            <p:graphicEl>
                                              <a:chart seriesIdx="5" categoryIdx="1" bldStep="ptInCategory"/>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graphicEl>
                                              <a:chart seriesIdx="0" categoryIdx="2" bldStep="ptInCategory"/>
                                            </p:graphicEl>
                                          </p:spTgt>
                                        </p:tgtEl>
                                        <p:attrNameLst>
                                          <p:attrName>style.visibility</p:attrName>
                                        </p:attrNameLst>
                                      </p:cBhvr>
                                      <p:to>
                                        <p:strVal val="visible"/>
                                      </p:to>
                                    </p:set>
                                    <p:animEffect transition="in" filter="fade">
                                      <p:cBhvr>
                                        <p:cTn id="59" dur="500"/>
                                        <p:tgtEl>
                                          <p:spTgt spid="15">
                                            <p:graphicEl>
                                              <a:chart seriesIdx="0" categoryIdx="2" bldStep="ptInCategory"/>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5">
                                            <p:graphicEl>
                                              <a:chart seriesIdx="1" categoryIdx="2" bldStep="ptInCategory"/>
                                            </p:graphicEl>
                                          </p:spTgt>
                                        </p:tgtEl>
                                        <p:attrNameLst>
                                          <p:attrName>style.visibility</p:attrName>
                                        </p:attrNameLst>
                                      </p:cBhvr>
                                      <p:to>
                                        <p:strVal val="visible"/>
                                      </p:to>
                                    </p:set>
                                    <p:animEffect transition="in" filter="fade">
                                      <p:cBhvr>
                                        <p:cTn id="63" dur="500"/>
                                        <p:tgtEl>
                                          <p:spTgt spid="15">
                                            <p:graphicEl>
                                              <a:chart seriesIdx="1" categoryIdx="2" bldStep="ptInCategory"/>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5">
                                            <p:graphicEl>
                                              <a:chart seriesIdx="2" categoryIdx="2" bldStep="ptInCategory"/>
                                            </p:graphicEl>
                                          </p:spTgt>
                                        </p:tgtEl>
                                        <p:attrNameLst>
                                          <p:attrName>style.visibility</p:attrName>
                                        </p:attrNameLst>
                                      </p:cBhvr>
                                      <p:to>
                                        <p:strVal val="visible"/>
                                      </p:to>
                                    </p:set>
                                    <p:animEffect transition="in" filter="fade">
                                      <p:cBhvr>
                                        <p:cTn id="67" dur="500"/>
                                        <p:tgtEl>
                                          <p:spTgt spid="15">
                                            <p:graphicEl>
                                              <a:chart seriesIdx="2" categoryIdx="2" bldStep="ptInCategory"/>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graphicEl>
                                              <a:chart seriesIdx="3" categoryIdx="2" bldStep="ptInCategory"/>
                                            </p:graphicEl>
                                          </p:spTgt>
                                        </p:tgtEl>
                                        <p:attrNameLst>
                                          <p:attrName>style.visibility</p:attrName>
                                        </p:attrNameLst>
                                      </p:cBhvr>
                                      <p:to>
                                        <p:strVal val="visible"/>
                                      </p:to>
                                    </p:set>
                                    <p:animEffect transition="in" filter="fade">
                                      <p:cBhvr>
                                        <p:cTn id="71" dur="500"/>
                                        <p:tgtEl>
                                          <p:spTgt spid="15">
                                            <p:graphicEl>
                                              <a:chart seriesIdx="3" categoryIdx="2" bldStep="ptInCategory"/>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5">
                                            <p:graphicEl>
                                              <a:chart seriesIdx="4" categoryIdx="2" bldStep="ptInCategory"/>
                                            </p:graphicEl>
                                          </p:spTgt>
                                        </p:tgtEl>
                                        <p:attrNameLst>
                                          <p:attrName>style.visibility</p:attrName>
                                        </p:attrNameLst>
                                      </p:cBhvr>
                                      <p:to>
                                        <p:strVal val="visible"/>
                                      </p:to>
                                    </p:set>
                                    <p:animEffect transition="in" filter="fade">
                                      <p:cBhvr>
                                        <p:cTn id="75" dur="500"/>
                                        <p:tgtEl>
                                          <p:spTgt spid="15">
                                            <p:graphicEl>
                                              <a:chart seriesIdx="4" categoryIdx="2" bldStep="ptInCategory"/>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5">
                                            <p:graphicEl>
                                              <a:chart seriesIdx="5" categoryIdx="2" bldStep="ptInCategory"/>
                                            </p:graphicEl>
                                          </p:spTgt>
                                        </p:tgtEl>
                                        <p:attrNameLst>
                                          <p:attrName>style.visibility</p:attrName>
                                        </p:attrNameLst>
                                      </p:cBhvr>
                                      <p:to>
                                        <p:strVal val="visible"/>
                                      </p:to>
                                    </p:set>
                                    <p:animEffect transition="in" filter="fade">
                                      <p:cBhvr>
                                        <p:cTn id="79" dur="500"/>
                                        <p:tgtEl>
                                          <p:spTgt spid="15">
                                            <p:graphicEl>
                                              <a:chart seriesIdx="5" categoryIdx="2" bldStep="ptInCategory"/>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fade">
                                      <p:cBhvr>
                                        <p:cTn id="84" dur="500"/>
                                        <p:tgtEl>
                                          <p:spTgt spid="26">
                                            <p:graphicEl>
                                              <a:chart seriesIdx="-3" categoryIdx="-3" bldStep="gridLegend"/>
                                            </p:graphicEl>
                                          </p:spTgt>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fade">
                                      <p:cBhvr>
                                        <p:cTn id="88" dur="500"/>
                                        <p:tgtEl>
                                          <p:spTgt spid="26">
                                            <p:graphicEl>
                                              <a:chart seriesIdx="-4" categoryIdx="0" bldStep="category"/>
                                            </p:graphicEl>
                                          </p:spTgt>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fade">
                                      <p:cBhvr>
                                        <p:cTn id="92" dur="500"/>
                                        <p:tgtEl>
                                          <p:spTgt spid="26">
                                            <p:graphicEl>
                                              <a:chart seriesIdx="-4" categoryIdx="1" bldStep="category"/>
                                            </p:graphicEl>
                                          </p:spTgt>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6">
                                            <p:graphicEl>
                                              <a:chart seriesIdx="-4" categoryIdx="2" bldStep="category"/>
                                            </p:graphicEl>
                                          </p:spTgt>
                                        </p:tgtEl>
                                        <p:attrNameLst>
                                          <p:attrName>style.visibility</p:attrName>
                                        </p:attrNameLst>
                                      </p:cBhvr>
                                      <p:to>
                                        <p:strVal val="visible"/>
                                      </p:to>
                                    </p:set>
                                    <p:animEffect transition="in" filter="fade">
                                      <p:cBhvr>
                                        <p:cTn id="96" dur="500"/>
                                        <p:tgtEl>
                                          <p:spTgt spid="2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El"/>
        </p:bldSub>
      </p:bldGraphic>
      <p:bldGraphic spid="26" grpId="0" uiExpand="1">
        <p:bldSub>
          <a:bldChart bld="category"/>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FA3B-AE27-6D32-7806-C8499DE6E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983DC-DEB6-1758-5E75-16B42653E8A1}"/>
              </a:ext>
            </a:extLst>
          </p:cNvPr>
          <p:cNvSpPr>
            <a:spLocks noGrp="1"/>
          </p:cNvSpPr>
          <p:nvPr>
            <p:ph type="title"/>
          </p:nvPr>
        </p:nvSpPr>
        <p:spPr/>
        <p:txBody>
          <a:bodyPr/>
          <a:lstStyle/>
          <a:p>
            <a:r>
              <a:rPr lang="tr-TR" dirty="0"/>
              <a:t>LİSANSÜSTÜ PROGRAMLARIMIZ</a:t>
            </a:r>
          </a:p>
        </p:txBody>
      </p:sp>
      <p:graphicFrame>
        <p:nvGraphicFramePr>
          <p:cNvPr id="4" name="Content Placeholder 3">
            <a:extLst>
              <a:ext uri="{FF2B5EF4-FFF2-40B4-BE49-F238E27FC236}">
                <a16:creationId xmlns:a16="http://schemas.microsoft.com/office/drawing/2014/main" id="{801921E1-D9EE-1F3C-3F99-77DF1964504C}"/>
              </a:ext>
            </a:extLst>
          </p:cNvPr>
          <p:cNvGraphicFramePr>
            <a:graphicFrameLocks noGrp="1"/>
          </p:cNvGraphicFramePr>
          <p:nvPr>
            <p:ph idx="1"/>
            <p:extLst>
              <p:ext uri="{D42A27DB-BD31-4B8C-83A1-F6EECF244321}">
                <p14:modId xmlns:p14="http://schemas.microsoft.com/office/powerpoint/2010/main" val="1128734478"/>
              </p:ext>
            </p:extLst>
          </p:nvPr>
        </p:nvGraphicFramePr>
        <p:xfrm>
          <a:off x="838200" y="1389063"/>
          <a:ext cx="10515600"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92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899DC4-6C6D-4F62-8361-C81B63696B9F}"/>
                                            </p:graphicEl>
                                          </p:spTgt>
                                        </p:tgtEl>
                                        <p:attrNameLst>
                                          <p:attrName>style.visibility</p:attrName>
                                        </p:attrNameLst>
                                      </p:cBhvr>
                                      <p:to>
                                        <p:strVal val="visible"/>
                                      </p:to>
                                    </p:set>
                                    <p:animEffect transition="in" filter="fade">
                                      <p:cBhvr>
                                        <p:cTn id="7" dur="500"/>
                                        <p:tgtEl>
                                          <p:spTgt spid="4">
                                            <p:graphicEl>
                                              <a:dgm id="{5B899DC4-6C6D-4F62-8361-C81B63696B9F}"/>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766A867A-7466-4AB6-8519-972390FF5887}"/>
                                            </p:graphicEl>
                                          </p:spTgt>
                                        </p:tgtEl>
                                        <p:attrNameLst>
                                          <p:attrName>style.visibility</p:attrName>
                                        </p:attrNameLst>
                                      </p:cBhvr>
                                      <p:to>
                                        <p:strVal val="visible"/>
                                      </p:to>
                                    </p:set>
                                    <p:animEffect transition="in" filter="fade">
                                      <p:cBhvr>
                                        <p:cTn id="11" dur="500"/>
                                        <p:tgtEl>
                                          <p:spTgt spid="4">
                                            <p:graphicEl>
                                              <a:dgm id="{766A867A-7466-4AB6-8519-972390FF588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8770953-0D09-4C4C-A4C8-FE540DCAC999}"/>
                                            </p:graphicEl>
                                          </p:spTgt>
                                        </p:tgtEl>
                                        <p:attrNameLst>
                                          <p:attrName>style.visibility</p:attrName>
                                        </p:attrNameLst>
                                      </p:cBhvr>
                                      <p:to>
                                        <p:strVal val="visible"/>
                                      </p:to>
                                    </p:set>
                                    <p:animEffect transition="in" filter="fade">
                                      <p:cBhvr>
                                        <p:cTn id="15" dur="500"/>
                                        <p:tgtEl>
                                          <p:spTgt spid="4">
                                            <p:graphicEl>
                                              <a:dgm id="{88770953-0D09-4C4C-A4C8-FE540DCAC999}"/>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11B6E6A6-6A89-411E-A453-83E718BCC102}"/>
                                            </p:graphicEl>
                                          </p:spTgt>
                                        </p:tgtEl>
                                        <p:attrNameLst>
                                          <p:attrName>style.visibility</p:attrName>
                                        </p:attrNameLst>
                                      </p:cBhvr>
                                      <p:to>
                                        <p:strVal val="visible"/>
                                      </p:to>
                                    </p:set>
                                    <p:animEffect transition="in" filter="fade">
                                      <p:cBhvr>
                                        <p:cTn id="19" dur="500"/>
                                        <p:tgtEl>
                                          <p:spTgt spid="4">
                                            <p:graphicEl>
                                              <a:dgm id="{11B6E6A6-6A89-411E-A453-83E718BCC1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84E2-9670-1724-8DF7-D15F0B9BDA97}"/>
              </a:ext>
            </a:extLst>
          </p:cNvPr>
          <p:cNvSpPr>
            <a:spLocks noGrp="1"/>
          </p:cNvSpPr>
          <p:nvPr>
            <p:ph type="title"/>
          </p:nvPr>
        </p:nvSpPr>
        <p:spPr/>
        <p:txBody>
          <a:bodyPr/>
          <a:lstStyle/>
          <a:p>
            <a:r>
              <a:rPr lang="tr-TR" dirty="0"/>
              <a:t>KURUM İÇİ YÜKSELMELER</a:t>
            </a:r>
          </a:p>
        </p:txBody>
      </p:sp>
      <p:graphicFrame>
        <p:nvGraphicFramePr>
          <p:cNvPr id="4" name="Content Placeholder 3">
            <a:extLst>
              <a:ext uri="{FF2B5EF4-FFF2-40B4-BE49-F238E27FC236}">
                <a16:creationId xmlns:a16="http://schemas.microsoft.com/office/drawing/2014/main" id="{7AB27E7C-D01B-ABE7-212E-FC00A0FBE973}"/>
              </a:ext>
            </a:extLst>
          </p:cNvPr>
          <p:cNvGraphicFramePr>
            <a:graphicFrameLocks noGrp="1"/>
          </p:cNvGraphicFramePr>
          <p:nvPr>
            <p:ph idx="1"/>
            <p:extLst>
              <p:ext uri="{D42A27DB-BD31-4B8C-83A1-F6EECF244321}">
                <p14:modId xmlns:p14="http://schemas.microsoft.com/office/powerpoint/2010/main" val="3403856969"/>
              </p:ext>
            </p:extLst>
          </p:nvPr>
        </p:nvGraphicFramePr>
        <p:xfrm>
          <a:off x="838199" y="1464839"/>
          <a:ext cx="11084169" cy="468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8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2CCF633-32A6-42EF-9984-30696FA37FA1}"/>
                                            </p:graphicEl>
                                          </p:spTgt>
                                        </p:tgtEl>
                                        <p:attrNameLst>
                                          <p:attrName>style.visibility</p:attrName>
                                        </p:attrNameLst>
                                      </p:cBhvr>
                                      <p:to>
                                        <p:strVal val="visible"/>
                                      </p:to>
                                    </p:set>
                                    <p:animEffect transition="in" filter="fade">
                                      <p:cBhvr>
                                        <p:cTn id="7" dur="500"/>
                                        <p:tgtEl>
                                          <p:spTgt spid="4">
                                            <p:graphicEl>
                                              <a:dgm id="{D2CCF633-32A6-42EF-9984-30696FA37FA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B7F1FD56-4778-421B-8151-7A6B68172AC3}"/>
                                            </p:graphicEl>
                                          </p:spTgt>
                                        </p:tgtEl>
                                        <p:attrNameLst>
                                          <p:attrName>style.visibility</p:attrName>
                                        </p:attrNameLst>
                                      </p:cBhvr>
                                      <p:to>
                                        <p:strVal val="visible"/>
                                      </p:to>
                                    </p:set>
                                    <p:animEffect transition="in" filter="fade">
                                      <p:cBhvr>
                                        <p:cTn id="10" dur="500"/>
                                        <p:tgtEl>
                                          <p:spTgt spid="4">
                                            <p:graphicEl>
                                              <a:dgm id="{B7F1FD56-4778-421B-8151-7A6B68172AC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B1FB18D2-249D-47F6-9721-42A693E9B7A7}"/>
                                            </p:graphicEl>
                                          </p:spTgt>
                                        </p:tgtEl>
                                        <p:attrNameLst>
                                          <p:attrName>style.visibility</p:attrName>
                                        </p:attrNameLst>
                                      </p:cBhvr>
                                      <p:to>
                                        <p:strVal val="visible"/>
                                      </p:to>
                                    </p:set>
                                    <p:animEffect transition="in" filter="fade">
                                      <p:cBhvr>
                                        <p:cTn id="15" dur="500"/>
                                        <p:tgtEl>
                                          <p:spTgt spid="4">
                                            <p:graphicEl>
                                              <a:dgm id="{B1FB18D2-249D-47F6-9721-42A693E9B7A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8B30AB03-7B0A-4E1A-B87B-C621A6EF5C9A}"/>
                                            </p:graphicEl>
                                          </p:spTgt>
                                        </p:tgtEl>
                                        <p:attrNameLst>
                                          <p:attrName>style.visibility</p:attrName>
                                        </p:attrNameLst>
                                      </p:cBhvr>
                                      <p:to>
                                        <p:strVal val="visible"/>
                                      </p:to>
                                    </p:set>
                                    <p:animEffect transition="in" filter="fade">
                                      <p:cBhvr>
                                        <p:cTn id="18" dur="500"/>
                                        <p:tgtEl>
                                          <p:spTgt spid="4">
                                            <p:graphicEl>
                                              <a:dgm id="{8B30AB03-7B0A-4E1A-B87B-C621A6EF5C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0AA20-CD85-05E6-D5FF-8DBD62DC1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F4170-BB7B-9970-F9BF-0852DEEF21AB}"/>
              </a:ext>
            </a:extLst>
          </p:cNvPr>
          <p:cNvSpPr>
            <a:spLocks noGrp="1"/>
          </p:cNvSpPr>
          <p:nvPr>
            <p:ph type="title"/>
          </p:nvPr>
        </p:nvSpPr>
        <p:spPr/>
        <p:txBody>
          <a:bodyPr/>
          <a:lstStyle/>
          <a:p>
            <a:r>
              <a:rPr lang="tr-TR" dirty="0"/>
              <a:t>ÖNEMLİ SPORTİF BAŞARILARIMIZ</a:t>
            </a:r>
          </a:p>
        </p:txBody>
      </p:sp>
      <p:sp>
        <p:nvSpPr>
          <p:cNvPr id="3" name="Content Placeholder 2">
            <a:extLst>
              <a:ext uri="{FF2B5EF4-FFF2-40B4-BE49-F238E27FC236}">
                <a16:creationId xmlns:a16="http://schemas.microsoft.com/office/drawing/2014/main" id="{4A901042-A4B0-D580-5012-7AA439F6F125}"/>
              </a:ext>
            </a:extLst>
          </p:cNvPr>
          <p:cNvSpPr>
            <a:spLocks noGrp="1"/>
          </p:cNvSpPr>
          <p:nvPr>
            <p:ph idx="1"/>
          </p:nvPr>
        </p:nvSpPr>
        <p:spPr>
          <a:xfrm>
            <a:off x="306411" y="1186850"/>
            <a:ext cx="5879236" cy="3080349"/>
          </a:xfrm>
        </p:spPr>
        <p:txBody>
          <a:bodyPr>
            <a:normAutofit fontScale="92500" lnSpcReduction="20000"/>
          </a:bodyPr>
          <a:lstStyle/>
          <a:p>
            <a:pPr marL="0" lvl="0" indent="0">
              <a:lnSpc>
                <a:spcPct val="107000"/>
              </a:lnSpc>
              <a:spcAft>
                <a:spcPts val="800"/>
              </a:spcAft>
              <a:buNone/>
            </a:pPr>
            <a:endParaRPr lang="tr-TR" sz="2400" b="1" dirty="0">
              <a:effectLst/>
              <a:ea typeface="Calibri" panose="020F0502020204030204" pitchFamily="34" charset="0"/>
              <a:cs typeface="Times New Roman" panose="02020603050405020304" pitchFamily="18" charset="0"/>
            </a:endParaRPr>
          </a:p>
          <a:p>
            <a:pPr marL="0" lvl="0" indent="0">
              <a:lnSpc>
                <a:spcPct val="107000"/>
              </a:lnSpc>
              <a:spcAft>
                <a:spcPts val="800"/>
              </a:spcAft>
              <a:buNone/>
            </a:pPr>
            <a:r>
              <a:rPr lang="tr-TR" sz="2400" b="1" dirty="0">
                <a:effectLst/>
                <a:ea typeface="Calibri" panose="020F0502020204030204" pitchFamily="34" charset="0"/>
                <a:cs typeface="Times New Roman" panose="02020603050405020304" pitchFamily="18" charset="0"/>
              </a:rPr>
              <a:t>GÜREŞ</a:t>
            </a:r>
          </a:p>
          <a:p>
            <a:pPr marL="0" lvl="0" indent="0" algn="just">
              <a:lnSpc>
                <a:spcPct val="107000"/>
              </a:lnSpc>
              <a:spcAft>
                <a:spcPts val="800"/>
              </a:spcAft>
              <a:buNone/>
            </a:pPr>
            <a:r>
              <a:rPr lang="tr-TR" sz="2400" dirty="0"/>
              <a:t>17-25 Nisan 2025 tarihinde Kazakistan'da gerçekleşen </a:t>
            </a:r>
            <a:r>
              <a:rPr lang="tr-TR" sz="2400" dirty="0" err="1"/>
              <a:t>Taimbet</a:t>
            </a:r>
            <a:r>
              <a:rPr lang="tr-TR" sz="2400" dirty="0"/>
              <a:t> </a:t>
            </a:r>
            <a:r>
              <a:rPr lang="tr-TR" sz="2400" dirty="0" err="1"/>
              <a:t>Komekbayev</a:t>
            </a:r>
            <a:r>
              <a:rPr lang="tr-TR" sz="2400" dirty="0"/>
              <a:t> Uluslararası </a:t>
            </a:r>
            <a:r>
              <a:rPr lang="tr-TR" sz="2400" dirty="0" err="1"/>
              <a:t>Greko</a:t>
            </a:r>
            <a:r>
              <a:rPr lang="tr-TR" sz="2400" dirty="0"/>
              <a:t>-Romen Güreş Turnuvasında öğrencimiz </a:t>
            </a:r>
            <a:r>
              <a:rPr lang="tr-TR" sz="2400" dirty="0" err="1"/>
              <a:t>Şervan</a:t>
            </a:r>
            <a:r>
              <a:rPr lang="tr-TR" sz="2400" dirty="0"/>
              <a:t> Çınar 55 kiloda 3. Olarak ülkemizi ve üniversitemizi gururlandırmıştır. Kendisini tebrik eder, başarılarının devamını dileriz.</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6428610" y="1057834"/>
            <a:ext cx="5558951" cy="4988859"/>
          </a:xfrm>
          <a:prstGeom prst="rect">
            <a:avLst/>
          </a:prstGeom>
        </p:spPr>
      </p:pic>
    </p:spTree>
    <p:extLst>
      <p:ext uri="{BB962C8B-B14F-4D97-AF65-F5344CB8AC3E}">
        <p14:creationId xmlns:p14="http://schemas.microsoft.com/office/powerpoint/2010/main" val="152511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898-63E9-644E-C967-2037EE938B17}"/>
              </a:ext>
            </a:extLst>
          </p:cNvPr>
          <p:cNvSpPr>
            <a:spLocks noGrp="1"/>
          </p:cNvSpPr>
          <p:nvPr>
            <p:ph type="title"/>
          </p:nvPr>
        </p:nvSpPr>
        <p:spPr/>
        <p:txBody>
          <a:bodyPr/>
          <a:lstStyle/>
          <a:p>
            <a:r>
              <a:rPr lang="tr-TR" dirty="0"/>
              <a:t>Misyonumuz</a:t>
            </a:r>
          </a:p>
        </p:txBody>
      </p:sp>
      <p:sp>
        <p:nvSpPr>
          <p:cNvPr id="3" name="Content Placeholder 2">
            <a:extLst>
              <a:ext uri="{FF2B5EF4-FFF2-40B4-BE49-F238E27FC236}">
                <a16:creationId xmlns:a16="http://schemas.microsoft.com/office/drawing/2014/main" id="{5B671540-89FF-6CC1-1347-C91D8A92F5B9}"/>
              </a:ext>
            </a:extLst>
          </p:cNvPr>
          <p:cNvSpPr>
            <a:spLocks noGrp="1"/>
          </p:cNvSpPr>
          <p:nvPr>
            <p:ph idx="1"/>
          </p:nvPr>
        </p:nvSpPr>
        <p:spPr>
          <a:xfrm>
            <a:off x="838200" y="1388962"/>
            <a:ext cx="7384648" cy="3688876"/>
          </a:xfrm>
        </p:spPr>
        <p:txBody>
          <a:bodyPr>
            <a:noAutofit/>
          </a:bodyPr>
          <a:lstStyle/>
          <a:p>
            <a:pPr marL="0" indent="0" algn="just">
              <a:lnSpc>
                <a:spcPct val="150000"/>
              </a:lnSpc>
              <a:buNone/>
            </a:pPr>
            <a:r>
              <a:rPr lang="tr-TR" sz="2400" dirty="0">
                <a:solidFill>
                  <a:srgbClr val="333333"/>
                </a:solidFill>
                <a:cs typeface="Times New Roman" panose="02020603050405020304" pitchFamily="18" charset="0"/>
              </a:rPr>
              <a:t>Siirt Üniversitesi Beden Eğitimi ve Spor Yüksekokulu spor yöneticiliği, antrenörlük eğitimi, beden eğitimi ve spor öğretmenliği alanlarında bilimsel bilgiye dayalı, etik değerlere bağlı, yenilikçi ve topluma katkı sağlayan nitelikli bireyler yetiştirmeyi; araştırma, eğitim ve uygulamayı bütüncül bir yaklaşımla geliştirmeyi amaçlar.</a:t>
            </a:r>
            <a:br>
              <a:rPr lang="tr-TR" sz="2400" dirty="0"/>
            </a:br>
            <a:endParaRPr lang="tr-TR" sz="2400" dirty="0"/>
          </a:p>
        </p:txBody>
      </p:sp>
      <p:pic>
        <p:nvPicPr>
          <p:cNvPr id="1030" name="Picture 6" descr="MİSYON NASIL YAZILIR? GEREKLİ 9 UNSUR |">
            <a:extLst>
              <a:ext uri="{FF2B5EF4-FFF2-40B4-BE49-F238E27FC236}">
                <a16:creationId xmlns:a16="http://schemas.microsoft.com/office/drawing/2014/main" id="{380F4E48-2211-4D28-A150-3A44FC0D2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357" y="612843"/>
            <a:ext cx="2854359" cy="446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1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0AA20-CD85-05E6-D5FF-8DBD62DC1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F4170-BB7B-9970-F9BF-0852DEEF21AB}"/>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4A901042-A4B0-D580-5012-7AA439F6F125}"/>
              </a:ext>
            </a:extLst>
          </p:cNvPr>
          <p:cNvSpPr>
            <a:spLocks noGrp="1"/>
          </p:cNvSpPr>
          <p:nvPr>
            <p:ph idx="1"/>
          </p:nvPr>
        </p:nvSpPr>
        <p:spPr>
          <a:xfrm>
            <a:off x="306411" y="1186850"/>
            <a:ext cx="7089812" cy="4484299"/>
          </a:xfrm>
        </p:spPr>
        <p:txBody>
          <a:bodyPr>
            <a:normAutofit/>
          </a:bodyPr>
          <a:lstStyle/>
          <a:p>
            <a:pPr marL="0" lvl="0" indent="0">
              <a:lnSpc>
                <a:spcPct val="107000"/>
              </a:lnSpc>
              <a:spcAft>
                <a:spcPts val="800"/>
              </a:spcAft>
              <a:buNone/>
            </a:pPr>
            <a:r>
              <a:rPr lang="tr-TR" sz="2000" b="1" dirty="0">
                <a:effectLst/>
                <a:ea typeface="Calibri" panose="020F0502020204030204" pitchFamily="34" charset="0"/>
                <a:cs typeface="Times New Roman" panose="02020603050405020304" pitchFamily="18" charset="0"/>
              </a:rPr>
              <a:t>GÜREŞ</a:t>
            </a:r>
          </a:p>
          <a:p>
            <a:pPr marL="0" lvl="0" indent="0" algn="just">
              <a:lnSpc>
                <a:spcPct val="107000"/>
              </a:lnSpc>
              <a:spcAft>
                <a:spcPts val="800"/>
              </a:spcAft>
              <a:buNone/>
            </a:pPr>
            <a:r>
              <a:rPr lang="tr-TR" sz="2000" dirty="0">
                <a:ea typeface="Calibri" panose="020F0502020204030204" pitchFamily="34" charset="0"/>
                <a:cs typeface="Times New Roman" panose="02020603050405020304" pitchFamily="18" charset="0"/>
              </a:rPr>
              <a:t>03-09 Eylül 2025 tarihleri arasında Kırgızistan’ın Çolpan Ata şehrinde düzenlenen Türk Dünyası Üniversite oyunlarında ülkemizi ve üniversitemizi 77 kilo Grekoromen stilde temsil eden Antrenörlük 3’üncü sınıf öğrencimiz Şahan ACAR 2. Olarak gümüş madalya sahibi olmuştur. Yüksekokul müdürümüz Doç. Dr. Serdar ADIGÜZEL öğrencimizi tebrik edip başarılarının devamını diledi. Dün olduğu gibi bugün ve yarın da sportif anlamda başarılı olan öğrencilerimize destek olacaklarını dile getirdi. Bizler de Yüksekokulumuz olarak öğrencimizi kutlar başarılarının devamını dileriz.</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7656199" y="1186850"/>
            <a:ext cx="4311683" cy="4732156"/>
          </a:xfrm>
          <a:prstGeom prst="rect">
            <a:avLst/>
          </a:prstGeom>
        </p:spPr>
      </p:pic>
    </p:spTree>
    <p:extLst>
      <p:ext uri="{BB962C8B-B14F-4D97-AF65-F5344CB8AC3E}">
        <p14:creationId xmlns:p14="http://schemas.microsoft.com/office/powerpoint/2010/main" val="373955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CB727F-0C48-FDD5-6E4B-E2BA08CD6F56}"/>
              </a:ext>
            </a:extLst>
          </p:cNvPr>
          <p:cNvSpPr>
            <a:spLocks noGrp="1"/>
          </p:cNvSpPr>
          <p:nvPr>
            <p:ph type="title"/>
          </p:nvPr>
        </p:nvSpPr>
        <p:spPr/>
        <p:txBody>
          <a:bodyPr/>
          <a:lstStyle/>
          <a:p>
            <a:r>
              <a:rPr lang="tr-TR" dirty="0"/>
              <a:t>ÖNEMLİ BAŞARILARIMIZ</a:t>
            </a:r>
          </a:p>
        </p:txBody>
      </p:sp>
      <p:sp>
        <p:nvSpPr>
          <p:cNvPr id="3" name="İçerik Yer Tutucusu 2">
            <a:extLst>
              <a:ext uri="{FF2B5EF4-FFF2-40B4-BE49-F238E27FC236}">
                <a16:creationId xmlns:a16="http://schemas.microsoft.com/office/drawing/2014/main" id="{8F1CCAD2-E08D-86DA-033C-69FB1465D949}"/>
              </a:ext>
            </a:extLst>
          </p:cNvPr>
          <p:cNvSpPr>
            <a:spLocks noGrp="1"/>
          </p:cNvSpPr>
          <p:nvPr>
            <p:ph idx="1"/>
          </p:nvPr>
        </p:nvSpPr>
        <p:spPr>
          <a:xfrm>
            <a:off x="0" y="1389063"/>
            <a:ext cx="4213412" cy="4169055"/>
          </a:xfrm>
        </p:spPr>
        <p:txBody>
          <a:bodyPr>
            <a:normAutofit fontScale="62500" lnSpcReduction="20000"/>
          </a:bodyPr>
          <a:lstStyle/>
          <a:p>
            <a:pPr marL="0" indent="0" algn="just">
              <a:buNone/>
            </a:pPr>
            <a:r>
              <a:rPr lang="tr-TR" b="1" dirty="0"/>
              <a:t>GÜREŞ</a:t>
            </a:r>
          </a:p>
          <a:p>
            <a:pPr marL="0" indent="0" algn="just">
              <a:buNone/>
            </a:pPr>
            <a:r>
              <a:rPr lang="tr-TR" sz="2900" dirty="0"/>
              <a:t>31 Ocak 2026 tarihinde Siirt Üniversitesi Antrenörlük Eğitimi Bölümü öğrencilerimiz, U23 Türkiye Güreş Şampiyonası’nda büyük bir başarıya imza attı! 82 kg kategorisinde Yusuf Gölbaşı Türkiye Şampiyonu oldu. 55 kg kategorisinde </a:t>
            </a:r>
            <a:r>
              <a:rPr lang="tr-TR" sz="2900" dirty="0" err="1"/>
              <a:t>Şervan</a:t>
            </a:r>
            <a:r>
              <a:rPr lang="tr-TR" sz="2900" dirty="0"/>
              <a:t> Çınar Türkiye ikincisi oldu. 130 kg kategorisinde Atalay Aydemir Türkiye üçüncüsü oldu. Elde edilen bu önemli başarı dolayısıyla Yüksekokul Müdürümüz, öğrencilerimizi ve emeği geçen antrenörlerimizi tebrik ederek başarılarının devamını diledi. Okulumuz olarak bizler de sporcularımızı ve antrenörlerimizi yürekten kutluyor, akademik ve sportif yaşamlarında üstün başarılar diliyoruz. </a:t>
            </a:r>
          </a:p>
        </p:txBody>
      </p:sp>
      <p:sp>
        <p:nvSpPr>
          <p:cNvPr id="5" name="Resim Yer Tutucusu 4">
            <a:extLst>
              <a:ext uri="{FF2B5EF4-FFF2-40B4-BE49-F238E27FC236}">
                <a16:creationId xmlns:a16="http://schemas.microsoft.com/office/drawing/2014/main" id="{676701A5-2667-9445-9E82-6C7EF879163C}"/>
              </a:ext>
            </a:extLst>
          </p:cNvPr>
          <p:cNvSpPr>
            <a:spLocks noGrp="1"/>
          </p:cNvSpPr>
          <p:nvPr>
            <p:ph type="pic" sz="quarter" idx="14"/>
          </p:nvPr>
        </p:nvSpPr>
        <p:spPr>
          <a:xfrm>
            <a:off x="2402164" y="5972642"/>
            <a:ext cx="241645" cy="45719"/>
          </a:xfrm>
        </p:spPr>
        <p:txBody>
          <a:bodyPr>
            <a:normAutofit fontScale="25000" lnSpcReduction="20000"/>
          </a:bodyPr>
          <a:lstStyle/>
          <a:p>
            <a:r>
              <a:rPr lang="tr-TR" dirty="0"/>
              <a:t>.</a:t>
            </a:r>
          </a:p>
        </p:txBody>
      </p:sp>
      <p:sp>
        <p:nvSpPr>
          <p:cNvPr id="6" name="İçerik Yer Tutucusu 5">
            <a:extLst>
              <a:ext uri="{FF2B5EF4-FFF2-40B4-BE49-F238E27FC236}">
                <a16:creationId xmlns:a16="http://schemas.microsoft.com/office/drawing/2014/main" id="{E8F5EBE3-185C-BA4D-D303-CB6CD9B74511}"/>
              </a:ext>
            </a:extLst>
          </p:cNvPr>
          <p:cNvSpPr>
            <a:spLocks noGrp="1"/>
          </p:cNvSpPr>
          <p:nvPr>
            <p:ph idx="15"/>
          </p:nvPr>
        </p:nvSpPr>
        <p:spPr>
          <a:xfrm>
            <a:off x="0" y="7046843"/>
            <a:ext cx="205409" cy="161864"/>
          </a:xfrm>
        </p:spPr>
        <p:txBody>
          <a:bodyPr>
            <a:normAutofit fontScale="25000" lnSpcReduction="20000"/>
          </a:bodyPr>
          <a:lstStyle/>
          <a:p>
            <a:r>
              <a:rPr lang="tr-TR" dirty="0"/>
              <a:t>.</a:t>
            </a:r>
          </a:p>
        </p:txBody>
      </p:sp>
      <p:sp>
        <p:nvSpPr>
          <p:cNvPr id="4" name="Resim Yer Tutucusu 3"/>
          <p:cNvSpPr>
            <a:spLocks noGrp="1"/>
          </p:cNvSpPr>
          <p:nvPr>
            <p:ph type="pic" sz="quarter" idx="13"/>
          </p:nvPr>
        </p:nvSpPr>
        <p:spPr/>
      </p:sp>
      <p:pic>
        <p:nvPicPr>
          <p:cNvPr id="9" name="Resim 8"/>
          <p:cNvPicPr>
            <a:picLocks noChangeAspect="1"/>
          </p:cNvPicPr>
          <p:nvPr/>
        </p:nvPicPr>
        <p:blipFill>
          <a:blip r:embed="rId2"/>
          <a:stretch>
            <a:fillRect/>
          </a:stretch>
        </p:blipFill>
        <p:spPr>
          <a:xfrm>
            <a:off x="7500938" y="1039906"/>
            <a:ext cx="4691062" cy="2779059"/>
          </a:xfrm>
          <a:prstGeom prst="rect">
            <a:avLst/>
          </a:prstGeom>
        </p:spPr>
      </p:pic>
      <p:pic>
        <p:nvPicPr>
          <p:cNvPr id="11" name="Resim 10"/>
          <p:cNvPicPr>
            <a:picLocks noChangeAspect="1"/>
          </p:cNvPicPr>
          <p:nvPr/>
        </p:nvPicPr>
        <p:blipFill>
          <a:blip r:embed="rId3"/>
          <a:stretch>
            <a:fillRect/>
          </a:stretch>
        </p:blipFill>
        <p:spPr>
          <a:xfrm>
            <a:off x="4280087" y="1039905"/>
            <a:ext cx="3220851" cy="4978456"/>
          </a:xfrm>
          <a:prstGeom prst="rect">
            <a:avLst/>
          </a:prstGeom>
        </p:spPr>
      </p:pic>
      <p:pic>
        <p:nvPicPr>
          <p:cNvPr id="13" name="Resim 12"/>
          <p:cNvPicPr>
            <a:picLocks noChangeAspect="1"/>
          </p:cNvPicPr>
          <p:nvPr/>
        </p:nvPicPr>
        <p:blipFill>
          <a:blip r:embed="rId4"/>
          <a:stretch>
            <a:fillRect/>
          </a:stretch>
        </p:blipFill>
        <p:spPr>
          <a:xfrm>
            <a:off x="7500938" y="3818966"/>
            <a:ext cx="4691062" cy="2199396"/>
          </a:xfrm>
          <a:prstGeom prst="rect">
            <a:avLst/>
          </a:prstGeom>
        </p:spPr>
      </p:pic>
    </p:spTree>
    <p:extLst>
      <p:ext uri="{BB962C8B-B14F-4D97-AF65-F5344CB8AC3E}">
        <p14:creationId xmlns:p14="http://schemas.microsoft.com/office/powerpoint/2010/main" val="352468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9ACC-D183-EEBD-72E0-E81F3176005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8763A53-ABEA-88A8-43F7-6E0C2BF2192D}"/>
              </a:ext>
            </a:extLst>
          </p:cNvPr>
          <p:cNvSpPr>
            <a:spLocks noGrp="1"/>
          </p:cNvSpPr>
          <p:nvPr>
            <p:ph type="title"/>
          </p:nvPr>
        </p:nvSpPr>
        <p:spPr/>
        <p:txBody>
          <a:bodyPr/>
          <a:lstStyle/>
          <a:p>
            <a:r>
              <a:rPr lang="tr-TR" dirty="0"/>
              <a:t>ÖNEMLİ BAŞARILARIMIZ</a:t>
            </a:r>
          </a:p>
        </p:txBody>
      </p:sp>
      <p:sp>
        <p:nvSpPr>
          <p:cNvPr id="3" name="İçerik Yer Tutucusu 2">
            <a:extLst>
              <a:ext uri="{FF2B5EF4-FFF2-40B4-BE49-F238E27FC236}">
                <a16:creationId xmlns:a16="http://schemas.microsoft.com/office/drawing/2014/main" id="{0D8D5194-863A-D8F6-23B3-D51CF30523F5}"/>
              </a:ext>
            </a:extLst>
          </p:cNvPr>
          <p:cNvSpPr>
            <a:spLocks noGrp="1"/>
          </p:cNvSpPr>
          <p:nvPr>
            <p:ph idx="1"/>
          </p:nvPr>
        </p:nvSpPr>
        <p:spPr>
          <a:xfrm>
            <a:off x="0" y="1389063"/>
            <a:ext cx="6096000" cy="4169055"/>
          </a:xfrm>
        </p:spPr>
        <p:txBody>
          <a:bodyPr>
            <a:normAutofit fontScale="55000" lnSpcReduction="20000"/>
          </a:bodyPr>
          <a:lstStyle/>
          <a:p>
            <a:pPr marL="0" indent="0" algn="just">
              <a:buNone/>
            </a:pPr>
            <a:r>
              <a:rPr lang="tr-TR" b="1" dirty="0"/>
              <a:t>GÜREŞ</a:t>
            </a:r>
          </a:p>
          <a:p>
            <a:pPr marL="0" indent="0" algn="just">
              <a:buNone/>
            </a:pPr>
            <a:r>
              <a:rPr lang="tr-TR" sz="2900" dirty="0"/>
              <a:t>Türkiye Üniversiteler Arası Güreş Şampiyonası, 63 üniversiteden toplam 619 sporcunun katılımıyla büyük bir rekabet ortamında, 26 Mart – 01 Nisan 2026 tarihleri arasında Burdur Mehmet Akif Ersoy Üniversitesi ev sahipliğinde Burdur’da gerçekleştirilmiştir.</a:t>
            </a:r>
          </a:p>
          <a:p>
            <a:pPr marL="0" indent="0" algn="just">
              <a:buNone/>
            </a:pPr>
            <a:endParaRPr lang="tr-TR" sz="2900" dirty="0"/>
          </a:p>
          <a:p>
            <a:pPr marL="0" indent="0" algn="just">
              <a:buNone/>
            </a:pPr>
            <a:r>
              <a:rPr lang="tr-TR" sz="2900" dirty="0"/>
              <a:t>Üniversitemiz, şampiyonada önemli bir başarıya imza atmıştır:</a:t>
            </a:r>
          </a:p>
          <a:p>
            <a:pPr marL="0" indent="0" algn="just">
              <a:buNone/>
            </a:pPr>
            <a:endParaRPr lang="tr-TR" sz="2900" dirty="0"/>
          </a:p>
          <a:p>
            <a:pPr marL="0" indent="0" algn="just">
              <a:buNone/>
            </a:pPr>
            <a:r>
              <a:rPr lang="tr-TR" sz="2900" dirty="0"/>
              <a:t>• Erkek Güreş Takımımız, Grekoromen A klasmanında 9 madalya ve 177 puanla takım halinde Türkiye Şampiyonu olmuştur.</a:t>
            </a:r>
          </a:p>
          <a:p>
            <a:pPr marL="0" indent="0" algn="just">
              <a:buNone/>
            </a:pPr>
            <a:r>
              <a:rPr lang="tr-TR" sz="2900" dirty="0"/>
              <a:t>• Kadın Güreş Takımımız ise 4 madalya ve 97 puanla Türkiye Üçüncüsü olmuştur.</a:t>
            </a:r>
          </a:p>
          <a:p>
            <a:pPr marL="0" indent="0" algn="just">
              <a:buNone/>
            </a:pPr>
            <a:endParaRPr lang="tr-TR" sz="2900" dirty="0"/>
          </a:p>
          <a:p>
            <a:pPr marL="0" indent="0" algn="just">
              <a:buNone/>
            </a:pPr>
            <a:r>
              <a:rPr lang="tr-TR" sz="2900" dirty="0"/>
              <a:t>Bu üstün başarılar neticesinde, şampiyon olan sporcularımız 8-14 Haziran tarihleri arasında Brezilya’da düzenlenecek Dünya Üniversiteler Arası Güreş Şampiyonası’nda ülkemizi ve üniversitemizi temsil etme hakkı kazanmıştır.</a:t>
            </a:r>
          </a:p>
        </p:txBody>
      </p:sp>
      <p:sp>
        <p:nvSpPr>
          <p:cNvPr id="5" name="Resim Yer Tutucusu 4">
            <a:extLst>
              <a:ext uri="{FF2B5EF4-FFF2-40B4-BE49-F238E27FC236}">
                <a16:creationId xmlns:a16="http://schemas.microsoft.com/office/drawing/2014/main" id="{9FB3E732-3362-BC26-3E00-556F97D4E919}"/>
              </a:ext>
            </a:extLst>
          </p:cNvPr>
          <p:cNvSpPr>
            <a:spLocks noGrp="1"/>
          </p:cNvSpPr>
          <p:nvPr>
            <p:ph type="pic" sz="quarter" idx="14"/>
          </p:nvPr>
        </p:nvSpPr>
        <p:spPr>
          <a:xfrm>
            <a:off x="2402164" y="5972642"/>
            <a:ext cx="241645" cy="45719"/>
          </a:xfrm>
        </p:spPr>
        <p:txBody>
          <a:bodyPr>
            <a:normAutofit fontScale="25000" lnSpcReduction="20000"/>
          </a:bodyPr>
          <a:lstStyle/>
          <a:p>
            <a:r>
              <a:rPr lang="tr-TR" dirty="0"/>
              <a:t>.</a:t>
            </a:r>
          </a:p>
        </p:txBody>
      </p:sp>
      <p:sp>
        <p:nvSpPr>
          <p:cNvPr id="6" name="İçerik Yer Tutucusu 5">
            <a:extLst>
              <a:ext uri="{FF2B5EF4-FFF2-40B4-BE49-F238E27FC236}">
                <a16:creationId xmlns:a16="http://schemas.microsoft.com/office/drawing/2014/main" id="{7585C821-A5C9-B5CD-17EA-B43FBF089454}"/>
              </a:ext>
            </a:extLst>
          </p:cNvPr>
          <p:cNvSpPr>
            <a:spLocks noGrp="1"/>
          </p:cNvSpPr>
          <p:nvPr>
            <p:ph idx="15"/>
          </p:nvPr>
        </p:nvSpPr>
        <p:spPr>
          <a:xfrm>
            <a:off x="0" y="7046843"/>
            <a:ext cx="205409" cy="161864"/>
          </a:xfrm>
        </p:spPr>
        <p:txBody>
          <a:bodyPr>
            <a:normAutofit fontScale="25000" lnSpcReduction="20000"/>
          </a:bodyPr>
          <a:lstStyle/>
          <a:p>
            <a:r>
              <a:rPr lang="tr-TR" dirty="0"/>
              <a:t>.</a:t>
            </a:r>
          </a:p>
        </p:txBody>
      </p:sp>
      <p:pic>
        <p:nvPicPr>
          <p:cNvPr id="8" name="Resim Yer Tutucusu 7">
            <a:extLst>
              <a:ext uri="{FF2B5EF4-FFF2-40B4-BE49-F238E27FC236}">
                <a16:creationId xmlns:a16="http://schemas.microsoft.com/office/drawing/2014/main" id="{C493F2EC-AEFB-208D-74F0-FADB6F64C01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911" b="16911"/>
          <a:stretch>
            <a:fillRect/>
          </a:stretch>
        </p:blipFill>
        <p:spPr>
          <a:xfrm>
            <a:off x="6293594" y="1389063"/>
            <a:ext cx="5755531" cy="4437872"/>
          </a:xfrm>
          <a:prstGeom prst="rect">
            <a:avLst/>
          </a:prstGeom>
        </p:spPr>
      </p:pic>
    </p:spTree>
    <p:extLst>
      <p:ext uri="{BB962C8B-B14F-4D97-AF65-F5344CB8AC3E}">
        <p14:creationId xmlns:p14="http://schemas.microsoft.com/office/powerpoint/2010/main" val="280507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F2DC2-D2C1-80C7-FFFC-89F95CCB6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5DE8C-A3CC-12C9-EFE7-94CA4BB49BB9}"/>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0DB1A377-BA80-4105-DA46-D79D9C91000D}"/>
              </a:ext>
            </a:extLst>
          </p:cNvPr>
          <p:cNvSpPr>
            <a:spLocks noGrp="1"/>
          </p:cNvSpPr>
          <p:nvPr>
            <p:ph idx="1"/>
          </p:nvPr>
        </p:nvSpPr>
        <p:spPr>
          <a:xfrm>
            <a:off x="306412" y="1388962"/>
            <a:ext cx="7089812" cy="4484299"/>
          </a:xfrm>
        </p:spPr>
        <p:txBody>
          <a:bodyPr>
            <a:normAutofit/>
          </a:bodyPr>
          <a:lstStyle/>
          <a:p>
            <a:pPr marL="0" lvl="0" indent="0">
              <a:lnSpc>
                <a:spcPct val="107000"/>
              </a:lnSpc>
              <a:spcAft>
                <a:spcPts val="800"/>
              </a:spcAft>
              <a:buNone/>
            </a:pPr>
            <a:r>
              <a:rPr lang="tr-TR" sz="2000" b="1" dirty="0">
                <a:effectLst/>
                <a:ea typeface="Calibri" panose="020F0502020204030204" pitchFamily="34" charset="0"/>
                <a:cs typeface="Times New Roman" panose="02020603050405020304" pitchFamily="18" charset="0"/>
              </a:rPr>
              <a:t>TAEKWONDO</a:t>
            </a:r>
          </a:p>
          <a:p>
            <a:pPr marL="0" lvl="0" indent="0" algn="just">
              <a:lnSpc>
                <a:spcPct val="107000"/>
              </a:lnSpc>
              <a:spcAft>
                <a:spcPts val="800"/>
              </a:spcAft>
              <a:buNone/>
            </a:pPr>
            <a:r>
              <a:rPr lang="tr-TR" sz="2000" dirty="0">
                <a:ea typeface="Calibri" panose="020F0502020204030204" pitchFamily="34" charset="0"/>
                <a:cs typeface="Times New Roman" panose="02020603050405020304" pitchFamily="18" charset="0"/>
              </a:rPr>
              <a:t>4 Ekim 2025 tarihinde Antalya/Alanya’da düzenlenen Kulüpler Türkiye Şampiyonası’nda, Yöneticilik 2. sınıf öğrencimiz </a:t>
            </a:r>
            <a:r>
              <a:rPr lang="tr-TR" sz="2000" dirty="0" err="1">
                <a:ea typeface="Calibri" panose="020F0502020204030204" pitchFamily="34" charset="0"/>
                <a:cs typeface="Times New Roman" panose="02020603050405020304" pitchFamily="18" charset="0"/>
              </a:rPr>
              <a:t>Barzan</a:t>
            </a:r>
            <a:r>
              <a:rPr lang="tr-TR" sz="2000" dirty="0">
                <a:ea typeface="Calibri" panose="020F0502020204030204" pitchFamily="34" charset="0"/>
                <a:cs typeface="Times New Roman" panose="02020603050405020304" pitchFamily="18" charset="0"/>
              </a:rPr>
              <a:t> Duman Türkiye 3’üncüsü olmuştur. Yüksekokul Müdürümüz Doç. Dr. Serdar ADIFÜZEL, öğrencimiz </a:t>
            </a:r>
            <a:r>
              <a:rPr lang="tr-TR" sz="2000" dirty="0" err="1">
                <a:ea typeface="Calibri" panose="020F0502020204030204" pitchFamily="34" charset="0"/>
                <a:cs typeface="Times New Roman" panose="02020603050405020304" pitchFamily="18" charset="0"/>
              </a:rPr>
              <a:t>Barzan</a:t>
            </a:r>
            <a:r>
              <a:rPr lang="tr-TR" sz="2000" dirty="0">
                <a:ea typeface="Calibri" panose="020F0502020204030204" pitchFamily="34" charset="0"/>
                <a:cs typeface="Times New Roman" panose="02020603050405020304" pitchFamily="18" charset="0"/>
              </a:rPr>
              <a:t> Duman’ı bu başarısından dolayı  tebrik ederek başarılarının devamını diledi. Bizlerde gösterdiği azminden ve başarılarından dolayı öğrencimizi tebrik ediyor, başarılarının devamını diliyoruz.</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7733459" y="1296366"/>
            <a:ext cx="4279246" cy="4484299"/>
          </a:xfrm>
          <a:prstGeom prst="rect">
            <a:avLst/>
          </a:prstGeom>
        </p:spPr>
      </p:pic>
    </p:spTree>
    <p:extLst>
      <p:ext uri="{BB962C8B-B14F-4D97-AF65-F5344CB8AC3E}">
        <p14:creationId xmlns:p14="http://schemas.microsoft.com/office/powerpoint/2010/main" val="4031700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3338-1DED-FC69-4450-7064ADDEC3F0}"/>
              </a:ext>
            </a:extLst>
          </p:cNvPr>
          <p:cNvSpPr>
            <a:spLocks noGrp="1"/>
          </p:cNvSpPr>
          <p:nvPr>
            <p:ph type="title"/>
          </p:nvPr>
        </p:nvSpPr>
        <p:spPr>
          <a:xfrm>
            <a:off x="1527858" y="376277"/>
            <a:ext cx="7384648" cy="931240"/>
          </a:xfrm>
        </p:spPr>
        <p:txBody>
          <a:bodyPr/>
          <a:lstStyle/>
          <a:p>
            <a:r>
              <a:rPr lang="tr-TR" dirty="0"/>
              <a:t>ÖNEMLİ BAŞARILARIMIZ</a:t>
            </a:r>
          </a:p>
        </p:txBody>
      </p:sp>
      <p:sp>
        <p:nvSpPr>
          <p:cNvPr id="3" name="Content Placeholder 2">
            <a:extLst>
              <a:ext uri="{FF2B5EF4-FFF2-40B4-BE49-F238E27FC236}">
                <a16:creationId xmlns:a16="http://schemas.microsoft.com/office/drawing/2014/main" id="{8C3D17C4-F917-FA91-1698-B4A175A55BBB}"/>
              </a:ext>
            </a:extLst>
          </p:cNvPr>
          <p:cNvSpPr>
            <a:spLocks noGrp="1"/>
          </p:cNvSpPr>
          <p:nvPr>
            <p:ph idx="1"/>
          </p:nvPr>
        </p:nvSpPr>
        <p:spPr>
          <a:xfrm>
            <a:off x="341654" y="1509142"/>
            <a:ext cx="7051605" cy="2682705"/>
          </a:xfrm>
        </p:spPr>
        <p:txBody>
          <a:bodyPr>
            <a:noAutofit/>
          </a:bodyPr>
          <a:lstStyle/>
          <a:p>
            <a:pPr marL="0" indent="0">
              <a:lnSpc>
                <a:spcPct val="100000"/>
              </a:lnSpc>
              <a:spcBef>
                <a:spcPts val="95"/>
              </a:spcBef>
              <a:buNone/>
            </a:pPr>
            <a:r>
              <a:rPr lang="tr-TR" sz="2000" b="1" spc="-10" dirty="0">
                <a:cs typeface="Times New Roman"/>
              </a:rPr>
              <a:t>TAEKWONDO</a:t>
            </a:r>
            <a:endParaRPr lang="tr-TR" sz="2000" b="1" dirty="0">
              <a:cs typeface="Times New Roman"/>
            </a:endParaRPr>
          </a:p>
          <a:p>
            <a:pPr marL="0" marR="5080" indent="0" algn="just">
              <a:lnSpc>
                <a:spcPct val="100000"/>
              </a:lnSpc>
              <a:buNone/>
            </a:pPr>
            <a:r>
              <a:rPr lang="tr-TR" sz="2000" spc="-10" dirty="0">
                <a:cs typeface="Times New Roman"/>
              </a:rPr>
              <a:t>11-18 Ocak 2025 tarihinde Alanya’da düzenlenen Doğu Grup Büyükler </a:t>
            </a:r>
            <a:r>
              <a:rPr lang="tr-TR" sz="2000" spc="-10" dirty="0" err="1">
                <a:cs typeface="Times New Roman"/>
              </a:rPr>
              <a:t>Taekwondo</a:t>
            </a:r>
            <a:r>
              <a:rPr lang="tr-TR" sz="2000" spc="-10" dirty="0">
                <a:cs typeface="Times New Roman"/>
              </a:rPr>
              <a:t> Müsabakalarında mücadele eden Antrenörlük Bölümü öğrencimiz </a:t>
            </a:r>
            <a:r>
              <a:rPr lang="tr-TR" sz="2000" spc="-10" dirty="0" err="1">
                <a:cs typeface="Times New Roman"/>
              </a:rPr>
              <a:t>Emriye</a:t>
            </a:r>
            <a:r>
              <a:rPr lang="tr-TR" sz="2000" spc="-10" dirty="0">
                <a:cs typeface="Times New Roman"/>
              </a:rPr>
              <a:t> </a:t>
            </a:r>
            <a:r>
              <a:rPr lang="tr-TR" sz="2000" spc="-10" dirty="0" err="1">
                <a:cs typeface="Times New Roman"/>
              </a:rPr>
              <a:t>Yetek</a:t>
            </a:r>
            <a:r>
              <a:rPr lang="tr-TR" sz="2000" spc="-10" dirty="0">
                <a:cs typeface="Times New Roman"/>
              </a:rPr>
              <a:t> ikinci, Spor Yöneticiliği Bölümü öğrencimiz </a:t>
            </a:r>
            <a:r>
              <a:rPr lang="tr-TR" sz="2000" spc="-10" dirty="0" err="1">
                <a:cs typeface="Times New Roman"/>
              </a:rPr>
              <a:t>Barzan</a:t>
            </a:r>
            <a:r>
              <a:rPr lang="tr-TR" sz="2000" spc="-10" dirty="0">
                <a:cs typeface="Times New Roman"/>
              </a:rPr>
              <a:t> Duman ise şampiyon olarak Ankara’da yapılacak Türkiye Finalleri’ne katılmaya hak kazanmıştır. Yüksekokul Müdürümüz Doç. Dr. Serdar Adıgüzel, öğrencilerimizin disiplinli çalışmaları ve azimleriyle elde ettikleri bu önemli başarıdan duyduğu memnuniyeti dile getirerek kendilerini tebrik etmiştir. Öğrencilerimize Türkiye finallerinde başarılar diliyoruz.</a:t>
            </a:r>
            <a:endParaRPr lang="tr-TR" sz="2000" dirty="0"/>
          </a:p>
        </p:txBody>
      </p:sp>
      <p:pic>
        <p:nvPicPr>
          <p:cNvPr id="5" name="Resim 4"/>
          <p:cNvPicPr>
            <a:picLocks noChangeAspect="1"/>
          </p:cNvPicPr>
          <p:nvPr/>
        </p:nvPicPr>
        <p:blipFill>
          <a:blip r:embed="rId2"/>
          <a:stretch>
            <a:fillRect/>
          </a:stretch>
        </p:blipFill>
        <p:spPr>
          <a:xfrm>
            <a:off x="7590023" y="1095880"/>
            <a:ext cx="4401311" cy="2844613"/>
          </a:xfrm>
          <a:prstGeom prst="rect">
            <a:avLst/>
          </a:prstGeom>
        </p:spPr>
      </p:pic>
      <p:pic>
        <p:nvPicPr>
          <p:cNvPr id="7" name="Resim 6"/>
          <p:cNvPicPr>
            <a:picLocks noChangeAspect="1"/>
          </p:cNvPicPr>
          <p:nvPr/>
        </p:nvPicPr>
        <p:blipFill>
          <a:blip r:embed="rId3"/>
          <a:stretch>
            <a:fillRect/>
          </a:stretch>
        </p:blipFill>
        <p:spPr>
          <a:xfrm>
            <a:off x="7590023" y="3929341"/>
            <a:ext cx="4401311" cy="2130799"/>
          </a:xfrm>
          <a:prstGeom prst="rect">
            <a:avLst/>
          </a:prstGeom>
        </p:spPr>
      </p:pic>
    </p:spTree>
    <p:extLst>
      <p:ext uri="{BB962C8B-B14F-4D97-AF65-F5344CB8AC3E}">
        <p14:creationId xmlns:p14="http://schemas.microsoft.com/office/powerpoint/2010/main" val="1728247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0CD1-7F49-A582-44FB-EE2F32FA0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C9B44-2BA3-F3FB-9FB9-EE5D3E296758}"/>
              </a:ext>
            </a:extLst>
          </p:cNvPr>
          <p:cNvSpPr>
            <a:spLocks noGrp="1"/>
          </p:cNvSpPr>
          <p:nvPr>
            <p:ph type="title"/>
          </p:nvPr>
        </p:nvSpPr>
        <p:spPr/>
        <p:txBody>
          <a:bodyPr/>
          <a:lstStyle/>
          <a:p>
            <a:r>
              <a:rPr lang="tr-TR" dirty="0"/>
              <a:t>ÖNEMLİ BAŞARILARIMIZ</a:t>
            </a:r>
          </a:p>
        </p:txBody>
      </p:sp>
      <p:sp>
        <p:nvSpPr>
          <p:cNvPr id="3" name="Content Placeholder 2">
            <a:extLst>
              <a:ext uri="{FF2B5EF4-FFF2-40B4-BE49-F238E27FC236}">
                <a16:creationId xmlns:a16="http://schemas.microsoft.com/office/drawing/2014/main" id="{7167A410-1FA4-2E08-AFFB-E37FE0518317}"/>
              </a:ext>
            </a:extLst>
          </p:cNvPr>
          <p:cNvSpPr>
            <a:spLocks noGrp="1"/>
          </p:cNvSpPr>
          <p:nvPr>
            <p:ph idx="1"/>
          </p:nvPr>
        </p:nvSpPr>
        <p:spPr>
          <a:xfrm>
            <a:off x="351017" y="1186850"/>
            <a:ext cx="7089812" cy="4484299"/>
          </a:xfrm>
        </p:spPr>
        <p:txBody>
          <a:bodyPr>
            <a:normAutofit/>
          </a:bodyPr>
          <a:lstStyle/>
          <a:p>
            <a:pPr marL="0" lvl="0" indent="0">
              <a:lnSpc>
                <a:spcPct val="107000"/>
              </a:lnSpc>
              <a:spcAft>
                <a:spcPts val="800"/>
              </a:spcAft>
              <a:buNone/>
            </a:pPr>
            <a:r>
              <a:rPr lang="tr-TR" sz="1800" b="1" dirty="0">
                <a:ea typeface="Calibri" panose="020F0502020204030204" pitchFamily="34" charset="0"/>
                <a:cs typeface="Times New Roman" panose="02020603050405020304" pitchFamily="18" charset="0"/>
              </a:rPr>
              <a:t>FUTBOL</a:t>
            </a:r>
            <a:endParaRPr lang="tr-TR" sz="1800" b="1"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tr-TR" sz="1800" dirty="0">
                <a:ea typeface="Calibri" panose="020F0502020204030204" pitchFamily="34" charset="0"/>
                <a:cs typeface="Times New Roman" panose="02020603050405020304" pitchFamily="18" charset="0"/>
              </a:rPr>
              <a:t>Üniversiteler Arası Futbol Eleme Grup Müsabakaları Sona Erdi! 17-21 Kasım 2025 tarihleri arasında Yüksekokulumuz ev sahipliğinde düzenlenen Üniversiteler Arası Futbol Eleme Grup Müsabakaları, büyük bir heyecan ve yüksek sporcu motivasyonuyla tamamlandı. Saha içinde sergilenen centilmenlik, mücadele ve takım ruhu; saha dışında ise misafirperverliğimiz, ikramlarımız ve organizasyon kalitemizle örnek bir turnuva gerçekleşti. Final gününde dereceye giren takımlara madalyaları ve kupaları takdim edildi. Sporcularımızın mutluluğu, </a:t>
            </a:r>
            <a:r>
              <a:rPr lang="tr-TR" sz="1800" dirty="0" err="1">
                <a:ea typeface="Calibri" panose="020F0502020204030204" pitchFamily="34" charset="0"/>
                <a:cs typeface="Times New Roman" panose="02020603050405020304" pitchFamily="18" charset="0"/>
              </a:rPr>
              <a:t>fair-play</a:t>
            </a:r>
            <a:r>
              <a:rPr lang="tr-TR" sz="1800" dirty="0">
                <a:ea typeface="Calibri" panose="020F0502020204030204" pitchFamily="34" charset="0"/>
                <a:cs typeface="Times New Roman" panose="02020603050405020304" pitchFamily="18" charset="0"/>
              </a:rPr>
              <a:t> duruşu ve tüm takımların sergilediği güzel görüntüler organizasyona damga vurdu. Bu anlamlı etkinliğe katılan başta Sayın Rektörümüz Prof. Dr. Nihat ŞINDAK olmak üzere tüm hocalarımıza, antrenörlere, sporculara ve katkı sunan personelimize teşekkür ederiz.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https://besyo.siirt.edu.tr/foto/aktivite/c-10-siirt-20251126953419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2440" y="1186850"/>
            <a:ext cx="4548878" cy="456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66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C0A6-6185-FE76-0C51-05174DAFD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048DC-E0FA-1914-5F7B-512F396B73D5}"/>
              </a:ext>
            </a:extLst>
          </p:cNvPr>
          <p:cNvSpPr>
            <a:spLocks noGrp="1"/>
          </p:cNvSpPr>
          <p:nvPr>
            <p:ph type="title"/>
          </p:nvPr>
        </p:nvSpPr>
        <p:spPr/>
        <p:txBody>
          <a:bodyPr/>
          <a:lstStyle/>
          <a:p>
            <a:r>
              <a:rPr lang="tr-TR" dirty="0"/>
              <a:t>BİLİMSEL FALİYETLERİMİZ</a:t>
            </a:r>
          </a:p>
        </p:txBody>
      </p:sp>
      <p:graphicFrame>
        <p:nvGraphicFramePr>
          <p:cNvPr id="7" name="Content Placeholder 6">
            <a:extLst>
              <a:ext uri="{FF2B5EF4-FFF2-40B4-BE49-F238E27FC236}">
                <a16:creationId xmlns:a16="http://schemas.microsoft.com/office/drawing/2014/main" id="{8AA8DD13-0072-E95E-8AEE-998F1BD1F34D}"/>
              </a:ext>
            </a:extLst>
          </p:cNvPr>
          <p:cNvGraphicFramePr>
            <a:graphicFrameLocks noGrp="1"/>
          </p:cNvGraphicFramePr>
          <p:nvPr>
            <p:ph idx="1"/>
            <p:extLst>
              <p:ext uri="{D42A27DB-BD31-4B8C-83A1-F6EECF244321}">
                <p14:modId xmlns:p14="http://schemas.microsoft.com/office/powerpoint/2010/main" val="3132712240"/>
              </p:ext>
            </p:extLst>
          </p:nvPr>
        </p:nvGraphicFramePr>
        <p:xfrm>
          <a:off x="583660" y="1170861"/>
          <a:ext cx="10425612" cy="4467232"/>
        </p:xfrm>
        <a:graphic>
          <a:graphicData uri="http://schemas.openxmlformats.org/drawingml/2006/table">
            <a:tbl>
              <a:tblPr firstRow="1" bandRow="1">
                <a:tableStyleId>{5C22544A-7EE6-4342-B048-85BDC9FD1C3A}</a:tableStyleId>
              </a:tblPr>
              <a:tblGrid>
                <a:gridCol w="737492">
                  <a:extLst>
                    <a:ext uri="{9D8B030D-6E8A-4147-A177-3AD203B41FA5}">
                      <a16:colId xmlns:a16="http://schemas.microsoft.com/office/drawing/2014/main" val="456117717"/>
                    </a:ext>
                  </a:extLst>
                </a:gridCol>
                <a:gridCol w="1248482">
                  <a:extLst>
                    <a:ext uri="{9D8B030D-6E8A-4147-A177-3AD203B41FA5}">
                      <a16:colId xmlns:a16="http://schemas.microsoft.com/office/drawing/2014/main" val="1594657814"/>
                    </a:ext>
                  </a:extLst>
                </a:gridCol>
                <a:gridCol w="3788548">
                  <a:extLst>
                    <a:ext uri="{9D8B030D-6E8A-4147-A177-3AD203B41FA5}">
                      <a16:colId xmlns:a16="http://schemas.microsoft.com/office/drawing/2014/main" val="2981362610"/>
                    </a:ext>
                  </a:extLst>
                </a:gridCol>
                <a:gridCol w="1507669">
                  <a:extLst>
                    <a:ext uri="{9D8B030D-6E8A-4147-A177-3AD203B41FA5}">
                      <a16:colId xmlns:a16="http://schemas.microsoft.com/office/drawing/2014/main" val="451744477"/>
                    </a:ext>
                  </a:extLst>
                </a:gridCol>
                <a:gridCol w="1197000">
                  <a:extLst>
                    <a:ext uri="{9D8B030D-6E8A-4147-A177-3AD203B41FA5}">
                      <a16:colId xmlns:a16="http://schemas.microsoft.com/office/drawing/2014/main" val="2085095352"/>
                    </a:ext>
                  </a:extLst>
                </a:gridCol>
                <a:gridCol w="978688">
                  <a:extLst>
                    <a:ext uri="{9D8B030D-6E8A-4147-A177-3AD203B41FA5}">
                      <a16:colId xmlns:a16="http://schemas.microsoft.com/office/drawing/2014/main" val="1384924708"/>
                    </a:ext>
                  </a:extLst>
                </a:gridCol>
                <a:gridCol w="967733">
                  <a:extLst>
                    <a:ext uri="{9D8B030D-6E8A-4147-A177-3AD203B41FA5}">
                      <a16:colId xmlns:a16="http://schemas.microsoft.com/office/drawing/2014/main" val="3653658553"/>
                    </a:ext>
                  </a:extLst>
                </a:gridCol>
              </a:tblGrid>
              <a:tr h="353569">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tx1"/>
                          </a:solidFill>
                          <a:effectLst/>
                          <a:latin typeface="+mn-lt"/>
                          <a:ea typeface="Times New Roman" panose="02020603050405020304" pitchFamily="18" charset="0"/>
                          <a:cs typeface="Times New Roman" panose="02020603050405020304" pitchFamily="18" charset="0"/>
                        </a:rPr>
                        <a:t>DIŞ KAYNAKLARCA (TÜBİTAK, DİKA, AB </a:t>
                      </a:r>
                      <a:r>
                        <a:rPr lang="tr-TR" sz="1800" b="1" dirty="0" err="1">
                          <a:solidFill>
                            <a:schemeClr val="tx1"/>
                          </a:solidFill>
                          <a:effectLst/>
                          <a:latin typeface="+mn-lt"/>
                          <a:ea typeface="Times New Roman" panose="02020603050405020304" pitchFamily="18" charset="0"/>
                          <a:cs typeface="Times New Roman" panose="02020603050405020304" pitchFamily="18" charset="0"/>
                        </a:rPr>
                        <a:t>v.s</a:t>
                      </a:r>
                      <a:r>
                        <a:rPr lang="tr-TR" sz="1800" b="1" dirty="0">
                          <a:solidFill>
                            <a:schemeClr val="tx1"/>
                          </a:solidFill>
                          <a:effectLst/>
                          <a:latin typeface="+mn-lt"/>
                          <a:ea typeface="Times New Roman" panose="02020603050405020304" pitchFamily="18" charset="0"/>
                          <a:cs typeface="Times New Roman" panose="02020603050405020304" pitchFamily="18" charset="0"/>
                        </a:rPr>
                        <a:t>.)</a:t>
                      </a:r>
                      <a:r>
                        <a:rPr lang="tr-TR" sz="1800" b="1" baseline="0" dirty="0">
                          <a:solidFill>
                            <a:schemeClr val="tx1"/>
                          </a:solidFill>
                          <a:effectLst/>
                          <a:latin typeface="+mn-lt"/>
                          <a:ea typeface="Times New Roman" panose="02020603050405020304" pitchFamily="18" charset="0"/>
                          <a:cs typeface="Times New Roman" panose="02020603050405020304" pitchFamily="18" charset="0"/>
                        </a:rPr>
                        <a:t> </a:t>
                      </a:r>
                      <a:r>
                        <a:rPr lang="tr-TR" sz="1800" b="1" dirty="0">
                          <a:solidFill>
                            <a:schemeClr val="tx1"/>
                          </a:solidFill>
                          <a:effectLst/>
                          <a:latin typeface="+mn-lt"/>
                          <a:ea typeface="Times New Roman" panose="02020603050405020304" pitchFamily="18" charset="0"/>
                          <a:cs typeface="Times New Roman" panose="02020603050405020304" pitchFamily="18" charset="0"/>
                        </a:rPr>
                        <a:t>2025 Yılında Desteklenen Projeler</a:t>
                      </a:r>
                      <a:endParaRPr lang="tr-TR" sz="1800" dirty="0">
                        <a:solidFill>
                          <a:schemeClr val="tx1"/>
                        </a:solidFill>
                        <a:effectLst/>
                        <a:latin typeface="+mn-lt"/>
                        <a:ea typeface="Calibri" panose="020F0502020204030204" pitchFamily="34" charset="0"/>
                        <a:cs typeface="Times New Roman" panose="02020603050405020304" pitchFamily="18" charset="0"/>
                      </a:endParaRP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636367266"/>
                  </a:ext>
                </a:extLst>
              </a:tr>
              <a:tr h="542139">
                <a:tc>
                  <a:txBody>
                    <a:bodyPr/>
                    <a:lstStyle/>
                    <a:p>
                      <a:pPr algn="ctr">
                        <a:lnSpc>
                          <a:spcPct val="115000"/>
                        </a:lnSpc>
                        <a:spcAft>
                          <a:spcPts val="0"/>
                        </a:spcAft>
                      </a:pPr>
                      <a:r>
                        <a:rPr lang="tr-TR" sz="1600" b="1" dirty="0">
                          <a:solidFill>
                            <a:srgbClr val="000000"/>
                          </a:solidFill>
                          <a:effectLst/>
                          <a:latin typeface="+mn-lt"/>
                          <a:ea typeface="Times New Roman" panose="02020603050405020304" pitchFamily="18" charset="0"/>
                          <a:cs typeface="Calibri" panose="020F0502020204030204" pitchFamily="34" charset="0"/>
                        </a:rPr>
                        <a:t>Proje No</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Proje Türü</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400" dirty="0">
                          <a:solidFill>
                            <a:srgbClr val="000000"/>
                          </a:solidFill>
                          <a:effectLst/>
                          <a:latin typeface="+mn-lt"/>
                          <a:ea typeface="Times New Roman" panose="02020603050405020304" pitchFamily="18" charset="0"/>
                          <a:cs typeface="Calibri" panose="020F0502020204030204" pitchFamily="34" charset="0"/>
                        </a:rPr>
                        <a:t>Proje Adı</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Yürütücü</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Destek Miktarı</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Başlama Tarihi</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Bitiş Tarihi</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8227123"/>
                  </a:ext>
                </a:extLst>
              </a:tr>
              <a:tr h="1219812">
                <a:tc>
                  <a:txBody>
                    <a:bodyPr/>
                    <a:lstStyle/>
                    <a:p>
                      <a:pPr algn="l">
                        <a:lnSpc>
                          <a:spcPct val="115000"/>
                        </a:lnSpc>
                        <a:spcAft>
                          <a:spcPts val="0"/>
                        </a:spcAft>
                      </a:pPr>
                      <a:r>
                        <a:rPr lang="tr-TR" sz="1200" b="1" dirty="0">
                          <a:solidFill>
                            <a:srgbClr val="000000"/>
                          </a:solidFill>
                          <a:effectLst/>
                          <a:latin typeface="+mn-lt"/>
                          <a:ea typeface="Times New Roman" panose="02020603050405020304" pitchFamily="18" charset="0"/>
                          <a:cs typeface="Calibri" panose="020F0502020204030204" pitchFamily="34" charset="0"/>
                        </a:rPr>
                        <a:t>1919B012470150</a:t>
                      </a:r>
                      <a:endParaRPr lang="tr-TR"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050" dirty="0">
                          <a:effectLst/>
                          <a:latin typeface="+mn-lt"/>
                          <a:ea typeface="Calibri" panose="020F0502020204030204" pitchFamily="34" charset="0"/>
                          <a:cs typeface="Times New Roman" panose="02020603050405020304" pitchFamily="18" charset="0"/>
                        </a:rPr>
                        <a:t>2209-A Üniversite Öğrencileri Araştırma Projeleri Destekleme Programı</a:t>
                      </a:r>
                    </a:p>
                  </a:txBody>
                  <a:tcPr marL="68580" marR="68580" marT="0" marB="0" anchor="ctr"/>
                </a:tc>
                <a:tc>
                  <a:txBody>
                    <a:bodyPr/>
                    <a:lstStyle/>
                    <a:p>
                      <a:pPr algn="l">
                        <a:lnSpc>
                          <a:spcPct val="115000"/>
                        </a:lnSpc>
                        <a:spcAft>
                          <a:spcPts val="0"/>
                        </a:spcAft>
                      </a:pPr>
                      <a:r>
                        <a:rPr lang="tr-TR" sz="1200" b="0" dirty="0">
                          <a:solidFill>
                            <a:srgbClr val="000000"/>
                          </a:solidFill>
                          <a:effectLst/>
                          <a:latin typeface="+mn-lt"/>
                          <a:ea typeface="Times New Roman" panose="02020603050405020304" pitchFamily="18" charset="0"/>
                          <a:cs typeface="Times New Roman" panose="02020603050405020304" pitchFamily="18" charset="0"/>
                        </a:rPr>
                        <a:t>Spor antrenörlerinin duygusal zeka ve antrenörlük yeterlilik düzeyleri arasındaki  ilişkide kişiliğin aracı rolü nedir</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200" b="0" dirty="0">
                          <a:solidFill>
                            <a:srgbClr val="000000"/>
                          </a:solidFill>
                          <a:effectLst/>
                          <a:latin typeface="+mn-lt"/>
                          <a:ea typeface="Calibri" panose="020F0502020204030204" pitchFamily="34" charset="0"/>
                          <a:cs typeface="Times New Roman" panose="02020603050405020304" pitchFamily="18" charset="0"/>
                        </a:rPr>
                        <a:t>Doç.</a:t>
                      </a:r>
                      <a:r>
                        <a:rPr lang="tr-TR" sz="1200" b="0" baseline="0" dirty="0">
                          <a:solidFill>
                            <a:srgbClr val="000000"/>
                          </a:solidFill>
                          <a:effectLst/>
                          <a:latin typeface="+mn-lt"/>
                          <a:ea typeface="Calibri" panose="020F0502020204030204" pitchFamily="34" charset="0"/>
                          <a:cs typeface="Times New Roman" panose="02020603050405020304" pitchFamily="18" charset="0"/>
                        </a:rPr>
                        <a:t> Dr. Serdar ADIGÜZEL danışmanlığında bulunan antrenörlük bölümü öğrencisi Hamza YAVUZ</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Times New Roman" panose="02020603050405020304" pitchFamily="18" charset="0"/>
                        </a:rPr>
                        <a:t>9.000</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b="0" dirty="0">
                          <a:solidFill>
                            <a:srgbClr val="333333"/>
                          </a:solidFill>
                          <a:effectLst/>
                          <a:latin typeface="+mn-lt"/>
                          <a:ea typeface="Times New Roman" panose="02020603050405020304" pitchFamily="18" charset="0"/>
                          <a:cs typeface="Times New Roman" panose="02020603050405020304" pitchFamily="18" charset="0"/>
                        </a:rPr>
                        <a:t>08.04.2025</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b="0" dirty="0">
                          <a:solidFill>
                            <a:srgbClr val="333333"/>
                          </a:solidFill>
                          <a:effectLst/>
                          <a:latin typeface="+mn-lt"/>
                          <a:ea typeface="Times New Roman" panose="02020603050405020304" pitchFamily="18" charset="0"/>
                          <a:cs typeface="Times New Roman" panose="02020603050405020304" pitchFamily="18" charset="0"/>
                        </a:rPr>
                        <a:t>30.03.2026</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6974601"/>
                  </a:ext>
                </a:extLst>
              </a:tr>
              <a:tr h="769199">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325S278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TÜBİTAK-1002 A</a:t>
                      </a:r>
                    </a:p>
                  </a:txBody>
                  <a:tcPr marL="68580" marR="68580" marT="9525" marB="0" anchor="ctr"/>
                </a:tc>
                <a:tc>
                  <a:txBody>
                    <a:bodyPr/>
                    <a:lstStyle/>
                    <a:p>
                      <a:pPr algn="just">
                        <a:lnSpc>
                          <a:spcPct val="107000"/>
                        </a:lnSpc>
                        <a:spcAft>
                          <a:spcPts val="800"/>
                        </a:spcAft>
                      </a:pPr>
                      <a:r>
                        <a:rPr lang="tr-TR" sz="1100" b="0">
                          <a:effectLst/>
                          <a:latin typeface="Calibri" panose="020F0502020204030204" pitchFamily="34" charset="0"/>
                          <a:ea typeface="Calibri" panose="020F0502020204030204" pitchFamily="34" charset="0"/>
                          <a:cs typeface="Times New Roman" panose="02020603050405020304" pitchFamily="18" charset="0"/>
                        </a:rPr>
                        <a:t>Kayaklı Oryantiring Sporcularında Farklı İrtifa Koşullarında Akut Egzersizin Bilişsel Performans, Nörotrofik Faktörler ve Fizyolojik Yanıtlar Üzerindeki Etkisi</a:t>
                      </a:r>
                    </a:p>
                  </a:txBody>
                  <a:tcPr marL="68580" marR="68580" marT="9525" marB="0" anchor="ctr"/>
                </a:tc>
                <a:tc>
                  <a:txBody>
                    <a:bodyPr/>
                    <a:lstStyle/>
                    <a:p>
                      <a:pPr algn="ctr">
                        <a:lnSpc>
                          <a:spcPct val="107000"/>
                        </a:lnSpc>
                        <a:spcAft>
                          <a:spcPts val="800"/>
                        </a:spcAft>
                      </a:pPr>
                      <a:r>
                        <a:rPr lang="tr-TR" sz="1100" b="0" dirty="0">
                          <a:effectLst/>
                          <a:latin typeface="Calibri" panose="020F0502020204030204" pitchFamily="34" charset="0"/>
                          <a:ea typeface="Calibri" panose="020F0502020204030204" pitchFamily="34" charset="0"/>
                          <a:cs typeface="Times New Roman" panose="02020603050405020304" pitchFamily="18" charset="0"/>
                        </a:rPr>
                        <a:t>Prof. Dr. Vedat ÇINAR </a:t>
                      </a:r>
                    </a:p>
                    <a:p>
                      <a:pPr algn="ctr">
                        <a:lnSpc>
                          <a:spcPct val="107000"/>
                        </a:lnSpc>
                        <a:spcAft>
                          <a:spcPts val="800"/>
                        </a:spcAft>
                      </a:pPr>
                      <a:r>
                        <a:rPr lang="tr-TR" sz="1100" b="0" dirty="0">
                          <a:effectLst/>
                          <a:latin typeface="Calibri" panose="020F0502020204030204" pitchFamily="34" charset="0"/>
                          <a:ea typeface="Calibri" panose="020F0502020204030204" pitchFamily="34" charset="0"/>
                          <a:cs typeface="Times New Roman" panose="02020603050405020304" pitchFamily="18" charset="0"/>
                        </a:rPr>
                        <a:t>Arş. Gör. Mehdi ASLAN (TEZ ÇALIŞMASI)</a:t>
                      </a:r>
                    </a:p>
                  </a:txBody>
                  <a:tcPr marL="68580" marR="68580" marT="9525" marB="0" anchor="ctr"/>
                </a:tc>
                <a:tc>
                  <a:txBody>
                    <a:bodyPr/>
                    <a:lstStyle/>
                    <a:p>
                      <a:pPr algn="ctr">
                        <a:lnSpc>
                          <a:spcPct val="107000"/>
                        </a:lnSpc>
                        <a:spcAft>
                          <a:spcPts val="800"/>
                        </a:spcAft>
                      </a:pPr>
                      <a:r>
                        <a:rPr lang="tr-TR" sz="1100" b="0" dirty="0">
                          <a:effectLst/>
                          <a:latin typeface="Calibri" panose="020F0502020204030204" pitchFamily="34" charset="0"/>
                          <a:ea typeface="Calibri" panose="020F0502020204030204" pitchFamily="34" charset="0"/>
                          <a:cs typeface="Times New Roman" panose="02020603050405020304" pitchFamily="18" charset="0"/>
                        </a:rPr>
                        <a:t>94.500</a:t>
                      </a:r>
                    </a:p>
                  </a:txBody>
                  <a:tcPr marL="68580" marR="68580" marT="9525" marB="0" anchor="ctr"/>
                </a:tc>
                <a:tc>
                  <a:txBody>
                    <a:bodyPr/>
                    <a:lstStyle/>
                    <a:p>
                      <a:pPr>
                        <a:lnSpc>
                          <a:spcPct val="107000"/>
                        </a:lnSpc>
                        <a:spcAft>
                          <a:spcPts val="800"/>
                        </a:spcAft>
                      </a:pPr>
                      <a:r>
                        <a:rPr lang="tr-TR" sz="1100" b="0">
                          <a:effectLst/>
                          <a:latin typeface="Calibri" panose="020F0502020204030204" pitchFamily="34" charset="0"/>
                          <a:ea typeface="Calibri" panose="020F0502020204030204" pitchFamily="34" charset="0"/>
                          <a:cs typeface="Times New Roman" panose="02020603050405020304" pitchFamily="18" charset="0"/>
                        </a:rPr>
                        <a:t>15.12.2025</a:t>
                      </a:r>
                    </a:p>
                  </a:txBody>
                  <a:tcPr marL="68580" marR="68580" marT="9525" marB="0" anchor="ctr"/>
                </a:tc>
                <a:tc>
                  <a:txBody>
                    <a:bodyPr/>
                    <a:lstStyle/>
                    <a:p>
                      <a:pPr>
                        <a:lnSpc>
                          <a:spcPct val="107000"/>
                        </a:lnSpc>
                        <a:spcAft>
                          <a:spcPts val="800"/>
                        </a:spcAft>
                      </a:pPr>
                      <a:r>
                        <a:rPr lang="tr-TR" sz="1100" b="0" dirty="0">
                          <a:effectLst/>
                          <a:latin typeface="Calibri" panose="020F0502020204030204" pitchFamily="34" charset="0"/>
                          <a:ea typeface="Calibri" panose="020F0502020204030204" pitchFamily="34" charset="0"/>
                          <a:cs typeface="Times New Roman" panose="02020603050405020304" pitchFamily="18" charset="0"/>
                        </a:rPr>
                        <a:t>Devam Ediyor</a:t>
                      </a:r>
                    </a:p>
                  </a:txBody>
                  <a:tcPr marL="68580" marR="68580" marT="9525" marB="0" anchor="ctr"/>
                </a:tc>
                <a:extLst>
                  <a:ext uri="{0D108BD9-81ED-4DB2-BD59-A6C34878D82A}">
                    <a16:rowId xmlns:a16="http://schemas.microsoft.com/office/drawing/2014/main" val="1001361045"/>
                  </a:ext>
                </a:extLst>
              </a:tr>
              <a:tr h="769199">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a:t>
                      </a:r>
                    </a:p>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a:t>
                      </a:r>
                    </a:p>
                  </a:txBody>
                  <a:tcPr marL="68580" marR="68580" marT="0" marB="0" anchor="ctr"/>
                </a:tc>
                <a:tc>
                  <a:txBody>
                    <a:bodyPr/>
                    <a:lstStyle/>
                    <a:p>
                      <a:pPr>
                        <a:lnSpc>
                          <a:spcPct val="107000"/>
                        </a:lnSpc>
                        <a:spcAft>
                          <a:spcPts val="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ÜNİDES</a:t>
                      </a:r>
                    </a:p>
                  </a:txBody>
                  <a:tcPr marL="68580" marR="68580" marT="0" marB="0"/>
                </a:tc>
                <a:tc>
                  <a:txBody>
                    <a:bodyPr/>
                    <a:lstStyle/>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SUP İLE ENGEL TANIMAYAN GENÇLİK: BOTANVADİSİ’NDE SUP ETKİNLİĞİ</a:t>
                      </a:r>
                    </a:p>
                  </a:txBody>
                  <a:tcPr marL="68580" marR="68580" marT="0" marB="0" anchor="ctr"/>
                </a:tc>
                <a:tc>
                  <a:txBody>
                    <a:bodyPr/>
                    <a:lstStyle/>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Proje Danışmanı olarak Doç. Dr. Abdurrahman DEMİR</a:t>
                      </a:r>
                    </a:p>
                  </a:txBody>
                  <a:tcPr marL="68580" marR="68580" marT="0" marB="0" anchor="ctr"/>
                </a:tc>
                <a:tc>
                  <a:txBody>
                    <a:bodyPr/>
                    <a:lstStyle/>
                    <a:p>
                      <a:pPr marL="0" algn="ctr" defTabSz="914400" rtl="0" eaLnBrk="1" latinLnBrk="0" hangingPunct="1">
                        <a:lnSpc>
                          <a:spcPct val="107000"/>
                        </a:lnSpc>
                        <a:spcAft>
                          <a:spcPts val="80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50.000 TL</a:t>
                      </a:r>
                    </a:p>
                  </a:txBody>
                  <a:tcPr marL="68580" marR="68580" marT="0" marB="0" anchor="ctr"/>
                </a:tc>
                <a:tc>
                  <a:txBody>
                    <a:bodyPr/>
                    <a:lstStyle/>
                    <a:p>
                      <a:pPr algn="ctr">
                        <a:lnSpc>
                          <a:spcPct val="115000"/>
                        </a:lnSpc>
                        <a:spcAft>
                          <a:spcPts val="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68580" marR="68580" marT="0" marB="0" anchor="ctr"/>
                </a:tc>
                <a:tc>
                  <a:txBody>
                    <a:bodyPr/>
                    <a:lstStyle/>
                    <a:p>
                      <a:pPr algn="ctr">
                        <a:lnSpc>
                          <a:spcPct val="115000"/>
                        </a:lnSpc>
                        <a:spcAft>
                          <a:spcPts val="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68580" marR="68580" marT="0" marB="0" anchor="ctr"/>
                </a:tc>
                <a:extLst>
                  <a:ext uri="{0D108BD9-81ED-4DB2-BD59-A6C34878D82A}">
                    <a16:rowId xmlns:a16="http://schemas.microsoft.com/office/drawing/2014/main" val="772098613"/>
                  </a:ext>
                </a:extLst>
              </a:tr>
              <a:tr h="769199">
                <a:tc>
                  <a:txBody>
                    <a:bodyPr/>
                    <a:lstStyle/>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a:t>
                      </a:r>
                    </a:p>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a:t>
                      </a:r>
                    </a:p>
                  </a:txBody>
                  <a:tcPr marL="68580" marR="68580" marT="0" marB="0" anchor="ctr"/>
                </a:tc>
                <a:tc>
                  <a:txBody>
                    <a:bodyPr/>
                    <a:lstStyle/>
                    <a:p>
                      <a:pPr>
                        <a:lnSpc>
                          <a:spcPct val="107000"/>
                        </a:lnSpc>
                        <a:spcAft>
                          <a:spcPts val="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ÜNİDES</a:t>
                      </a:r>
                    </a:p>
                  </a:txBody>
                  <a:tcPr marL="68580" marR="68580" marT="0" marB="0"/>
                </a:tc>
                <a:tc>
                  <a:txBody>
                    <a:bodyPr/>
                    <a:lstStyle/>
                    <a:p>
                      <a:pPr algn="l">
                        <a:lnSpc>
                          <a:spcPct val="115000"/>
                        </a:lnSpc>
                        <a:spcAft>
                          <a:spcPts val="0"/>
                        </a:spcAft>
                      </a:pPr>
                      <a:r>
                        <a:rPr lang="es-ES" sz="1200" dirty="0">
                          <a:effectLst/>
                          <a:latin typeface="+mn-lt"/>
                          <a:ea typeface="Calibri" panose="020F0502020204030204" pitchFamily="34" charset="0"/>
                          <a:cs typeface="Times New Roman" panose="02020603050405020304" pitchFamily="18" charset="0"/>
                        </a:rPr>
                        <a:t>SUPASANA: SUDA YOGA VE KAMP ETKİNLİĞİ</a:t>
                      </a: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dirty="0">
                          <a:effectLst/>
                          <a:latin typeface="+mn-lt"/>
                          <a:ea typeface="Calibri" panose="020F0502020204030204" pitchFamily="34" charset="0"/>
                          <a:cs typeface="Times New Roman" panose="02020603050405020304" pitchFamily="18" charset="0"/>
                        </a:rPr>
                        <a:t>Proje Danışmanı olarak Doç. Dr. Abdurrahman DEMİR</a:t>
                      </a:r>
                    </a:p>
                  </a:txBody>
                  <a:tcPr marL="68580" marR="68580" marT="0" marB="0" anchor="ctr"/>
                </a:tc>
                <a:tc>
                  <a:txBody>
                    <a:bodyPr/>
                    <a:lstStyle/>
                    <a:p>
                      <a:pPr marL="0" algn="ctr" defTabSz="914400" rtl="0" eaLnBrk="1" latinLnBrk="0" hangingPunct="1">
                        <a:lnSpc>
                          <a:spcPct val="107000"/>
                        </a:lnSpc>
                        <a:spcAft>
                          <a:spcPts val="80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100.000 TL</a:t>
                      </a:r>
                    </a:p>
                  </a:txBody>
                  <a:tcPr marL="68580" marR="68580" marT="0" marB="0" anchor="ctr"/>
                </a:tc>
                <a:tc>
                  <a:txBody>
                    <a:bodyPr/>
                    <a:lstStyle/>
                    <a:p>
                      <a:pPr algn="ctr">
                        <a:lnSpc>
                          <a:spcPct val="115000"/>
                        </a:lnSpc>
                        <a:spcAft>
                          <a:spcPts val="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68580" marR="68580" marT="0" marB="0" anchor="ctr"/>
                </a:tc>
                <a:tc>
                  <a:txBody>
                    <a:bodyPr/>
                    <a:lstStyle/>
                    <a:p>
                      <a:pPr algn="ctr">
                        <a:lnSpc>
                          <a:spcPct val="115000"/>
                        </a:lnSpc>
                        <a:spcAft>
                          <a:spcPts val="0"/>
                        </a:spcAft>
                      </a:pPr>
                      <a:r>
                        <a:rPr lang="tr-TR" sz="1100" b="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68580" marR="68580" marT="0" marB="0" anchor="ctr"/>
                </a:tc>
                <a:extLst>
                  <a:ext uri="{0D108BD9-81ED-4DB2-BD59-A6C34878D82A}">
                    <a16:rowId xmlns:a16="http://schemas.microsoft.com/office/drawing/2014/main" val="1628717487"/>
                  </a:ext>
                </a:extLst>
              </a:tr>
            </a:tbl>
          </a:graphicData>
        </a:graphic>
      </p:graphicFrame>
    </p:spTree>
    <p:extLst>
      <p:ext uri="{BB962C8B-B14F-4D97-AF65-F5344CB8AC3E}">
        <p14:creationId xmlns:p14="http://schemas.microsoft.com/office/powerpoint/2010/main" val="47193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C0A6-6185-FE76-0C51-05174DAFD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048DC-E0FA-1914-5F7B-512F396B73D5}"/>
              </a:ext>
            </a:extLst>
          </p:cNvPr>
          <p:cNvSpPr>
            <a:spLocks noGrp="1"/>
          </p:cNvSpPr>
          <p:nvPr>
            <p:ph type="title"/>
          </p:nvPr>
        </p:nvSpPr>
        <p:spPr/>
        <p:txBody>
          <a:bodyPr/>
          <a:lstStyle/>
          <a:p>
            <a:r>
              <a:rPr lang="tr-TR" dirty="0"/>
              <a:t>BİLİMSEL FALİYETLERİMİZ</a:t>
            </a:r>
          </a:p>
        </p:txBody>
      </p:sp>
      <p:graphicFrame>
        <p:nvGraphicFramePr>
          <p:cNvPr id="7" name="Content Placeholder 6">
            <a:extLst>
              <a:ext uri="{FF2B5EF4-FFF2-40B4-BE49-F238E27FC236}">
                <a16:creationId xmlns:a16="http://schemas.microsoft.com/office/drawing/2014/main" id="{8AA8DD13-0072-E95E-8AEE-998F1BD1F34D}"/>
              </a:ext>
            </a:extLst>
          </p:cNvPr>
          <p:cNvGraphicFramePr>
            <a:graphicFrameLocks noGrp="1"/>
          </p:cNvGraphicFramePr>
          <p:nvPr>
            <p:ph idx="1"/>
            <p:extLst>
              <p:ext uri="{D42A27DB-BD31-4B8C-83A1-F6EECF244321}">
                <p14:modId xmlns:p14="http://schemas.microsoft.com/office/powerpoint/2010/main" val="616485985"/>
              </p:ext>
            </p:extLst>
          </p:nvPr>
        </p:nvGraphicFramePr>
        <p:xfrm>
          <a:off x="1087583" y="1296366"/>
          <a:ext cx="9867900" cy="4336486"/>
        </p:xfrm>
        <a:graphic>
          <a:graphicData uri="http://schemas.openxmlformats.org/drawingml/2006/table">
            <a:tbl>
              <a:tblPr firstRow="1" bandRow="1">
                <a:tableStyleId>{5C22544A-7EE6-4342-B048-85BDC9FD1C3A}</a:tableStyleId>
              </a:tblPr>
              <a:tblGrid>
                <a:gridCol w="698040">
                  <a:extLst>
                    <a:ext uri="{9D8B030D-6E8A-4147-A177-3AD203B41FA5}">
                      <a16:colId xmlns:a16="http://schemas.microsoft.com/office/drawing/2014/main" val="456117717"/>
                    </a:ext>
                  </a:extLst>
                </a:gridCol>
                <a:gridCol w="599293">
                  <a:extLst>
                    <a:ext uri="{9D8B030D-6E8A-4147-A177-3AD203B41FA5}">
                      <a16:colId xmlns:a16="http://schemas.microsoft.com/office/drawing/2014/main" val="1594657814"/>
                    </a:ext>
                  </a:extLst>
                </a:gridCol>
                <a:gridCol w="4168284">
                  <a:extLst>
                    <a:ext uri="{9D8B030D-6E8A-4147-A177-3AD203B41FA5}">
                      <a16:colId xmlns:a16="http://schemas.microsoft.com/office/drawing/2014/main" val="2981362610"/>
                    </a:ext>
                  </a:extLst>
                </a:gridCol>
                <a:gridCol w="1427018">
                  <a:extLst>
                    <a:ext uri="{9D8B030D-6E8A-4147-A177-3AD203B41FA5}">
                      <a16:colId xmlns:a16="http://schemas.microsoft.com/office/drawing/2014/main" val="451744477"/>
                    </a:ext>
                  </a:extLst>
                </a:gridCol>
                <a:gridCol w="1132967">
                  <a:extLst>
                    <a:ext uri="{9D8B030D-6E8A-4147-A177-3AD203B41FA5}">
                      <a16:colId xmlns:a16="http://schemas.microsoft.com/office/drawing/2014/main" val="2085095352"/>
                    </a:ext>
                  </a:extLst>
                </a:gridCol>
                <a:gridCol w="926333">
                  <a:extLst>
                    <a:ext uri="{9D8B030D-6E8A-4147-A177-3AD203B41FA5}">
                      <a16:colId xmlns:a16="http://schemas.microsoft.com/office/drawing/2014/main" val="1384924708"/>
                    </a:ext>
                  </a:extLst>
                </a:gridCol>
                <a:gridCol w="915965">
                  <a:extLst>
                    <a:ext uri="{9D8B030D-6E8A-4147-A177-3AD203B41FA5}">
                      <a16:colId xmlns:a16="http://schemas.microsoft.com/office/drawing/2014/main" val="3653658553"/>
                    </a:ext>
                  </a:extLst>
                </a:gridCol>
              </a:tblGrid>
              <a:tr h="321404">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chemeClr val="tx1"/>
                          </a:solidFill>
                          <a:effectLst/>
                          <a:latin typeface="+mn-lt"/>
                          <a:ea typeface="Times New Roman" panose="02020603050405020304" pitchFamily="18" charset="0"/>
                          <a:cs typeface="Times New Roman" panose="02020603050405020304" pitchFamily="18" charset="0"/>
                        </a:rPr>
                        <a:t>Üniversitemiz BAP Birimi Tarafından 2025 Yılında Desteklenen Bilimsel Araştırma Projeleri</a:t>
                      </a:r>
                      <a:endParaRPr lang="tr-TR" sz="1800" dirty="0">
                        <a:solidFill>
                          <a:schemeClr val="tx1"/>
                        </a:solidFill>
                        <a:effectLst/>
                        <a:latin typeface="+mn-lt"/>
                        <a:ea typeface="Calibri" panose="020F0502020204030204" pitchFamily="34" charset="0"/>
                        <a:cs typeface="Times New Roman" panose="02020603050405020304" pitchFamily="18" charset="0"/>
                      </a:endParaRP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636367266"/>
                  </a:ext>
                </a:extLst>
              </a:tr>
              <a:tr h="478311">
                <a:tc>
                  <a:txBody>
                    <a:bodyPr/>
                    <a:lstStyle/>
                    <a:p>
                      <a:pPr algn="ctr">
                        <a:lnSpc>
                          <a:spcPct val="115000"/>
                        </a:lnSpc>
                        <a:spcAft>
                          <a:spcPts val="0"/>
                        </a:spcAft>
                      </a:pPr>
                      <a:r>
                        <a:rPr lang="tr-TR" sz="1600" b="1" dirty="0">
                          <a:solidFill>
                            <a:srgbClr val="000000"/>
                          </a:solidFill>
                          <a:effectLst/>
                          <a:latin typeface="+mn-lt"/>
                          <a:ea typeface="Times New Roman" panose="02020603050405020304" pitchFamily="18" charset="0"/>
                          <a:cs typeface="Calibri" panose="020F0502020204030204" pitchFamily="34" charset="0"/>
                        </a:rPr>
                        <a:t>Proje No</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Proje Türü</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400" dirty="0">
                          <a:solidFill>
                            <a:srgbClr val="000000"/>
                          </a:solidFill>
                          <a:effectLst/>
                          <a:latin typeface="+mn-lt"/>
                          <a:ea typeface="Times New Roman" panose="02020603050405020304" pitchFamily="18" charset="0"/>
                          <a:cs typeface="Calibri" panose="020F0502020204030204" pitchFamily="34" charset="0"/>
                        </a:rPr>
                        <a:t>Proje Adı</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Yürütücü</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Destek Miktarı</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Başlama Tarihi</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tr-TR" sz="1600" dirty="0">
                          <a:solidFill>
                            <a:srgbClr val="000000"/>
                          </a:solidFill>
                          <a:effectLst/>
                          <a:latin typeface="+mn-lt"/>
                          <a:ea typeface="Times New Roman" panose="02020603050405020304" pitchFamily="18" charset="0"/>
                          <a:cs typeface="Calibri" panose="020F0502020204030204" pitchFamily="34" charset="0"/>
                        </a:rPr>
                        <a:t>Bitiş Tarihi</a:t>
                      </a:r>
                      <a:endParaRPr lang="tr-TR" sz="2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8227123"/>
                  </a:ext>
                </a:extLst>
              </a:tr>
              <a:tr h="795721">
                <a:tc>
                  <a:txBody>
                    <a:bodyPr/>
                    <a:lstStyle/>
                    <a:p>
                      <a:pPr algn="l">
                        <a:lnSpc>
                          <a:spcPct val="115000"/>
                        </a:lnSpc>
                        <a:spcAft>
                          <a:spcPts val="0"/>
                        </a:spcAft>
                      </a:pPr>
                      <a:r>
                        <a:rPr lang="tr-TR" sz="1200" b="0" dirty="0">
                          <a:solidFill>
                            <a:schemeClr val="tx1"/>
                          </a:solidFill>
                          <a:effectLst/>
                          <a:latin typeface="+mn-lt"/>
                          <a:ea typeface="Times New Roman" panose="02020603050405020304" pitchFamily="18" charset="0"/>
                          <a:cs typeface="Calibri" panose="020F0502020204030204" pitchFamily="34" charset="0"/>
                        </a:rPr>
                        <a:t>2025-SİÜBESYO-10</a:t>
                      </a:r>
                      <a:endParaRPr lang="tr-TR"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800" b="0" kern="1200" dirty="0">
                          <a:solidFill>
                            <a:schemeClr val="dk1"/>
                          </a:solidFill>
                          <a:effectLst/>
                          <a:latin typeface="+mn-lt"/>
                          <a:ea typeface="+mn-ea"/>
                          <a:cs typeface="+mn-cs"/>
                        </a:rPr>
                        <a:t>BAP</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b="0" dirty="0">
                          <a:solidFill>
                            <a:srgbClr val="000000"/>
                          </a:solidFill>
                          <a:effectLst/>
                          <a:latin typeface="+mn-lt"/>
                          <a:ea typeface="Times New Roman" panose="02020603050405020304" pitchFamily="18" charset="0"/>
                          <a:cs typeface="Times New Roman" panose="02020603050405020304" pitchFamily="18" charset="0"/>
                        </a:rPr>
                        <a:t>Sporda Eşitliğin Artırılması: Özel </a:t>
                      </a:r>
                      <a:r>
                        <a:rPr lang="tr-TR" sz="1200" b="0" dirty="0" err="1">
                          <a:solidFill>
                            <a:srgbClr val="000000"/>
                          </a:solidFill>
                          <a:effectLst/>
                          <a:latin typeface="+mn-lt"/>
                          <a:ea typeface="Times New Roman" panose="02020603050405020304" pitchFamily="18" charset="0"/>
                          <a:cs typeface="Times New Roman" panose="02020603050405020304" pitchFamily="18" charset="0"/>
                        </a:rPr>
                        <a:t>Gereksinimli</a:t>
                      </a:r>
                      <a:r>
                        <a:rPr lang="tr-TR" sz="1200" b="0" dirty="0">
                          <a:solidFill>
                            <a:srgbClr val="000000"/>
                          </a:solidFill>
                          <a:effectLst/>
                          <a:latin typeface="+mn-lt"/>
                          <a:ea typeface="Times New Roman" panose="02020603050405020304" pitchFamily="18" charset="0"/>
                          <a:cs typeface="Times New Roman" panose="02020603050405020304" pitchFamily="18" charset="0"/>
                        </a:rPr>
                        <a:t> Kişilere Yönelik </a:t>
                      </a:r>
                      <a:r>
                        <a:rPr lang="tr-TR" sz="1200" b="0" dirty="0" err="1">
                          <a:solidFill>
                            <a:srgbClr val="000000"/>
                          </a:solidFill>
                          <a:effectLst/>
                          <a:latin typeface="+mn-lt"/>
                          <a:ea typeface="Times New Roman" panose="02020603050405020304" pitchFamily="18" charset="0"/>
                          <a:cs typeface="Times New Roman" panose="02020603050405020304" pitchFamily="18" charset="0"/>
                        </a:rPr>
                        <a:t>Modifiye</a:t>
                      </a:r>
                      <a:r>
                        <a:rPr lang="tr-TR" sz="1200" b="0" dirty="0">
                          <a:solidFill>
                            <a:srgbClr val="000000"/>
                          </a:solidFill>
                          <a:effectLst/>
                          <a:latin typeface="+mn-lt"/>
                          <a:ea typeface="Times New Roman" panose="02020603050405020304" pitchFamily="18" charset="0"/>
                          <a:cs typeface="Times New Roman" panose="02020603050405020304" pitchFamily="18" charset="0"/>
                        </a:rPr>
                        <a:t> SUP Antrenmanlarının Etkililiği ve Psikolojik İyi Oluşa Etkisi</a:t>
                      </a:r>
                      <a:endParaRPr lang="tr-TR"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dirty="0">
                          <a:solidFill>
                            <a:srgbClr val="000000"/>
                          </a:solidFill>
                          <a:effectLst/>
                          <a:latin typeface="+mn-lt"/>
                          <a:ea typeface="Calibri" panose="020F0502020204030204" pitchFamily="34" charset="0"/>
                          <a:cs typeface="Times New Roman" panose="02020603050405020304" pitchFamily="18" charset="0"/>
                        </a:rPr>
                        <a:t>Doç. Dr. Abdurrahman DEMİR</a:t>
                      </a: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15000"/>
                        </a:lnSpc>
                        <a:spcAft>
                          <a:spcPts val="0"/>
                        </a:spcAft>
                      </a:pPr>
                      <a:endParaRPr lang="tr-TR" sz="1200" kern="1200" dirty="0">
                        <a:solidFill>
                          <a:srgbClr val="333333"/>
                        </a:solidFill>
                        <a:effectLst/>
                        <a:latin typeface="+mn-lt"/>
                        <a:ea typeface="Times New Roman" panose="02020603050405020304" pitchFamily="18" charset="0"/>
                        <a:cs typeface="Times New Roman" panose="02020603050405020304" pitchFamily="18" charset="0"/>
                      </a:endParaRPr>
                    </a:p>
                    <a:p>
                      <a:pPr marL="0" algn="ctr" defTabSz="914400" rtl="0" eaLnBrk="1" latinLnBrk="0" hangingPunct="1">
                        <a:lnSpc>
                          <a:spcPct val="115000"/>
                        </a:lnSpc>
                        <a:spcAft>
                          <a:spcPts val="0"/>
                        </a:spcAft>
                      </a:pPr>
                      <a:endParaRPr lang="tr-TR" sz="1200" kern="1200" dirty="0">
                        <a:solidFill>
                          <a:srgbClr val="333333"/>
                        </a:solidFill>
                        <a:effectLst/>
                        <a:latin typeface="+mn-lt"/>
                        <a:ea typeface="Times New Roman" panose="02020603050405020304" pitchFamily="18" charset="0"/>
                        <a:cs typeface="Times New Roman" panose="02020603050405020304" pitchFamily="18" charset="0"/>
                      </a:endParaRPr>
                    </a:p>
                    <a:p>
                      <a:pPr marL="0" algn="ctr" defTabSz="914400" rtl="0" eaLnBrk="1" latinLnBrk="0" hangingPunct="1">
                        <a:lnSpc>
                          <a:spcPct val="115000"/>
                        </a:lnSpc>
                        <a:spcAft>
                          <a:spcPts val="0"/>
                        </a:spcAft>
                      </a:pPr>
                      <a:r>
                        <a:rPr lang="tr-TR" sz="1200" kern="1200" dirty="0">
                          <a:solidFill>
                            <a:srgbClr val="333333"/>
                          </a:solidFill>
                          <a:effectLst/>
                          <a:latin typeface="+mn-lt"/>
                          <a:ea typeface="Times New Roman" panose="02020603050405020304" pitchFamily="18" charset="0"/>
                          <a:cs typeface="Times New Roman" panose="02020603050405020304" pitchFamily="18" charset="0"/>
                        </a:rPr>
                        <a:t>14984</a:t>
                      </a:r>
                    </a:p>
                    <a:p>
                      <a:pPr marL="0" algn="ctr" defTabSz="914400" rtl="0" eaLnBrk="1" latinLnBrk="0" hangingPunct="1">
                        <a:lnSpc>
                          <a:spcPct val="115000"/>
                        </a:lnSpc>
                        <a:spcAft>
                          <a:spcPts val="0"/>
                        </a:spcAft>
                      </a:pPr>
                      <a:r>
                        <a:rPr lang="tr-TR" sz="1200" kern="1200" dirty="0">
                          <a:solidFill>
                            <a:srgbClr val="333333"/>
                          </a:solidFill>
                          <a:effectLst/>
                          <a:latin typeface="+mn-lt"/>
                          <a:ea typeface="Times New Roman" panose="02020603050405020304" pitchFamily="18" charset="0"/>
                          <a:cs typeface="Times New Roman" panose="02020603050405020304" pitchFamily="18" charset="0"/>
                        </a:rPr>
                        <a:t> </a:t>
                      </a:r>
                    </a:p>
                    <a:p>
                      <a:pPr algn="ctr">
                        <a:lnSpc>
                          <a:spcPct val="115000"/>
                        </a:lnSpc>
                        <a:spcAft>
                          <a:spcPts val="0"/>
                        </a:spcAft>
                      </a:pPr>
                      <a:r>
                        <a:rPr lang="tr-TR" sz="1200" dirty="0">
                          <a:solidFill>
                            <a:srgbClr val="000000"/>
                          </a:solidFill>
                          <a:effectLst/>
                          <a:latin typeface="+mn-lt"/>
                          <a:ea typeface="Times New Roman" panose="02020603050405020304" pitchFamily="18" charset="0"/>
                          <a:cs typeface="Calibri" panose="020F0502020204030204" pitchFamily="34" charset="0"/>
                        </a:rPr>
                        <a:t> </a:t>
                      </a: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dirty="0">
                          <a:solidFill>
                            <a:srgbClr val="333333"/>
                          </a:solidFill>
                          <a:effectLst/>
                          <a:latin typeface="+mn-lt"/>
                          <a:ea typeface="Times New Roman" panose="02020603050405020304" pitchFamily="18" charset="0"/>
                          <a:cs typeface="Times New Roman" panose="02020603050405020304" pitchFamily="18" charset="0"/>
                        </a:rPr>
                        <a:t>13-02-2025</a:t>
                      </a: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tr-TR" sz="1200" dirty="0">
                          <a:solidFill>
                            <a:srgbClr val="333333"/>
                          </a:solidFill>
                          <a:effectLst/>
                          <a:latin typeface="+mn-lt"/>
                          <a:ea typeface="Times New Roman" panose="02020603050405020304" pitchFamily="18" charset="0"/>
                          <a:cs typeface="Times New Roman" panose="02020603050405020304" pitchFamily="18" charset="0"/>
                        </a:rPr>
                        <a:t>09-03-2026</a:t>
                      </a: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6974601"/>
                  </a:ext>
                </a:extLst>
              </a:tr>
              <a:tr h="795721">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61045"/>
                  </a:ext>
                </a:extLst>
              </a:tr>
              <a:tr h="795721">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2098613"/>
                  </a:ext>
                </a:extLst>
              </a:tr>
              <a:tr h="795721">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endParaRPr lang="tr-TR"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8717487"/>
                  </a:ext>
                </a:extLst>
              </a:tr>
            </a:tbl>
          </a:graphicData>
        </a:graphic>
      </p:graphicFrame>
    </p:spTree>
    <p:extLst>
      <p:ext uri="{BB962C8B-B14F-4D97-AF65-F5344CB8AC3E}">
        <p14:creationId xmlns:p14="http://schemas.microsoft.com/office/powerpoint/2010/main" val="23843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a:xfrm>
            <a:off x="1527858" y="365126"/>
            <a:ext cx="8255334" cy="931240"/>
          </a:xfrm>
        </p:spPr>
        <p:txBody>
          <a:bodyPr/>
          <a:lstStyle/>
          <a:p>
            <a:r>
              <a:rPr lang="tr-TR" dirty="0"/>
              <a:t>YILLARA GÖRE YAPILAN ve PLANLANAN ETKİNLİK SAYILARI</a:t>
            </a:r>
          </a:p>
        </p:txBody>
      </p:sp>
      <p:graphicFrame>
        <p:nvGraphicFramePr>
          <p:cNvPr id="9" name="Tablo 8"/>
          <p:cNvGraphicFramePr>
            <a:graphicFrameLocks noGrp="1"/>
          </p:cNvGraphicFramePr>
          <p:nvPr>
            <p:extLst>
              <p:ext uri="{D42A27DB-BD31-4B8C-83A1-F6EECF244321}">
                <p14:modId xmlns:p14="http://schemas.microsoft.com/office/powerpoint/2010/main" val="1863190809"/>
              </p:ext>
            </p:extLst>
          </p:nvPr>
        </p:nvGraphicFramePr>
        <p:xfrm>
          <a:off x="1286276" y="1456511"/>
          <a:ext cx="8496915" cy="1520153"/>
        </p:xfrm>
        <a:graphic>
          <a:graphicData uri="http://schemas.openxmlformats.org/drawingml/2006/table">
            <a:tbl>
              <a:tblPr firstRow="1" bandRow="1">
                <a:tableStyleId>{5C22544A-7EE6-4342-B048-85BDC9FD1C3A}</a:tableStyleId>
              </a:tblPr>
              <a:tblGrid>
                <a:gridCol w="1213845">
                  <a:extLst>
                    <a:ext uri="{9D8B030D-6E8A-4147-A177-3AD203B41FA5}">
                      <a16:colId xmlns:a16="http://schemas.microsoft.com/office/drawing/2014/main" val="1090533429"/>
                    </a:ext>
                  </a:extLst>
                </a:gridCol>
                <a:gridCol w="1213845">
                  <a:extLst>
                    <a:ext uri="{9D8B030D-6E8A-4147-A177-3AD203B41FA5}">
                      <a16:colId xmlns:a16="http://schemas.microsoft.com/office/drawing/2014/main" val="1513782710"/>
                    </a:ext>
                  </a:extLst>
                </a:gridCol>
                <a:gridCol w="1213845">
                  <a:extLst>
                    <a:ext uri="{9D8B030D-6E8A-4147-A177-3AD203B41FA5}">
                      <a16:colId xmlns:a16="http://schemas.microsoft.com/office/drawing/2014/main" val="3347239199"/>
                    </a:ext>
                  </a:extLst>
                </a:gridCol>
                <a:gridCol w="1213845">
                  <a:extLst>
                    <a:ext uri="{9D8B030D-6E8A-4147-A177-3AD203B41FA5}">
                      <a16:colId xmlns:a16="http://schemas.microsoft.com/office/drawing/2014/main" val="2144350039"/>
                    </a:ext>
                  </a:extLst>
                </a:gridCol>
                <a:gridCol w="1213845">
                  <a:extLst>
                    <a:ext uri="{9D8B030D-6E8A-4147-A177-3AD203B41FA5}">
                      <a16:colId xmlns:a16="http://schemas.microsoft.com/office/drawing/2014/main" val="1297075717"/>
                    </a:ext>
                  </a:extLst>
                </a:gridCol>
                <a:gridCol w="1213845">
                  <a:extLst>
                    <a:ext uri="{9D8B030D-6E8A-4147-A177-3AD203B41FA5}">
                      <a16:colId xmlns:a16="http://schemas.microsoft.com/office/drawing/2014/main" val="134272468"/>
                    </a:ext>
                  </a:extLst>
                </a:gridCol>
                <a:gridCol w="1213845">
                  <a:extLst>
                    <a:ext uri="{9D8B030D-6E8A-4147-A177-3AD203B41FA5}">
                      <a16:colId xmlns:a16="http://schemas.microsoft.com/office/drawing/2014/main" val="2608306726"/>
                    </a:ext>
                  </a:extLst>
                </a:gridCol>
              </a:tblGrid>
              <a:tr h="557644">
                <a:tc>
                  <a:txBody>
                    <a:bodyPr/>
                    <a:lstStyle/>
                    <a:p>
                      <a:pPr algn="ctr"/>
                      <a:r>
                        <a:rPr lang="tr-TR" dirty="0"/>
                        <a:t>YIL</a:t>
                      </a:r>
                    </a:p>
                  </a:txBody>
                  <a:tcPr/>
                </a:tc>
                <a:tc>
                  <a:txBody>
                    <a:bodyPr/>
                    <a:lstStyle/>
                    <a:p>
                      <a:pPr algn="ctr"/>
                      <a:r>
                        <a:rPr lang="tr-TR" dirty="0"/>
                        <a:t>2023</a:t>
                      </a:r>
                    </a:p>
                  </a:txBody>
                  <a:tcPr/>
                </a:tc>
                <a:tc>
                  <a:txBody>
                    <a:bodyPr/>
                    <a:lstStyle/>
                    <a:p>
                      <a:pPr algn="ctr"/>
                      <a:r>
                        <a:rPr lang="tr-TR" dirty="0"/>
                        <a:t>2024</a:t>
                      </a:r>
                    </a:p>
                  </a:txBody>
                  <a:tcPr/>
                </a:tc>
                <a:tc>
                  <a:txBody>
                    <a:bodyPr/>
                    <a:lstStyle/>
                    <a:p>
                      <a:pPr algn="ctr"/>
                      <a:r>
                        <a:rPr lang="tr-TR" dirty="0"/>
                        <a:t>2025</a:t>
                      </a:r>
                    </a:p>
                  </a:txBody>
                  <a:tcPr>
                    <a:solidFill>
                      <a:srgbClr val="FF0000"/>
                    </a:solidFill>
                  </a:tcPr>
                </a:tc>
                <a:tc>
                  <a:txBody>
                    <a:bodyPr/>
                    <a:lstStyle/>
                    <a:p>
                      <a:pPr algn="ctr"/>
                      <a:r>
                        <a:rPr lang="tr-TR" dirty="0"/>
                        <a:t>2026</a:t>
                      </a:r>
                    </a:p>
                  </a:txBody>
                  <a:tcPr/>
                </a:tc>
                <a:tc>
                  <a:txBody>
                    <a:bodyPr/>
                    <a:lstStyle/>
                    <a:p>
                      <a:pPr algn="ctr"/>
                      <a:r>
                        <a:rPr lang="tr-TR" dirty="0"/>
                        <a:t>2027</a:t>
                      </a:r>
                    </a:p>
                  </a:txBody>
                  <a:tcPr/>
                </a:tc>
                <a:tc>
                  <a:txBody>
                    <a:bodyPr/>
                    <a:lstStyle/>
                    <a:p>
                      <a:pPr algn="ctr"/>
                      <a:r>
                        <a:rPr lang="tr-TR" dirty="0"/>
                        <a:t>2028</a:t>
                      </a:r>
                    </a:p>
                  </a:txBody>
                  <a:tcPr/>
                </a:tc>
                <a:extLst>
                  <a:ext uri="{0D108BD9-81ED-4DB2-BD59-A6C34878D82A}">
                    <a16:rowId xmlns:a16="http://schemas.microsoft.com/office/drawing/2014/main" val="1233301867"/>
                  </a:ext>
                </a:extLst>
              </a:tr>
              <a:tr h="962509">
                <a:tc>
                  <a:txBody>
                    <a:bodyPr/>
                    <a:lstStyle/>
                    <a:p>
                      <a:pPr algn="ctr"/>
                      <a:r>
                        <a:rPr lang="tr-TR" dirty="0"/>
                        <a:t>Etkinlik Sayısı</a:t>
                      </a:r>
                    </a:p>
                  </a:txBody>
                  <a:tcPr/>
                </a:tc>
                <a:tc>
                  <a:txBody>
                    <a:bodyPr/>
                    <a:lstStyle/>
                    <a:p>
                      <a:pPr algn="ctr"/>
                      <a:r>
                        <a:rPr lang="tr-TR" dirty="0"/>
                        <a:t>12</a:t>
                      </a:r>
                    </a:p>
                  </a:txBody>
                  <a:tcPr/>
                </a:tc>
                <a:tc>
                  <a:txBody>
                    <a:bodyPr/>
                    <a:lstStyle/>
                    <a:p>
                      <a:pPr algn="ctr"/>
                      <a:r>
                        <a:rPr lang="tr-TR" dirty="0"/>
                        <a:t>10</a:t>
                      </a:r>
                    </a:p>
                  </a:txBody>
                  <a:tcPr/>
                </a:tc>
                <a:tc>
                  <a:txBody>
                    <a:bodyPr/>
                    <a:lstStyle/>
                    <a:p>
                      <a:pPr algn="ctr"/>
                      <a:r>
                        <a:rPr lang="tr-TR" dirty="0"/>
                        <a:t>28</a:t>
                      </a:r>
                    </a:p>
                  </a:txBody>
                  <a:tcPr/>
                </a:tc>
                <a:tc>
                  <a:txBody>
                    <a:bodyPr/>
                    <a:lstStyle/>
                    <a:p>
                      <a:pPr algn="ctr"/>
                      <a:r>
                        <a:rPr lang="tr-TR" dirty="0"/>
                        <a:t>35</a:t>
                      </a:r>
                    </a:p>
                  </a:txBody>
                  <a:tcPr/>
                </a:tc>
                <a:tc>
                  <a:txBody>
                    <a:bodyPr/>
                    <a:lstStyle/>
                    <a:p>
                      <a:pPr algn="ctr"/>
                      <a:r>
                        <a:rPr lang="tr-TR" dirty="0"/>
                        <a:t>40</a:t>
                      </a:r>
                    </a:p>
                  </a:txBody>
                  <a:tcPr/>
                </a:tc>
                <a:tc>
                  <a:txBody>
                    <a:bodyPr/>
                    <a:lstStyle/>
                    <a:p>
                      <a:pPr algn="ctr"/>
                      <a:r>
                        <a:rPr lang="tr-TR" dirty="0"/>
                        <a:t>45</a:t>
                      </a:r>
                    </a:p>
                  </a:txBody>
                  <a:tcPr/>
                </a:tc>
                <a:extLst>
                  <a:ext uri="{0D108BD9-81ED-4DB2-BD59-A6C34878D82A}">
                    <a16:rowId xmlns:a16="http://schemas.microsoft.com/office/drawing/2014/main" val="2439546443"/>
                  </a:ext>
                </a:extLst>
              </a:tr>
            </a:tbl>
          </a:graphicData>
        </a:graphic>
      </p:graphicFrame>
    </p:spTree>
    <p:extLst>
      <p:ext uri="{BB962C8B-B14F-4D97-AF65-F5344CB8AC3E}">
        <p14:creationId xmlns:p14="http://schemas.microsoft.com/office/powerpoint/2010/main" val="109377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71B5-25FD-645D-7E73-4C9FFA5D8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185B3-38CC-DD72-6FF3-09D463A8C1FC}"/>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77C43A34-53D8-0374-0257-4DAEFABACCB7}"/>
              </a:ext>
            </a:extLst>
          </p:cNvPr>
          <p:cNvGraphicFramePr>
            <a:graphicFrameLocks noGrp="1"/>
          </p:cNvGraphicFramePr>
          <p:nvPr>
            <p:ph idx="1"/>
            <p:extLst>
              <p:ext uri="{D42A27DB-BD31-4B8C-83A1-F6EECF244321}">
                <p14:modId xmlns:p14="http://schemas.microsoft.com/office/powerpoint/2010/main" val="810793059"/>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65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D34E-C33F-70F4-E89F-3504E8DC531C}"/>
              </a:ext>
            </a:extLst>
          </p:cNvPr>
          <p:cNvSpPr>
            <a:spLocks noGrp="1"/>
          </p:cNvSpPr>
          <p:nvPr>
            <p:ph type="title"/>
          </p:nvPr>
        </p:nvSpPr>
        <p:spPr/>
        <p:txBody>
          <a:bodyPr/>
          <a:lstStyle/>
          <a:p>
            <a:r>
              <a:rPr lang="tr-TR" dirty="0"/>
              <a:t>Vizyonumuz</a:t>
            </a:r>
          </a:p>
        </p:txBody>
      </p:sp>
      <p:sp>
        <p:nvSpPr>
          <p:cNvPr id="3" name="Content Placeholder 2">
            <a:extLst>
              <a:ext uri="{FF2B5EF4-FFF2-40B4-BE49-F238E27FC236}">
                <a16:creationId xmlns:a16="http://schemas.microsoft.com/office/drawing/2014/main" id="{325F51EA-936F-91BB-5FF0-44A7E249EB87}"/>
              </a:ext>
            </a:extLst>
          </p:cNvPr>
          <p:cNvSpPr>
            <a:spLocks noGrp="1"/>
          </p:cNvSpPr>
          <p:nvPr>
            <p:ph idx="1"/>
          </p:nvPr>
        </p:nvSpPr>
        <p:spPr>
          <a:xfrm>
            <a:off x="581689" y="1296366"/>
            <a:ext cx="8330817" cy="3183037"/>
          </a:xfrm>
        </p:spPr>
        <p:txBody>
          <a:bodyPr>
            <a:noAutofit/>
          </a:bodyPr>
          <a:lstStyle/>
          <a:p>
            <a:pPr marL="0" indent="0" algn="just">
              <a:lnSpc>
                <a:spcPct val="150000"/>
              </a:lnSpc>
              <a:buNone/>
            </a:pPr>
            <a:r>
              <a:rPr lang="tr-TR" sz="2400" dirty="0">
                <a:solidFill>
                  <a:srgbClr val="333333"/>
                </a:solidFill>
                <a:cs typeface="Times New Roman" panose="02020603050405020304" pitchFamily="18" charset="0"/>
              </a:rPr>
              <a:t>Ulusal ve uluslararası düzeyde tanınan, spor bilimleri alanında araştırma ve uygulamalarıyla öncü, disiplinler arası iş birlikleriyle fark oluşturan, sürdürülebilir spor kültürünü yaygınlaştıran lider bir eğitim kurumu olmak.</a:t>
            </a:r>
            <a:endParaRPr lang="tr-TR" sz="2400" dirty="0">
              <a:cs typeface="Times New Roman" panose="02020603050405020304" pitchFamily="18" charset="0"/>
            </a:endParaRPr>
          </a:p>
        </p:txBody>
      </p:sp>
      <p:pic>
        <p:nvPicPr>
          <p:cNvPr id="2050" name="Picture 2" descr="Misyon ve Vizyon Kardeşler – Prof. Dr. Levent ŞAHİN">
            <a:extLst>
              <a:ext uri="{FF2B5EF4-FFF2-40B4-BE49-F238E27FC236}">
                <a16:creationId xmlns:a16="http://schemas.microsoft.com/office/drawing/2014/main" id="{FBC89FA2-5D8E-4A03-91A4-CB53B9A3B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723" y="622569"/>
            <a:ext cx="2886076" cy="471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52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7EF39-136E-92D3-8027-0DFD855A9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93DCB-F691-5484-4A5F-D592E777FF44}"/>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D2649522-9DDE-0E6C-E4D6-029C1D4E747E}"/>
              </a:ext>
            </a:extLst>
          </p:cNvPr>
          <p:cNvGraphicFramePr>
            <a:graphicFrameLocks noGrp="1"/>
          </p:cNvGraphicFramePr>
          <p:nvPr>
            <p:ph idx="1"/>
            <p:extLst>
              <p:ext uri="{D42A27DB-BD31-4B8C-83A1-F6EECF244321}">
                <p14:modId xmlns:p14="http://schemas.microsoft.com/office/powerpoint/2010/main" val="2577387371"/>
              </p:ext>
            </p:extLst>
          </p:nvPr>
        </p:nvGraphicFramePr>
        <p:xfrm>
          <a:off x="1001486" y="1131922"/>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83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5528-6231-B904-2C24-1C17376CD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566E3-817F-8FDB-706A-5F7D2240E36D}"/>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0994B9B7-43C5-0029-33C7-E8F5E6093B46}"/>
              </a:ext>
            </a:extLst>
          </p:cNvPr>
          <p:cNvGraphicFramePr>
            <a:graphicFrameLocks noGrp="1"/>
          </p:cNvGraphicFramePr>
          <p:nvPr>
            <p:ph idx="1"/>
            <p:extLst>
              <p:ext uri="{D42A27DB-BD31-4B8C-83A1-F6EECF244321}">
                <p14:modId xmlns:p14="http://schemas.microsoft.com/office/powerpoint/2010/main" val="282797236"/>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71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78354-8780-DFED-B095-08932EDCB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D3B9D-F359-5D58-28E5-DA48B45A9AD8}"/>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0D84FADF-E678-0827-0F35-FE8CA2629535}"/>
              </a:ext>
            </a:extLst>
          </p:cNvPr>
          <p:cNvGraphicFramePr>
            <a:graphicFrameLocks noGrp="1"/>
          </p:cNvGraphicFramePr>
          <p:nvPr>
            <p:ph idx="1"/>
            <p:extLst>
              <p:ext uri="{D42A27DB-BD31-4B8C-83A1-F6EECF244321}">
                <p14:modId xmlns:p14="http://schemas.microsoft.com/office/powerpoint/2010/main" val="3069764102"/>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0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CB6C-3EC1-8FF5-D0D4-23B8C0052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EEFC7-E20D-ED64-C9E5-DDBC4DB75E13}"/>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A7639ADF-AC29-80F2-F023-9C400BEBFA88}"/>
              </a:ext>
            </a:extLst>
          </p:cNvPr>
          <p:cNvGraphicFramePr>
            <a:graphicFrameLocks noGrp="1"/>
          </p:cNvGraphicFramePr>
          <p:nvPr>
            <p:ph idx="1"/>
            <p:extLst>
              <p:ext uri="{D42A27DB-BD31-4B8C-83A1-F6EECF244321}">
                <p14:modId xmlns:p14="http://schemas.microsoft.com/office/powerpoint/2010/main" val="162153004"/>
              </p:ext>
            </p:extLst>
          </p:nvPr>
        </p:nvGraphicFramePr>
        <p:xfrm>
          <a:off x="1001486" y="1122194"/>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78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99D8-4A8B-5A40-4D86-CEF5B2469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D0F90-9406-AF2D-7175-0DF81627218B}"/>
              </a:ext>
            </a:extLst>
          </p:cNvPr>
          <p:cNvSpPr>
            <a:spLocks noGrp="1"/>
          </p:cNvSpPr>
          <p:nvPr>
            <p:ph type="title"/>
          </p:nvPr>
        </p:nvSpPr>
        <p:spPr/>
        <p:txBody>
          <a:bodyPr/>
          <a:lstStyle/>
          <a:p>
            <a:r>
              <a:rPr lang="tr-TR" dirty="0"/>
              <a:t>BİLİMSEL FAALİYETLERİMİZ</a:t>
            </a:r>
          </a:p>
        </p:txBody>
      </p:sp>
      <p:graphicFrame>
        <p:nvGraphicFramePr>
          <p:cNvPr id="19" name="Content Placeholder 18">
            <a:extLst>
              <a:ext uri="{FF2B5EF4-FFF2-40B4-BE49-F238E27FC236}">
                <a16:creationId xmlns:a16="http://schemas.microsoft.com/office/drawing/2014/main" id="{AA711287-2D01-A5C1-DE99-A86D6D42741F}"/>
              </a:ext>
            </a:extLst>
          </p:cNvPr>
          <p:cNvGraphicFramePr>
            <a:graphicFrameLocks noGrp="1"/>
          </p:cNvGraphicFramePr>
          <p:nvPr>
            <p:ph idx="1"/>
            <p:extLst>
              <p:ext uri="{D42A27DB-BD31-4B8C-83A1-F6EECF244321}">
                <p14:modId xmlns:p14="http://schemas.microsoft.com/office/powerpoint/2010/main" val="902144997"/>
              </p:ext>
            </p:extLst>
          </p:nvPr>
        </p:nvGraphicFramePr>
        <p:xfrm>
          <a:off x="1001486" y="1086099"/>
          <a:ext cx="10000343" cy="4480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674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visible"/>
                                      </p:to>
                                    </p:set>
                                    <p:animEffect transition="in" filter="fade">
                                      <p:cBhvr>
                                        <p:cTn id="11" dur="500"/>
                                        <p:tgtEl>
                                          <p:spTgt spid="19">
                                            <p:graphicEl>
                                              <a:chart seriesIdx="0" categoryIdx="0" bldStep="ptIn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graphicEl>
                                              <a:chart seriesIdx="0" categoryIdx="1" bldStep="ptInSeries"/>
                                            </p:graphicEl>
                                          </p:spTgt>
                                        </p:tgtEl>
                                        <p:attrNameLst>
                                          <p:attrName>style.visibility</p:attrName>
                                        </p:attrNameLst>
                                      </p:cBhvr>
                                      <p:to>
                                        <p:strVal val="visible"/>
                                      </p:to>
                                    </p:set>
                                    <p:animEffect transition="in" filter="fade">
                                      <p:cBhvr>
                                        <p:cTn id="15" dur="500"/>
                                        <p:tgtEl>
                                          <p:spTgt spid="19">
                                            <p:graphicEl>
                                              <a:chart seriesIdx="0" categoryIdx="1" bldStep="ptIn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graphicEl>
                                              <a:chart seriesIdx="0" categoryIdx="2" bldStep="ptInSeries"/>
                                            </p:graphicEl>
                                          </p:spTgt>
                                        </p:tgtEl>
                                        <p:attrNameLst>
                                          <p:attrName>style.visibility</p:attrName>
                                        </p:attrNameLst>
                                      </p:cBhvr>
                                      <p:to>
                                        <p:strVal val="visible"/>
                                      </p:to>
                                    </p:set>
                                    <p:animEffect transition="in" filter="fade">
                                      <p:cBhvr>
                                        <p:cTn id="19" dur="500"/>
                                        <p:tgtEl>
                                          <p:spTgt spid="19">
                                            <p:graphicEl>
                                              <a:chart seriesIdx="0" categoryIdx="2" bldStep="ptIn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graphicEl>
                                              <a:chart seriesIdx="0" categoryIdx="3" bldStep="ptInSeries"/>
                                            </p:graphicEl>
                                          </p:spTgt>
                                        </p:tgtEl>
                                        <p:attrNameLst>
                                          <p:attrName>style.visibility</p:attrName>
                                        </p:attrNameLst>
                                      </p:cBhvr>
                                      <p:to>
                                        <p:strVal val="visible"/>
                                      </p:to>
                                    </p:set>
                                    <p:animEffect transition="in" filter="fade">
                                      <p:cBhvr>
                                        <p:cTn id="23" dur="500"/>
                                        <p:tgtEl>
                                          <p:spTgt spid="19">
                                            <p:graphicEl>
                                              <a:chart seriesIdx="0" categoryIdx="3" bldStep="ptInSeries"/>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graphicEl>
                                              <a:chart seriesIdx="0" categoryIdx="4" bldStep="ptInSeries"/>
                                            </p:graphicEl>
                                          </p:spTgt>
                                        </p:tgtEl>
                                        <p:attrNameLst>
                                          <p:attrName>style.visibility</p:attrName>
                                        </p:attrNameLst>
                                      </p:cBhvr>
                                      <p:to>
                                        <p:strVal val="visible"/>
                                      </p:to>
                                    </p:set>
                                    <p:animEffect transition="in" filter="fade">
                                      <p:cBhvr>
                                        <p:cTn id="27" dur="500"/>
                                        <p:tgtEl>
                                          <p:spTgt spid="19">
                                            <p:graphicEl>
                                              <a:chart seriesIdx="0" categoryIdx="4" bldStep="ptInSeries"/>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graphicEl>
                                              <a:chart seriesIdx="0" categoryIdx="5" bldStep="ptInSeries"/>
                                            </p:graphicEl>
                                          </p:spTgt>
                                        </p:tgtEl>
                                        <p:attrNameLst>
                                          <p:attrName>style.visibility</p:attrName>
                                        </p:attrNameLst>
                                      </p:cBhvr>
                                      <p:to>
                                        <p:strVal val="visible"/>
                                      </p:to>
                                    </p:set>
                                    <p:animEffect transition="in" filter="fade">
                                      <p:cBhvr>
                                        <p:cTn id="31" dur="500"/>
                                        <p:tgtEl>
                                          <p:spTgt spid="19">
                                            <p:graphicEl>
                                              <a:chart seriesIdx="0" categoryIdx="5" bldStep="ptInSeries"/>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graphicEl>
                                              <a:chart seriesIdx="1" categoryIdx="0" bldStep="ptInSeries"/>
                                            </p:graphicEl>
                                          </p:spTgt>
                                        </p:tgtEl>
                                        <p:attrNameLst>
                                          <p:attrName>style.visibility</p:attrName>
                                        </p:attrNameLst>
                                      </p:cBhvr>
                                      <p:to>
                                        <p:strVal val="visible"/>
                                      </p:to>
                                    </p:set>
                                    <p:animEffect transition="in" filter="fade">
                                      <p:cBhvr>
                                        <p:cTn id="35" dur="500"/>
                                        <p:tgtEl>
                                          <p:spTgt spid="19">
                                            <p:graphicEl>
                                              <a:chart seriesIdx="1" categoryIdx="0" bldStep="ptInSeries"/>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graphicEl>
                                              <a:chart seriesIdx="1" categoryIdx="1" bldStep="ptInSeries"/>
                                            </p:graphicEl>
                                          </p:spTgt>
                                        </p:tgtEl>
                                        <p:attrNameLst>
                                          <p:attrName>style.visibility</p:attrName>
                                        </p:attrNameLst>
                                      </p:cBhvr>
                                      <p:to>
                                        <p:strVal val="visible"/>
                                      </p:to>
                                    </p:set>
                                    <p:animEffect transition="in" filter="fade">
                                      <p:cBhvr>
                                        <p:cTn id="39" dur="500"/>
                                        <p:tgtEl>
                                          <p:spTgt spid="19">
                                            <p:graphicEl>
                                              <a:chart seriesIdx="1" categoryIdx="1" bldStep="ptInSeries"/>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graphicEl>
                                              <a:chart seriesIdx="1" categoryIdx="2" bldStep="ptInSeries"/>
                                            </p:graphicEl>
                                          </p:spTgt>
                                        </p:tgtEl>
                                        <p:attrNameLst>
                                          <p:attrName>style.visibility</p:attrName>
                                        </p:attrNameLst>
                                      </p:cBhvr>
                                      <p:to>
                                        <p:strVal val="visible"/>
                                      </p:to>
                                    </p:set>
                                    <p:animEffect transition="in" filter="fade">
                                      <p:cBhvr>
                                        <p:cTn id="43" dur="500"/>
                                        <p:tgtEl>
                                          <p:spTgt spid="19">
                                            <p:graphicEl>
                                              <a:chart seriesIdx="1" categoryIdx="2" bldStep="ptInSeries"/>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graphicEl>
                                              <a:chart seriesIdx="1" categoryIdx="3" bldStep="ptInSeries"/>
                                            </p:graphicEl>
                                          </p:spTgt>
                                        </p:tgtEl>
                                        <p:attrNameLst>
                                          <p:attrName>style.visibility</p:attrName>
                                        </p:attrNameLst>
                                      </p:cBhvr>
                                      <p:to>
                                        <p:strVal val="visible"/>
                                      </p:to>
                                    </p:set>
                                    <p:animEffect transition="in" filter="fade">
                                      <p:cBhvr>
                                        <p:cTn id="47" dur="500"/>
                                        <p:tgtEl>
                                          <p:spTgt spid="19">
                                            <p:graphicEl>
                                              <a:chart seriesIdx="1" categoryIdx="3" bldStep="ptInSeries"/>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graphicEl>
                                              <a:chart seriesIdx="1" categoryIdx="4" bldStep="ptInSeries"/>
                                            </p:graphicEl>
                                          </p:spTgt>
                                        </p:tgtEl>
                                        <p:attrNameLst>
                                          <p:attrName>style.visibility</p:attrName>
                                        </p:attrNameLst>
                                      </p:cBhvr>
                                      <p:to>
                                        <p:strVal val="visible"/>
                                      </p:to>
                                    </p:set>
                                    <p:animEffect transition="in" filter="fade">
                                      <p:cBhvr>
                                        <p:cTn id="51" dur="500"/>
                                        <p:tgtEl>
                                          <p:spTgt spid="19">
                                            <p:graphicEl>
                                              <a:chart seriesIdx="1" categoryIdx="4" bldStep="ptInSeries"/>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graphicEl>
                                              <a:chart seriesIdx="1" categoryIdx="5" bldStep="ptInSeries"/>
                                            </p:graphicEl>
                                          </p:spTgt>
                                        </p:tgtEl>
                                        <p:attrNameLst>
                                          <p:attrName>style.visibility</p:attrName>
                                        </p:attrNameLst>
                                      </p:cBhvr>
                                      <p:to>
                                        <p:strVal val="visible"/>
                                      </p:to>
                                    </p:set>
                                    <p:animEffect transition="in" filter="fade">
                                      <p:cBhvr>
                                        <p:cTn id="55" dur="500"/>
                                        <p:tgtEl>
                                          <p:spTgt spid="19">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El"/>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a:xfrm>
            <a:off x="1527858" y="387428"/>
            <a:ext cx="7384648" cy="931240"/>
          </a:xfrm>
        </p:spPr>
        <p:txBody>
          <a:bodyPr/>
          <a:lstStyle/>
          <a:p>
            <a:r>
              <a:rPr lang="tr-TR" dirty="0"/>
              <a:t>  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0" y="1560985"/>
            <a:ext cx="5762446" cy="3147202"/>
          </a:xfrm>
        </p:spPr>
        <p:txBody>
          <a:bodyPr>
            <a:noAutofit/>
          </a:bodyPr>
          <a:lstStyle/>
          <a:p>
            <a:pPr marL="0" indent="0" algn="just">
              <a:buNone/>
            </a:pPr>
            <a:r>
              <a:rPr lang="tr-TR" sz="1600" dirty="0"/>
              <a:t>Beden Eğitimi ve Spor Yüksekokulumuz tarafından düzenlenen “Spor Bilimlerinde Bilimsel Araştırmalar ve Proje Şenliği”                     09 Ocak 2026 Cuma günü saat 14.00’te Yüksekokulumuz Konferans Salonunda gerçekleştirildi. Etkinliğin akademik danışmanlığını Doç. Dr. Yunus Emre YARAYAN yürütürken, açılış konuşması Doç. Dr. Serdar ADIGÜZEL tarafından yapıldı. Açılışta bilimsel araştırmaların spor bilimleri alanındaki önemi, proje üretme kültürünün öğrencilere kazandırdığı akademik ve mesleki katkılar vurgulandı. Etkinlik kapsamında öğrenciler tarafından hazırlanan bilimsel araştırmalar ve projeler sergilenmiş, katılımcılar tarafından ilgiyle takip edilmiştir. Proje şenliği öğrencilerin araştırma becerilerini geliştirmeleri, akademik sunum deneyimi kazanmaları ve bilimsel paylaşım ortamında yer almaları açısından önemli bir platform sunmuştur.</a:t>
            </a:r>
          </a:p>
          <a:p>
            <a:pPr marL="0" indent="0" algn="just">
              <a:buNone/>
            </a:pPr>
            <a:r>
              <a:rPr lang="tr-TR" sz="1600" dirty="0"/>
              <a:t>Bu anlamlı etkinliğin gerçekleştirilmesinde emeği geçen akademik danışmanlarımıza, katkı sunan öğretim elemanlarımıza ve projeleriyle etkinliğe değer katan tüm öğrencilerimize teşekkür ederiz.</a:t>
            </a:r>
          </a:p>
        </p:txBody>
      </p:sp>
      <p:pic>
        <p:nvPicPr>
          <p:cNvPr id="8" name="object 3">
            <a:extLst>
              <a:ext uri="{FF2B5EF4-FFF2-40B4-BE49-F238E27FC236}">
                <a16:creationId xmlns:a16="http://schemas.microsoft.com/office/drawing/2014/main" id="{5B91C4FC-4796-AE13-ED28-049BB9E26766}"/>
              </a:ext>
            </a:extLst>
          </p:cNvPr>
          <p:cNvPicPr/>
          <p:nvPr/>
        </p:nvPicPr>
        <p:blipFill>
          <a:blip r:embed="rId2" cstate="print"/>
          <a:stretch>
            <a:fillRect/>
          </a:stretch>
        </p:blipFill>
        <p:spPr>
          <a:xfrm>
            <a:off x="5933872" y="1199997"/>
            <a:ext cx="2865390" cy="4458006"/>
          </a:xfrm>
          <a:prstGeom prst="rect">
            <a:avLst/>
          </a:prstGeom>
        </p:spPr>
      </p:pic>
      <p:sp>
        <p:nvSpPr>
          <p:cNvPr id="9" name="Metin kutusu 8">
            <a:extLst>
              <a:ext uri="{FF2B5EF4-FFF2-40B4-BE49-F238E27FC236}">
                <a16:creationId xmlns:a16="http://schemas.microsoft.com/office/drawing/2014/main" id="{F392F95F-9E8D-43B7-84AD-FF79263FE3A7}"/>
              </a:ext>
            </a:extLst>
          </p:cNvPr>
          <p:cNvSpPr txBox="1"/>
          <p:nvPr/>
        </p:nvSpPr>
        <p:spPr>
          <a:xfrm>
            <a:off x="133756" y="1111700"/>
            <a:ext cx="6123560" cy="400110"/>
          </a:xfrm>
          <a:prstGeom prst="rect">
            <a:avLst/>
          </a:prstGeom>
          <a:noFill/>
        </p:spPr>
        <p:txBody>
          <a:bodyPr wrap="square">
            <a:spAutoFit/>
          </a:bodyPr>
          <a:lstStyle/>
          <a:p>
            <a:r>
              <a:rPr lang="tr-TR" sz="2000" b="1" dirty="0">
                <a:latin typeface="+mn-lt"/>
              </a:rPr>
              <a:t>Araştırmadan Uygulamaya: Proje Çıktıları ve Öneriler</a:t>
            </a:r>
            <a:endParaRPr lang="tr-TR" sz="2000" b="1" dirty="0"/>
          </a:p>
        </p:txBody>
      </p:sp>
      <p:pic>
        <p:nvPicPr>
          <p:cNvPr id="9218" name="Picture 2" descr="https://besyo.siirt.edu.tr/foto/aktivite/c-2-siirt-202611913464054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9262" y="1199997"/>
            <a:ext cx="3258170" cy="445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077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62584C-AF71-A0BF-5255-96F4A789E3F9}"/>
              </a:ext>
            </a:extLst>
          </p:cNvPr>
          <p:cNvSpPr>
            <a:spLocks noGrp="1"/>
          </p:cNvSpPr>
          <p:nvPr>
            <p:ph type="title"/>
          </p:nvPr>
        </p:nvSpPr>
        <p:spPr/>
        <p:txBody>
          <a:bodyPr/>
          <a:lstStyle/>
          <a:p>
            <a:r>
              <a:rPr lang="tr-TR"/>
              <a:t>ETKİNLİKLERİMİZ</a:t>
            </a:r>
            <a:endParaRPr lang="tr-TR" dirty="0"/>
          </a:p>
        </p:txBody>
      </p:sp>
      <p:sp>
        <p:nvSpPr>
          <p:cNvPr id="3" name="İçerik Yer Tutucusu 2">
            <a:extLst>
              <a:ext uri="{FF2B5EF4-FFF2-40B4-BE49-F238E27FC236}">
                <a16:creationId xmlns:a16="http://schemas.microsoft.com/office/drawing/2014/main" id="{3A72C1E5-5114-948E-9076-E8A3E61B7DE0}"/>
              </a:ext>
            </a:extLst>
          </p:cNvPr>
          <p:cNvSpPr>
            <a:spLocks noGrp="1"/>
          </p:cNvSpPr>
          <p:nvPr>
            <p:ph idx="1"/>
          </p:nvPr>
        </p:nvSpPr>
        <p:spPr>
          <a:xfrm>
            <a:off x="731568" y="1389063"/>
            <a:ext cx="6558023" cy="4624211"/>
          </a:xfrm>
        </p:spPr>
        <p:txBody>
          <a:bodyPr>
            <a:normAutofit fontScale="85000" lnSpcReduction="20000"/>
          </a:bodyPr>
          <a:lstStyle/>
          <a:p>
            <a:pPr marL="0" indent="0" algn="just">
              <a:buNone/>
            </a:pPr>
            <a:r>
              <a:rPr lang="tr-TR" dirty="0"/>
              <a:t>2 Haziran 2025 tarihinde yüksekokulumuzda teoriyle pratiği buluşturduğumuz anlamlı bir etkinliği daha başarıyla tamamladık. Doğanın kucaklayıcı atmosferinde gerçekleştirdiğimiz </a:t>
            </a:r>
            <a:r>
              <a:rPr lang="tr-TR" dirty="0" err="1"/>
              <a:t>hiking</a:t>
            </a:r>
            <a:r>
              <a:rPr lang="tr-TR" dirty="0"/>
              <a:t> ve bisiklet turu sayesinde hem bedenlerimizi harekete geçirdik hem de ders içeriklerimizi sınıf ortamının dışına taşıyarak öğrencilerimizle doğayla iç içe, uygulamalı bir öğrenme deneyimi yaşadık. Bu anlamlı organizasyona verdikleri kıymetli desteklerinden dolayı Beden Eğitimi ve Spor Yüksekokulu Müdürümüz Doç. Dr. Serdar Adıgüzel hocamıza en içten teşekkürlerimizi sunarız. Doğa sporlarının birleştirici gücüyle ekip ruhunu, dayanıklılığı ve sağlıklı yaşam bilincini sahada deneyimleme fırsatı bulmanın mutluluğunu hep birlikte yaşadık.</a:t>
            </a:r>
          </a:p>
        </p:txBody>
      </p:sp>
      <p:sp>
        <p:nvSpPr>
          <p:cNvPr id="5" name="Resim Yer Tutucusu 4">
            <a:extLst>
              <a:ext uri="{FF2B5EF4-FFF2-40B4-BE49-F238E27FC236}">
                <a16:creationId xmlns:a16="http://schemas.microsoft.com/office/drawing/2014/main" id="{DA200580-E30E-0BFB-DACC-2757E0A9919B}"/>
              </a:ext>
            </a:extLst>
          </p:cNvPr>
          <p:cNvSpPr>
            <a:spLocks noGrp="1"/>
          </p:cNvSpPr>
          <p:nvPr>
            <p:ph type="pic" sz="quarter" idx="14"/>
          </p:nvPr>
        </p:nvSpPr>
        <p:spPr>
          <a:xfrm>
            <a:off x="1379488" y="7614138"/>
            <a:ext cx="148370" cy="102993"/>
          </a:xfrm>
        </p:spPr>
        <p:txBody>
          <a:bodyPr>
            <a:normAutofit fontScale="25000" lnSpcReduction="20000"/>
          </a:bodyPr>
          <a:lstStyle/>
          <a:p>
            <a:endParaRPr lang="tr-TR" dirty="0"/>
          </a:p>
        </p:txBody>
      </p:sp>
      <p:sp>
        <p:nvSpPr>
          <p:cNvPr id="6" name="İçerik Yer Tutucusu 5">
            <a:extLst>
              <a:ext uri="{FF2B5EF4-FFF2-40B4-BE49-F238E27FC236}">
                <a16:creationId xmlns:a16="http://schemas.microsoft.com/office/drawing/2014/main" id="{425330CD-4E2C-3195-2DE5-3C60E649705B}"/>
              </a:ext>
            </a:extLst>
          </p:cNvPr>
          <p:cNvSpPr>
            <a:spLocks noGrp="1"/>
          </p:cNvSpPr>
          <p:nvPr>
            <p:ph idx="15"/>
          </p:nvPr>
        </p:nvSpPr>
        <p:spPr>
          <a:xfrm>
            <a:off x="1014045" y="7491046"/>
            <a:ext cx="146539" cy="349178"/>
          </a:xfrm>
        </p:spPr>
        <p:txBody>
          <a:bodyPr>
            <a:normAutofit fontScale="77500" lnSpcReduction="20000"/>
          </a:bodyPr>
          <a:lstStyle/>
          <a:p>
            <a:r>
              <a:rPr lang="tr-TR"/>
              <a:t>.</a:t>
            </a:r>
            <a:endParaRPr lang="tr-TR" dirty="0"/>
          </a:p>
        </p:txBody>
      </p:sp>
      <p:sp>
        <p:nvSpPr>
          <p:cNvPr id="4" name="Resim Yer Tutucusu 3"/>
          <p:cNvSpPr>
            <a:spLocks noGrp="1"/>
          </p:cNvSpPr>
          <p:nvPr>
            <p:ph type="pic" sz="quarter" idx="13"/>
          </p:nvPr>
        </p:nvSpPr>
        <p:spPr/>
      </p:sp>
      <p:pic>
        <p:nvPicPr>
          <p:cNvPr id="10242" name="Picture 2" descr="https://besyo.siirt.edu.tr/foto/aktivite/c-2-siirt-202562145346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5264" y="1296366"/>
            <a:ext cx="4759534" cy="4260272"/>
          </a:xfrm>
          <a:prstGeom prst="rect">
            <a:avLst/>
          </a:prstGeom>
          <a:noFill/>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70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269133" y="1663206"/>
            <a:ext cx="5826867" cy="3147202"/>
          </a:xfrm>
        </p:spPr>
        <p:txBody>
          <a:bodyPr>
            <a:noAutofit/>
          </a:bodyPr>
          <a:lstStyle/>
          <a:p>
            <a:pPr marL="0" indent="0" algn="just">
              <a:buNone/>
            </a:pPr>
            <a:r>
              <a:rPr lang="tr-TR" sz="1800" dirty="0"/>
              <a:t>4 Haziran 2025 tarihinde Siirt Üniversitesi Beden Eğitimi ve Spor Yüksekokulu olarak toplumda farkındalık oluşturmak amacıyla anlamlı bir etkinliğe daha imza attık. “Engelsiz Bir Dünya Mümkün mü?” başlığıyla düzenlenen etkinlikte, engelli bireylerin spor yoluyla sosyal hayata katılımı, erişilebilirlik ve kapsayıcı yaşam konuları ele alındı. Etkinliğin öncülüğünü Dr. </a:t>
            </a:r>
            <a:r>
              <a:rPr lang="tr-TR" sz="1800" dirty="0" err="1"/>
              <a:t>Öğr</a:t>
            </a:r>
            <a:r>
              <a:rPr lang="tr-TR" sz="1800" dirty="0"/>
              <a:t>. Üyesi Abdulkadir EKİN üstlenirken katılımcılar, empati ve toplumsal sorumluluk bilinciyle engellerin yalnızca fiziksel değil, zihinsel ve sosyal boyutlarda da aşılabileceğini tartışma fırsatı buldu. Bu anlamlı etkinlik aracılığıyla, herkes için daha kapsayıcı bir yaşam alanı oluşturmanın mümkün ve gerekli olduğu vurgulandı. </a:t>
            </a:r>
          </a:p>
          <a:p>
            <a:pPr marL="0" indent="0" algn="just">
              <a:buNone/>
            </a:pPr>
            <a:r>
              <a:rPr lang="tr-TR" sz="1800" dirty="0"/>
              <a:t>BESYO olarak dezavantajlı bireylerin yaşamlarına dokunacak sosyal farkındalık projelerine katkı sunmaya devam edeceğiz.</a:t>
            </a:r>
          </a:p>
          <a:p>
            <a:pPr marL="0" indent="0">
              <a:buNone/>
            </a:pPr>
            <a:endParaRPr lang="tr-TR" sz="2000" dirty="0">
              <a:latin typeface="+mn-lt"/>
            </a:endParaRPr>
          </a:p>
          <a:p>
            <a:pPr marL="0" indent="0">
              <a:buNone/>
            </a:pPr>
            <a:endParaRPr lang="tr-TR" sz="2000" dirty="0"/>
          </a:p>
          <a:p>
            <a:pPr marL="0" indent="0" algn="just">
              <a:buNone/>
            </a:pPr>
            <a:endParaRPr lang="tr-TR" sz="20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269133" y="1248247"/>
            <a:ext cx="6351202" cy="400110"/>
          </a:xfrm>
          <a:prstGeom prst="rect">
            <a:avLst/>
          </a:prstGeom>
          <a:noFill/>
        </p:spPr>
        <p:txBody>
          <a:bodyPr wrap="square">
            <a:spAutoFit/>
          </a:bodyPr>
          <a:lstStyle/>
          <a:p>
            <a:r>
              <a:rPr lang="tr-TR" sz="2000" b="1" dirty="0">
                <a:latin typeface="+mn-lt"/>
              </a:rPr>
              <a:t>Sporda Eşitliğin Artırılması Projesi</a:t>
            </a:r>
            <a:endParaRPr lang="tr-TR" sz="2000" b="1" dirty="0"/>
          </a:p>
        </p:txBody>
      </p:sp>
      <p:pic>
        <p:nvPicPr>
          <p:cNvPr id="11266" name="Picture 2" descr="https://besyo.siirt.edu.tr/foto/aktivite/c-3-siirt-2025641358434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335" y="1091046"/>
            <a:ext cx="4971326" cy="482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56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143484" y="1952673"/>
            <a:ext cx="6379979" cy="3466819"/>
          </a:xfrm>
        </p:spPr>
        <p:txBody>
          <a:bodyPr>
            <a:noAutofit/>
          </a:bodyPr>
          <a:lstStyle/>
          <a:p>
            <a:pPr marL="0" indent="0" algn="just">
              <a:buNone/>
            </a:pPr>
            <a:r>
              <a:rPr lang="tr-TR" sz="1800" dirty="0"/>
              <a:t>Yüksekokulumuz konferans salonunda 21.10.2025 tarihinde saat: 11.00’da gençleri bağımlılık konusunda bilinçlendirmek amacıyla önemli bir bilgilendirme konferansı düzenlendi. Konferans, Siirt İl Emniyet Müdürlüğü’nden görevli uzman personelin katılımıyla gerçekleşti. Etkinlikte, başta madde bağımlılığı olmak üzere teknoloji, internet, sosyal medya ve alışveriş bağımlılığı gibi çağımızın önemli sorunları ele alındı. Öğrencilere bağımlılıkla mücadelenin bireysel ve toplumsal önemi anlatıldı, erken farkındalık ve doğru yönlendirme konularında bilgilendirme yapıldı.</a:t>
            </a:r>
          </a:p>
          <a:p>
            <a:pPr marL="0" indent="0" algn="just">
              <a:buNone/>
            </a:pPr>
            <a:r>
              <a:rPr lang="tr-TR" sz="1800" dirty="0"/>
              <a:t>Program sonunda öğrencilerin soruları yanıtlandı ve konuya dair çeşitli bilgilendirici açıklamalarda bulunuldu. Katılım gösteren tüm öğrencilere ve katkı sağlayan emniyet personeline teşekkür ederiz.</a:t>
            </a:r>
          </a:p>
          <a:p>
            <a:pPr marL="0" indent="0">
              <a:buNone/>
            </a:pPr>
            <a:endParaRPr lang="tr-TR" sz="1600" dirty="0">
              <a:latin typeface="+mn-lt"/>
            </a:endParaRPr>
          </a:p>
          <a:p>
            <a:pPr marL="0" indent="0">
              <a:buNone/>
            </a:pPr>
            <a:endParaRPr lang="tr-TR" sz="1600" dirty="0"/>
          </a:p>
          <a:p>
            <a:pPr marL="0" indent="0" algn="just">
              <a:buNone/>
            </a:pPr>
            <a:endParaRPr lang="tr-TR" sz="16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382475" y="1116689"/>
            <a:ext cx="6631390" cy="707886"/>
          </a:xfrm>
          <a:prstGeom prst="rect">
            <a:avLst/>
          </a:prstGeom>
          <a:noFill/>
        </p:spPr>
        <p:txBody>
          <a:bodyPr wrap="square">
            <a:spAutoFit/>
          </a:bodyPr>
          <a:lstStyle/>
          <a:p>
            <a:r>
              <a:rPr lang="tr-TR" sz="2000" b="1" dirty="0"/>
              <a:t>Bağımlılıkla Mücadelede Güçlü Adım: Yüksekokulumuzda Bilgilendirme Konferansı Gerçekleştirildi</a:t>
            </a:r>
          </a:p>
        </p:txBody>
      </p:sp>
      <p:pic>
        <p:nvPicPr>
          <p:cNvPr id="12292" name="Picture 4" descr="https://besyo.siirt.edu.tr/foto/aktivite/x-1-siirt-2025102210255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66" y="1322153"/>
            <a:ext cx="5289261" cy="440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37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B1CF-25CE-2144-7684-831CB414EB42}"/>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2F70E187-D73A-D0A9-3E8C-D4C72A4E3D69}"/>
              </a:ext>
            </a:extLst>
          </p:cNvPr>
          <p:cNvSpPr>
            <a:spLocks noGrp="1"/>
          </p:cNvSpPr>
          <p:nvPr>
            <p:ph idx="1"/>
          </p:nvPr>
        </p:nvSpPr>
        <p:spPr>
          <a:xfrm>
            <a:off x="1" y="1851197"/>
            <a:ext cx="5826867" cy="3263562"/>
          </a:xfrm>
        </p:spPr>
        <p:txBody>
          <a:bodyPr>
            <a:noAutofit/>
          </a:bodyPr>
          <a:lstStyle/>
          <a:p>
            <a:pPr marL="0" indent="0" algn="just">
              <a:buNone/>
            </a:pPr>
            <a:r>
              <a:rPr lang="tr-TR" sz="1800" dirty="0"/>
              <a:t>Siirt Üniversitesi Beden Eğitimi ve Spor Yüksekokulu olarak Cumhuriyetimizin 102. yılı kutlamaları kapsamında düzenlenen Fener Alayı Yürüyüşü ve Cumhuriyet Bayramı Resmî Töreni etkinliklerine öğrencilerimizle birlikte coşkuyla katıldık. Fener Alayı Yürüyüşü, Siirt Üniversitesi Merkez Kampüsü Güvenlik </a:t>
            </a:r>
            <a:r>
              <a:rPr lang="tr-TR" sz="1800" dirty="0" err="1"/>
              <a:t>Noktası’ndan</a:t>
            </a:r>
            <a:r>
              <a:rPr lang="tr-TR" sz="1800" dirty="0"/>
              <a:t> başlayarak büyük bir katılımla gerçekleşti. Cumhuriyetimizin 102. yılına yakışan bu anlamlı yürüyüşte, öğrencilerimiz taşıdıkları Türk bayraklarıyla ve kırmızı-beyaz kıyafetleriyle büyük bir birlik ve beraberlik örneği sergiledi. 29 Ekim sabahı ise 15 Temmuz Demokrasi Meydanı’nda düzenlenen Resmî Tören’de yerimizi alarak Cumhuriyetimizin kurucusu Gazi Mustafa Kemal Atatürk ve silah arkadaşlarını minnetle andık. Katılım sağlayan tüm öğrencilerimize ve emeği geçen herkese teşekkür ederiz. Yaşasın Cumhuriyet!</a:t>
            </a:r>
          </a:p>
          <a:p>
            <a:pPr algn="just"/>
            <a:endParaRPr lang="tr-TR" sz="1600" dirty="0"/>
          </a:p>
          <a:p>
            <a:pPr marL="0" indent="0" algn="just">
              <a:buNone/>
            </a:pPr>
            <a:endParaRPr lang="tr-TR" sz="1600" dirty="0">
              <a:latin typeface="+mn-lt"/>
            </a:endParaRPr>
          </a:p>
          <a:p>
            <a:pPr marL="0" indent="0" algn="just">
              <a:buNone/>
            </a:pPr>
            <a:endParaRPr lang="tr-TR" sz="1600" dirty="0"/>
          </a:p>
          <a:p>
            <a:pPr marL="0" indent="0" algn="just">
              <a:buNone/>
            </a:pPr>
            <a:endParaRPr lang="tr-TR" sz="1600" dirty="0"/>
          </a:p>
        </p:txBody>
      </p:sp>
      <p:sp>
        <p:nvSpPr>
          <p:cNvPr id="6" name="Metin kutusu 5">
            <a:extLst>
              <a:ext uri="{FF2B5EF4-FFF2-40B4-BE49-F238E27FC236}">
                <a16:creationId xmlns:a16="http://schemas.microsoft.com/office/drawing/2014/main" id="{AF7E21D7-A119-4765-B283-F368168F2C56}"/>
              </a:ext>
            </a:extLst>
          </p:cNvPr>
          <p:cNvSpPr txBox="1"/>
          <p:nvPr/>
        </p:nvSpPr>
        <p:spPr>
          <a:xfrm>
            <a:off x="143484" y="1143311"/>
            <a:ext cx="5683384" cy="707886"/>
          </a:xfrm>
          <a:prstGeom prst="rect">
            <a:avLst/>
          </a:prstGeom>
          <a:noFill/>
        </p:spPr>
        <p:txBody>
          <a:bodyPr wrap="square">
            <a:spAutoFit/>
          </a:bodyPr>
          <a:lstStyle/>
          <a:p>
            <a:pPr algn="just"/>
            <a:r>
              <a:rPr lang="tr-TR" sz="2000" b="1" dirty="0"/>
              <a:t>Cumhuriyetimizin 102. Yılı Coşkusunu Birlikte Kutladık!</a:t>
            </a:r>
          </a:p>
        </p:txBody>
      </p:sp>
      <p:pic>
        <p:nvPicPr>
          <p:cNvPr id="13314" name="Picture 2" descr="https://besyo.siirt.edu.tr/foto/aktivite/c-2-siirt-2025103013173797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7093" y="1296367"/>
            <a:ext cx="5801423" cy="224693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besyo.siirt.edu.tr/foto/aktivite/c-4-siirt-2025103013173987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093" y="3554452"/>
            <a:ext cx="5801423" cy="242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99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D34E-C33F-70F4-E89F-3504E8DC531C}"/>
              </a:ext>
            </a:extLst>
          </p:cNvPr>
          <p:cNvSpPr>
            <a:spLocks noGrp="1"/>
          </p:cNvSpPr>
          <p:nvPr>
            <p:ph type="title"/>
          </p:nvPr>
        </p:nvSpPr>
        <p:spPr/>
        <p:txBody>
          <a:bodyPr/>
          <a:lstStyle/>
          <a:p>
            <a:r>
              <a:rPr lang="tr-TR" dirty="0"/>
              <a:t>Kalite Politikamız</a:t>
            </a:r>
          </a:p>
        </p:txBody>
      </p:sp>
      <p:sp>
        <p:nvSpPr>
          <p:cNvPr id="3" name="Content Placeholder 2">
            <a:extLst>
              <a:ext uri="{FF2B5EF4-FFF2-40B4-BE49-F238E27FC236}">
                <a16:creationId xmlns:a16="http://schemas.microsoft.com/office/drawing/2014/main" id="{325F51EA-936F-91BB-5FF0-44A7E249EB87}"/>
              </a:ext>
            </a:extLst>
          </p:cNvPr>
          <p:cNvSpPr>
            <a:spLocks noGrp="1"/>
          </p:cNvSpPr>
          <p:nvPr>
            <p:ph idx="1"/>
          </p:nvPr>
        </p:nvSpPr>
        <p:spPr>
          <a:xfrm>
            <a:off x="744071" y="1150348"/>
            <a:ext cx="8104094" cy="4398804"/>
          </a:xfrm>
        </p:spPr>
        <p:txBody>
          <a:bodyPr>
            <a:noAutofit/>
          </a:bodyPr>
          <a:lstStyle/>
          <a:p>
            <a:pPr marL="0" indent="0" algn="just">
              <a:lnSpc>
                <a:spcPct val="100000"/>
              </a:lnSpc>
              <a:buNone/>
            </a:pPr>
            <a:r>
              <a:rPr lang="tr-TR" sz="1600" dirty="0">
                <a:solidFill>
                  <a:srgbClr val="333333"/>
                </a:solidFill>
                <a:cs typeface="Times New Roman" panose="02020603050405020304" pitchFamily="18" charset="0"/>
              </a:rPr>
              <a:t>Siirt Üniversitesi Beden Eğitimi ve Spor Yüksekokulu olarak eğitim-öğretim, araştırma ve toplumsal katkı süreçlerimizi evrensel kalite standartları doğrultusunda sürekli iyileştirmeyi esas alırız. Bu kapsamda; </a:t>
            </a:r>
          </a:p>
          <a:p>
            <a:pPr algn="just">
              <a:lnSpc>
                <a:spcPct val="100000"/>
              </a:lnSpc>
            </a:pPr>
            <a:r>
              <a:rPr lang="tr-TR" sz="1600" dirty="0">
                <a:solidFill>
                  <a:srgbClr val="333333"/>
                </a:solidFill>
                <a:cs typeface="Times New Roman" panose="02020603050405020304" pitchFamily="18" charset="0"/>
              </a:rPr>
              <a:t>Alanına hâkim, etik değerlere bağlı, araştıran, sorgulayan ve yaşam boyu öğrenme becerisine sahip nitelikli bireyler yetiştirmeyi,</a:t>
            </a:r>
          </a:p>
          <a:p>
            <a:pPr algn="just">
              <a:lnSpc>
                <a:spcPct val="100000"/>
              </a:lnSpc>
            </a:pPr>
            <a:r>
              <a:rPr lang="tr-TR" sz="1600" dirty="0">
                <a:solidFill>
                  <a:srgbClr val="333333"/>
                </a:solidFill>
                <a:cs typeface="Times New Roman" panose="02020603050405020304" pitchFamily="18" charset="0"/>
              </a:rPr>
              <a:t>Eğitim programlarımızı paydaş görüşleri doğrultusunda güncel tutmayı ve öğrenme çıktıları ile uyumlu şekilde geliştirmeyi, </a:t>
            </a:r>
          </a:p>
          <a:p>
            <a:pPr algn="just">
              <a:lnSpc>
                <a:spcPct val="100000"/>
              </a:lnSpc>
            </a:pPr>
            <a:r>
              <a:rPr lang="tr-TR" sz="1600" dirty="0">
                <a:solidFill>
                  <a:srgbClr val="333333"/>
                </a:solidFill>
                <a:cs typeface="Times New Roman" panose="02020603050405020304" pitchFamily="18" charset="0"/>
              </a:rPr>
              <a:t>Bilimsel araştırma ve projelerle spor bilimleri alanına katkı sağlamayı,</a:t>
            </a:r>
          </a:p>
          <a:p>
            <a:pPr algn="just">
              <a:lnSpc>
                <a:spcPct val="100000"/>
              </a:lnSpc>
            </a:pPr>
            <a:r>
              <a:rPr lang="tr-TR" sz="1600" dirty="0">
                <a:solidFill>
                  <a:srgbClr val="333333"/>
                </a:solidFill>
                <a:cs typeface="Times New Roman" panose="02020603050405020304" pitchFamily="18" charset="0"/>
              </a:rPr>
              <a:t>Bölgesel kalkınmaya katkı sunan, spor kültürünü yaygınlaştıran ve toplumsal fayda üreten faaliyetleri desteklemeyi,</a:t>
            </a:r>
          </a:p>
          <a:p>
            <a:pPr algn="just">
              <a:lnSpc>
                <a:spcPct val="100000"/>
              </a:lnSpc>
            </a:pPr>
            <a:r>
              <a:rPr lang="tr-TR" sz="1600" dirty="0">
                <a:solidFill>
                  <a:srgbClr val="333333"/>
                </a:solidFill>
                <a:cs typeface="Times New Roman" panose="02020603050405020304" pitchFamily="18" charset="0"/>
              </a:rPr>
              <a:t>İç ve dış paydaşlarla iş birliğini güçlendirerek memnuniyeti artırmayı</a:t>
            </a:r>
            <a:r>
              <a:rPr lang="tr-TR" sz="1600">
                <a:solidFill>
                  <a:srgbClr val="333333"/>
                </a:solidFill>
                <a:cs typeface="Times New Roman" panose="02020603050405020304" pitchFamily="18" charset="0"/>
              </a:rPr>
              <a:t>, </a:t>
            </a:r>
            <a:endParaRPr lang="tr-TR" sz="1600" dirty="0">
              <a:solidFill>
                <a:srgbClr val="333333"/>
              </a:solidFill>
              <a:cs typeface="Times New Roman" panose="02020603050405020304" pitchFamily="18" charset="0"/>
            </a:endParaRPr>
          </a:p>
          <a:p>
            <a:pPr algn="just">
              <a:lnSpc>
                <a:spcPct val="100000"/>
              </a:lnSpc>
            </a:pPr>
            <a:r>
              <a:rPr lang="tr-TR" sz="1600">
                <a:solidFill>
                  <a:srgbClr val="333333"/>
                </a:solidFill>
                <a:cs typeface="Times New Roman" panose="02020603050405020304" pitchFamily="18" charset="0"/>
              </a:rPr>
              <a:t>Tüm </a:t>
            </a:r>
            <a:r>
              <a:rPr lang="tr-TR" sz="1600" dirty="0">
                <a:solidFill>
                  <a:srgbClr val="333333"/>
                </a:solidFill>
                <a:cs typeface="Times New Roman" panose="02020603050405020304" pitchFamily="18" charset="0"/>
              </a:rPr>
              <a:t>süreçlerde şeffaflık, hesap verebilirlik ve sürdürülebilir kalite anlayışını benimsemeyi taahhüt ederiz.</a:t>
            </a:r>
            <a:endParaRPr lang="tr-TR" sz="1600" dirty="0">
              <a:cs typeface="Times New Roman" panose="02020603050405020304" pitchFamily="18" charset="0"/>
            </a:endParaRPr>
          </a:p>
        </p:txBody>
      </p:sp>
      <p:pic>
        <p:nvPicPr>
          <p:cNvPr id="2050" name="Picture 2" descr="Misyon ve Vizyon Kardeşler – Prof. Dr. Levent ŞAHİN">
            <a:extLst>
              <a:ext uri="{FF2B5EF4-FFF2-40B4-BE49-F238E27FC236}">
                <a16:creationId xmlns:a16="http://schemas.microsoft.com/office/drawing/2014/main" id="{FBC89FA2-5D8E-4A03-91A4-CB53B9A3B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723" y="622569"/>
            <a:ext cx="2886076" cy="471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684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EFF7BD-C6E9-BD02-D822-517E9F64F857}"/>
              </a:ext>
            </a:extLst>
          </p:cNvPr>
          <p:cNvSpPr>
            <a:spLocks noGrp="1"/>
          </p:cNvSpPr>
          <p:nvPr>
            <p:ph type="title"/>
          </p:nvPr>
        </p:nvSpPr>
        <p:spPr/>
        <p:txBody>
          <a:bodyPr/>
          <a:lstStyle/>
          <a:p>
            <a:r>
              <a:rPr lang="tr-TR" dirty="0"/>
              <a:t>ETKİNLİKLERİMİZ</a:t>
            </a:r>
          </a:p>
        </p:txBody>
      </p:sp>
      <p:sp>
        <p:nvSpPr>
          <p:cNvPr id="3" name="İçerik Yer Tutucusu 2">
            <a:extLst>
              <a:ext uri="{FF2B5EF4-FFF2-40B4-BE49-F238E27FC236}">
                <a16:creationId xmlns:a16="http://schemas.microsoft.com/office/drawing/2014/main" id="{7A6CBB3C-6819-1E85-1285-A65EA4446740}"/>
              </a:ext>
            </a:extLst>
          </p:cNvPr>
          <p:cNvSpPr>
            <a:spLocks noGrp="1"/>
          </p:cNvSpPr>
          <p:nvPr>
            <p:ph idx="1"/>
          </p:nvPr>
        </p:nvSpPr>
        <p:spPr>
          <a:xfrm>
            <a:off x="841971" y="1497153"/>
            <a:ext cx="6558023" cy="3669214"/>
          </a:xfrm>
        </p:spPr>
        <p:txBody>
          <a:bodyPr>
            <a:normAutofit/>
          </a:bodyPr>
          <a:lstStyle/>
          <a:p>
            <a:pPr marL="0" indent="0" algn="just">
              <a:buNone/>
            </a:pPr>
            <a:r>
              <a:rPr lang="tr-TR" sz="2800" b="1" dirty="0"/>
              <a:t>SUP ile Engel Tanımayan Gençlik: Botan Vadisi’nde SUP Etkinliği</a:t>
            </a:r>
            <a:endParaRPr lang="tr-TR" dirty="0"/>
          </a:p>
          <a:p>
            <a:pPr marL="0" indent="0" algn="just">
              <a:buNone/>
            </a:pPr>
            <a:r>
              <a:rPr lang="tr-TR" sz="2400" dirty="0"/>
              <a:t>Doç. Dr. Abdurrahman </a:t>
            </a:r>
            <a:r>
              <a:rPr lang="tr-TR" sz="2400" dirty="0" err="1"/>
              <a:t>DEMİR’in</a:t>
            </a:r>
            <a:r>
              <a:rPr lang="tr-TR" sz="2400" dirty="0"/>
              <a:t> danışmanlığını yaptığı BESYO Kano SUP Topluluğu Bünyesinde            20-22 Nisan 2025 tarihlerinde ÜNİDES 'SUP ile Engel Tanımayan Gençlik: Botan Vadisi’nde SUP Etkinliği' gerçekleştirilmiştir. Etkinliklerimiz 27 ve 29 Nisan tarihlerinde tamamlanmıştır.</a:t>
            </a:r>
          </a:p>
        </p:txBody>
      </p:sp>
      <p:pic>
        <p:nvPicPr>
          <p:cNvPr id="8" name="Resim Yer Tutucusu 7" descr="dış mekan, gökyüzü, bulut, yer içeren bir resim&#10;&#10;Yapay zeka tarafından oluşturulan içerik yanlış olabilir.">
            <a:extLst>
              <a:ext uri="{FF2B5EF4-FFF2-40B4-BE49-F238E27FC236}">
                <a16:creationId xmlns:a16="http://schemas.microsoft.com/office/drawing/2014/main" id="{4AFA79D4-1864-FCEB-113E-91B20D7FEBF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384" r="10384"/>
          <a:stretch>
            <a:fillRect/>
          </a:stretch>
        </p:blipFill>
        <p:spPr>
          <a:xfrm>
            <a:off x="7500938" y="1400214"/>
            <a:ext cx="4548187" cy="4305300"/>
          </a:xfrm>
        </p:spPr>
      </p:pic>
      <p:sp>
        <p:nvSpPr>
          <p:cNvPr id="5" name="Resim Yer Tutucusu 4">
            <a:extLst>
              <a:ext uri="{FF2B5EF4-FFF2-40B4-BE49-F238E27FC236}">
                <a16:creationId xmlns:a16="http://schemas.microsoft.com/office/drawing/2014/main" id="{7E3C0929-E01A-3903-B0FC-9AF699B4F773}"/>
              </a:ext>
            </a:extLst>
          </p:cNvPr>
          <p:cNvSpPr>
            <a:spLocks noGrp="1"/>
          </p:cNvSpPr>
          <p:nvPr>
            <p:ph type="pic" sz="quarter" idx="14"/>
          </p:nvPr>
        </p:nvSpPr>
        <p:spPr>
          <a:xfrm flipV="1">
            <a:off x="7399994" y="7586394"/>
            <a:ext cx="201888" cy="45719"/>
          </a:xfrm>
        </p:spPr>
        <p:txBody>
          <a:bodyPr>
            <a:normAutofit fontScale="25000" lnSpcReduction="20000"/>
          </a:bodyPr>
          <a:lstStyle/>
          <a:p>
            <a:r>
              <a:rPr lang="tr-TR" dirty="0"/>
              <a:t>.</a:t>
            </a:r>
          </a:p>
        </p:txBody>
      </p:sp>
      <p:sp>
        <p:nvSpPr>
          <p:cNvPr id="6" name="İçerik Yer Tutucusu 5">
            <a:extLst>
              <a:ext uri="{FF2B5EF4-FFF2-40B4-BE49-F238E27FC236}">
                <a16:creationId xmlns:a16="http://schemas.microsoft.com/office/drawing/2014/main" id="{2BAAE3C9-1B51-ED1A-A47F-366E21D3875A}"/>
              </a:ext>
            </a:extLst>
          </p:cNvPr>
          <p:cNvSpPr>
            <a:spLocks noGrp="1"/>
          </p:cNvSpPr>
          <p:nvPr>
            <p:ph idx="15"/>
          </p:nvPr>
        </p:nvSpPr>
        <p:spPr>
          <a:xfrm>
            <a:off x="838199" y="5784573"/>
            <a:ext cx="165653" cy="191681"/>
          </a:xfrm>
        </p:spPr>
        <p:txBody>
          <a:bodyPr>
            <a:normAutofit fontScale="25000" lnSpcReduction="20000"/>
          </a:bodyPr>
          <a:lstStyle/>
          <a:p>
            <a:r>
              <a:rPr lang="tr-TR" dirty="0"/>
              <a:t>.</a:t>
            </a:r>
          </a:p>
        </p:txBody>
      </p:sp>
    </p:spTree>
    <p:extLst>
      <p:ext uri="{BB962C8B-B14F-4D97-AF65-F5344CB8AC3E}">
        <p14:creationId xmlns:p14="http://schemas.microsoft.com/office/powerpoint/2010/main" val="2071923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0" y="1527462"/>
            <a:ext cx="5619982" cy="4029276"/>
          </a:xfrm>
        </p:spPr>
        <p:txBody>
          <a:bodyPr>
            <a:normAutofit fontScale="62500" lnSpcReduction="20000"/>
          </a:bodyPr>
          <a:lstStyle/>
          <a:p>
            <a:pPr marL="0" indent="0" algn="just">
              <a:buNone/>
            </a:pPr>
            <a:r>
              <a:rPr lang="tr-TR" b="1" dirty="0">
                <a:solidFill>
                  <a:srgbClr val="333333"/>
                </a:solidFill>
                <a:latin typeface="din_trbold"/>
              </a:rPr>
              <a:t>Siirt Üniversitesi’nden Dünya Engelliler Günü İçin SUP Etkinliği</a:t>
            </a:r>
          </a:p>
          <a:p>
            <a:pPr marL="0" indent="0" algn="just">
              <a:buNone/>
            </a:pPr>
            <a:r>
              <a:rPr lang="tr-TR" dirty="0"/>
              <a:t>Siirt Üniversitesi Kano ve SUP Topluluğu, 3 Aralık Dünya Engelliler Günü kapsamında anlamlı bir etkinlik gerçekleştirdi. Topluluk, danışmanları Doç. Dr. Abdurrahman DEMİR eşliğinde Botan Gölü’nde </a:t>
            </a:r>
            <a:r>
              <a:rPr lang="tr-TR" dirty="0" err="1"/>
              <a:t>Stand</a:t>
            </a:r>
            <a:r>
              <a:rPr lang="tr-TR" dirty="0"/>
              <a:t> </a:t>
            </a:r>
            <a:r>
              <a:rPr lang="tr-TR" dirty="0" err="1"/>
              <a:t>Up</a:t>
            </a:r>
            <a:r>
              <a:rPr lang="tr-TR" dirty="0"/>
              <a:t> </a:t>
            </a:r>
            <a:r>
              <a:rPr lang="tr-TR" dirty="0" err="1"/>
              <a:t>Paddle</a:t>
            </a:r>
            <a:r>
              <a:rPr lang="tr-TR" dirty="0"/>
              <a:t> (SUP) etkinliği düzenleyerek özel </a:t>
            </a:r>
            <a:r>
              <a:rPr lang="tr-TR" dirty="0" err="1"/>
              <a:t>gereksinimli</a:t>
            </a:r>
            <a:r>
              <a:rPr lang="tr-TR" dirty="0"/>
              <a:t> bireyler konusunda farkındalık oluşturmayı hedefledi.</a:t>
            </a:r>
          </a:p>
          <a:p>
            <a:pPr marL="0" indent="0" algn="just">
              <a:buNone/>
            </a:pPr>
            <a:r>
              <a:rPr lang="tr-TR" dirty="0"/>
              <a:t>Etkinlikte özel </a:t>
            </a:r>
            <a:r>
              <a:rPr lang="tr-TR" dirty="0" err="1"/>
              <a:t>gereksinimli</a:t>
            </a:r>
            <a:r>
              <a:rPr lang="tr-TR" dirty="0"/>
              <a:t> bireyler ve üniversite öğrencileri bir araya geldi. Katılımcılar, eğitmenlerin yönlendirmesiyle temel SUP hareketlerini öğrenerek gölde keyifli bir gün geçirdi. Doç. Dr. Abdurrahman DEMİR, etkinliğin amacının özel </a:t>
            </a:r>
            <a:r>
              <a:rPr lang="tr-TR" dirty="0" err="1"/>
              <a:t>gereksinimli</a:t>
            </a:r>
            <a:r>
              <a:rPr lang="tr-TR" dirty="0"/>
              <a:t> bireylerin sosyal yaşama katılımını desteklemek ve su sporlarının herkes için ulaşılabilir olduğuna dikkat çekmek olduğunu ifade etti. Siirt Üniversitesi Kano ve SUP Topluluğu, bu etkinlikle hem farkındalık oluşturmayı hem de öğrencilerde sosyal sorumluluk bilincini güçlendirmeyi hedeflediklerini belirtti.</a:t>
            </a:r>
          </a:p>
          <a:p>
            <a:pPr marL="0" indent="0" algn="just">
              <a:buNone/>
            </a:pPr>
            <a:endParaRPr lang="tr-TR" i="0" dirty="0">
              <a:solidFill>
                <a:srgbClr val="333333"/>
              </a:solidFill>
              <a:effectLst/>
              <a:latin typeface="din_trbold"/>
            </a:endParaRPr>
          </a:p>
        </p:txBody>
      </p:sp>
      <p:pic>
        <p:nvPicPr>
          <p:cNvPr id="16386" name="Picture 2" descr="https://besyo.siirt.edu.tr/foto/aktivite/c-6-siirt-2025123141859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745" y="1296366"/>
            <a:ext cx="3332525" cy="47927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besyo.siirt.edu.tr/foto/aktivite/c-7-siirt-2025123141891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268" y="4725655"/>
            <a:ext cx="3231112" cy="136341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besyo.siirt.edu.tr/foto/aktivite/c-3-siirt-2025123141758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9269" y="1296366"/>
            <a:ext cx="3222730" cy="34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85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285F7-B2A5-5964-F94B-D573CF9FD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EAEEF-23DB-4243-93F2-17F399235EAA}"/>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A78679B6-8A31-2F77-36A8-F062135EA037}"/>
              </a:ext>
            </a:extLst>
          </p:cNvPr>
          <p:cNvSpPr>
            <a:spLocks noGrp="1"/>
          </p:cNvSpPr>
          <p:nvPr>
            <p:ph idx="1"/>
          </p:nvPr>
        </p:nvSpPr>
        <p:spPr>
          <a:xfrm>
            <a:off x="145914" y="1473436"/>
            <a:ext cx="7356321" cy="3898664"/>
          </a:xfrm>
        </p:spPr>
        <p:txBody>
          <a:bodyPr>
            <a:normAutofit fontScale="85000" lnSpcReduction="20000"/>
          </a:bodyPr>
          <a:lstStyle/>
          <a:p>
            <a:pPr marL="0" indent="0" algn="just">
              <a:buNone/>
            </a:pPr>
            <a:r>
              <a:rPr lang="tr-TR" b="1" dirty="0"/>
              <a:t>Yüksekokulumuzda “Geleceğe Nefes” Etkinliği</a:t>
            </a:r>
          </a:p>
          <a:p>
            <a:pPr marL="0" indent="0" algn="just">
              <a:buNone/>
            </a:pPr>
            <a:r>
              <a:rPr lang="tr-TR" dirty="0"/>
              <a:t>6 Kasım 2025 tarihinde yüksekokul öğrencilerimizle birlikte çevre bilincini artırmak ve doğaya katkı sunmak amacıyla anlamlı bir fidan dikme etkinliği düzenlendi. Etkinlik kapsamında öğrenciler, öğretim elemanlarıyla birlikte kampüs alanına onlarca fidan dikerek yeşil bir gelecek için emek verdi. Etkinlikte konuşan Yüksekokul Müdürü Doç. Dr. Serdar ADIGÜZEL, çevre duyarlılığının öğrencilerde sadece bir farkındalık değil, aynı zamanda bir yaşam biçimi haline gelmesi gerektiğini vurguladı. Etkinlik sonunda öğrenciler, doğaya katkıda bulunmanın mutluluğunu yaşarken kampüs alanının yeşil dokusuna yeni bir değer kattılar.</a:t>
            </a:r>
          </a:p>
        </p:txBody>
      </p:sp>
      <p:pic>
        <p:nvPicPr>
          <p:cNvPr id="14338" name="Picture 2" descr="https://besyo.siirt.edu.tr/foto/aktivite/c-1-siirt-202511613649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02235" y="1307517"/>
            <a:ext cx="4543851" cy="445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0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0" y="1620979"/>
            <a:ext cx="7003474" cy="2815939"/>
          </a:xfrm>
        </p:spPr>
        <p:txBody>
          <a:bodyPr>
            <a:noAutofit/>
          </a:bodyPr>
          <a:lstStyle/>
          <a:p>
            <a:pPr marL="0" indent="0" algn="just">
              <a:buNone/>
            </a:pPr>
            <a:r>
              <a:rPr lang="tr-TR" sz="2000" b="1" dirty="0"/>
              <a:t>Öğrencilerimiz ve Öğretim Elemanlarımızdan Doğa İçin Anlamlı Katkı: Ağaç ve Fidan Dikme Etkinliği</a:t>
            </a:r>
          </a:p>
          <a:p>
            <a:pPr marL="0" indent="0" algn="just">
              <a:buNone/>
            </a:pPr>
            <a:r>
              <a:rPr lang="tr-TR" sz="2000" dirty="0"/>
              <a:t>13 Kasım 2025 tarihinde yüksekokul öğrencilerimiz, Toplum Hizmeti Uygulamaları dersi kapsamında çevre bilincini güçlendirmeyi amaçlayan anlamlı bir etkinliğe imza attı. Öğrencilerimiz, öğretim elemanlarımızın rehberliğinde düzenlenen ağaç ve fidan dikme etkinliği ile hem kampüs alanının yeşillendirilmesine katkı sundu hem de doğaya karşı sorumluluk bilincini pekiştirdi. Etkinlik boyunca öğrenciler doğrudan uygulama yaparak çevre duyarlılığını deneyimledi, takım çalışması ve sosyal sorumluluk bilinci konularında önemli kazanımlar edindi. SİÜ BESYO olarak, sürdürülebilir bir çevre için farkındalık oluşturan bu tür faaliyetleri desteklemeye devam ediyoruz.</a:t>
            </a:r>
          </a:p>
        </p:txBody>
      </p:sp>
      <p:pic>
        <p:nvPicPr>
          <p:cNvPr id="15362" name="Picture 2" descr="https://besyo.siirt.edu.tr/foto/aktivite/c-1-siirt-2025111310435252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4839" y="1296366"/>
            <a:ext cx="4772722" cy="452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865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211874" y="1296366"/>
            <a:ext cx="6657278" cy="2815939"/>
          </a:xfrm>
        </p:spPr>
        <p:txBody>
          <a:bodyPr>
            <a:noAutofit/>
          </a:bodyPr>
          <a:lstStyle/>
          <a:p>
            <a:pPr marL="0" indent="0" algn="just">
              <a:buNone/>
            </a:pPr>
            <a:r>
              <a:rPr lang="tr-TR" sz="1800" b="1" i="0" dirty="0">
                <a:solidFill>
                  <a:srgbClr val="000000"/>
                </a:solidFill>
                <a:effectLst/>
                <a:latin typeface="-apple-system"/>
              </a:rPr>
              <a:t>Öğretmen Adaylarından Anlamlı Kitap Toplama Kampanyası</a:t>
            </a:r>
            <a:br>
              <a:rPr lang="tr-TR" sz="1800" dirty="0"/>
            </a:br>
            <a:endParaRPr lang="tr-TR" sz="1800" dirty="0"/>
          </a:p>
          <a:p>
            <a:pPr marL="0" indent="0" algn="just">
              <a:buNone/>
            </a:pPr>
            <a:r>
              <a:rPr lang="tr-TR" sz="1800" b="0" i="0" dirty="0">
                <a:solidFill>
                  <a:srgbClr val="000000"/>
                </a:solidFill>
                <a:effectLst/>
                <a:latin typeface="-apple-system"/>
              </a:rPr>
              <a:t>Siirt Üniversitesi Beden Eğitimi ve Spor Yüksekokulu (BESYO) Öğretmenlik Bölümü öğrencileri, Toplum Hizmeti Uygulamaları dersi kapsamında anlamlı bir sosyal sorumluluk etkinliğine imza attı. Danışman öğretim elemanı Sayın Selami Erman öncülüğünde yürütülen etkinlikte, Siirt Necip Fazıl Kısakürek İlkokulu ve Ortaokulu için kitap toplama kampanyası gerçekleştirildi. Kampanya kapsamında öğretmen adayları tarafından toplanan kitaplar, okul yönetimine teslim edilerek öğrencilerin kullanımına sunuldu. Etkinlik, öğrencilerde okuma kültürünün geliştirilmesine katkı sağlamayı ve eğitime erişimde fırsat eşitliğini desteklemeyi amaçladı. Toplum hizmeti bilinciyle hareket eden öğretmen adayları, mesleki sorumluluklarının yalnızca sınıf içi uygulamalarla sınırlı olmadığını, aynı zamanda toplumsal duyarlılık ve gönüllülük esaslı çalışmalarla da desteklenmesi gerektiğini vurguladı. Etkinlik süresince okul yönetimi ve öğretmenlerle yapılan görüşmelerde, benzer iş birliklerinin ilerleyen dönemlerde de sürdürülmesinin önemi dile getirildi. </a:t>
            </a:r>
            <a:endParaRPr lang="tr-TR" sz="1800" dirty="0"/>
          </a:p>
        </p:txBody>
      </p:sp>
      <p:pic>
        <p:nvPicPr>
          <p:cNvPr id="7" name="Resim 6">
            <a:extLst>
              <a:ext uri="{FF2B5EF4-FFF2-40B4-BE49-F238E27FC236}">
                <a16:creationId xmlns:a16="http://schemas.microsoft.com/office/drawing/2014/main" id="{1CFAAEE1-9532-4E3F-AC2F-001299D4CD00}"/>
              </a:ext>
            </a:extLst>
          </p:cNvPr>
          <p:cNvPicPr>
            <a:picLocks noChangeAspect="1"/>
          </p:cNvPicPr>
          <p:nvPr/>
        </p:nvPicPr>
        <p:blipFill>
          <a:blip r:embed="rId2"/>
          <a:stretch>
            <a:fillRect/>
          </a:stretch>
        </p:blipFill>
        <p:spPr>
          <a:xfrm>
            <a:off x="6869152" y="1193180"/>
            <a:ext cx="5110974" cy="4817327"/>
          </a:xfrm>
          <a:prstGeom prst="rect">
            <a:avLst/>
          </a:prstGeom>
        </p:spPr>
      </p:pic>
    </p:spTree>
    <p:extLst>
      <p:ext uri="{BB962C8B-B14F-4D97-AF65-F5344CB8AC3E}">
        <p14:creationId xmlns:p14="http://schemas.microsoft.com/office/powerpoint/2010/main" val="2140545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211874" y="1296366"/>
            <a:ext cx="5720575" cy="2815939"/>
          </a:xfrm>
        </p:spPr>
        <p:txBody>
          <a:bodyPr>
            <a:noAutofit/>
          </a:bodyPr>
          <a:lstStyle/>
          <a:p>
            <a:pPr marL="0" indent="0" algn="just">
              <a:buNone/>
            </a:pPr>
            <a:r>
              <a:rPr lang="tr-TR" sz="1800" b="1" i="0" dirty="0">
                <a:solidFill>
                  <a:srgbClr val="000000"/>
                </a:solidFill>
                <a:effectLst/>
                <a:latin typeface="-apple-system"/>
              </a:rPr>
              <a:t>Akademik Katkı ve Başarı Ödül Takdimi</a:t>
            </a:r>
            <a:br>
              <a:rPr lang="tr-TR" sz="1800" b="1" dirty="0"/>
            </a:br>
            <a:br>
              <a:rPr lang="tr-TR" sz="1800" dirty="0"/>
            </a:br>
            <a:r>
              <a:rPr lang="tr-TR" sz="1800" b="0" i="0" dirty="0" err="1">
                <a:solidFill>
                  <a:srgbClr val="000000"/>
                </a:solidFill>
                <a:effectLst/>
                <a:latin typeface="-apple-system"/>
              </a:rPr>
              <a:t>Yüksekokuluzda</a:t>
            </a:r>
            <a:r>
              <a:rPr lang="tr-TR" sz="1800" b="0" i="0" dirty="0">
                <a:solidFill>
                  <a:srgbClr val="000000"/>
                </a:solidFill>
                <a:effectLst/>
                <a:latin typeface="-apple-system"/>
              </a:rPr>
              <a:t> kuruma katkıları ve akademik çalışmaları dolayısıyla öğretim üyelerimize 11.02.2026 tarihinde ödül takdim edildi. Yüksekokul Müdürümüz Doç. Dr. Serdar ADIGÜZEL tarafından akademik üretkenlikleri, bilimsel çalışmaları ve kurumsal gelişime sağladıkları katkılar nedeniyle Doç. Dr. Yunus Emre </a:t>
            </a:r>
            <a:r>
              <a:rPr lang="tr-TR" sz="1800" b="0" i="0" dirty="0" err="1">
                <a:solidFill>
                  <a:srgbClr val="000000"/>
                </a:solidFill>
                <a:effectLst/>
                <a:latin typeface="-apple-system"/>
              </a:rPr>
              <a:t>YARAYAN’a</a:t>
            </a:r>
            <a:r>
              <a:rPr lang="tr-TR" sz="1800" b="0" i="0" dirty="0">
                <a:solidFill>
                  <a:srgbClr val="000000"/>
                </a:solidFill>
                <a:effectLst/>
                <a:latin typeface="-apple-system"/>
              </a:rPr>
              <a:t> ve Doç. Dr. Mehmet </a:t>
            </a:r>
            <a:r>
              <a:rPr lang="tr-TR" sz="1800" b="0" i="0" dirty="0" err="1">
                <a:solidFill>
                  <a:srgbClr val="000000"/>
                </a:solidFill>
                <a:effectLst/>
                <a:latin typeface="-apple-system"/>
              </a:rPr>
              <a:t>Sabir</a:t>
            </a:r>
            <a:r>
              <a:rPr lang="tr-TR" sz="1800" b="0" i="0" dirty="0">
                <a:solidFill>
                  <a:srgbClr val="000000"/>
                </a:solidFill>
                <a:effectLst/>
                <a:latin typeface="-apple-system"/>
              </a:rPr>
              <a:t> </a:t>
            </a:r>
            <a:r>
              <a:rPr lang="tr-TR" sz="1800" b="0" i="0" dirty="0" err="1">
                <a:solidFill>
                  <a:srgbClr val="000000"/>
                </a:solidFill>
                <a:effectLst/>
                <a:latin typeface="-apple-system"/>
              </a:rPr>
              <a:t>ÇEVİK’e</a:t>
            </a:r>
            <a:r>
              <a:rPr lang="tr-TR" sz="1800" b="0" i="0" dirty="0">
                <a:solidFill>
                  <a:srgbClr val="000000"/>
                </a:solidFill>
                <a:effectLst/>
                <a:latin typeface="-apple-system"/>
              </a:rPr>
              <a:t> ödül plaketi takdim edilmiştir. </a:t>
            </a:r>
          </a:p>
          <a:p>
            <a:pPr marL="0" indent="0" algn="just">
              <a:buNone/>
            </a:pPr>
            <a:r>
              <a:rPr lang="tr-TR" sz="1800" b="0" i="0" dirty="0">
                <a:solidFill>
                  <a:srgbClr val="000000"/>
                </a:solidFill>
                <a:effectLst/>
                <a:latin typeface="-apple-system"/>
              </a:rPr>
              <a:t>Yüksekokulumuzun akademik niteliğine değer katan kıymetli hocalarımızı tebrik ediyor, başarılarının artarak devam etmesini diliyoruz.</a:t>
            </a:r>
            <a:endParaRPr lang="tr-TR" sz="1800" dirty="0"/>
          </a:p>
        </p:txBody>
      </p:sp>
      <p:pic>
        <p:nvPicPr>
          <p:cNvPr id="5" name="Resim 4">
            <a:extLst>
              <a:ext uri="{FF2B5EF4-FFF2-40B4-BE49-F238E27FC236}">
                <a16:creationId xmlns:a16="http://schemas.microsoft.com/office/drawing/2014/main" id="{ABFB1578-1BD9-48C1-8B59-7DDA459B0140}"/>
              </a:ext>
            </a:extLst>
          </p:cNvPr>
          <p:cNvPicPr>
            <a:picLocks noChangeAspect="1"/>
          </p:cNvPicPr>
          <p:nvPr/>
        </p:nvPicPr>
        <p:blipFill>
          <a:blip r:embed="rId2"/>
          <a:stretch>
            <a:fillRect/>
          </a:stretch>
        </p:blipFill>
        <p:spPr>
          <a:xfrm>
            <a:off x="8675594" y="1211388"/>
            <a:ext cx="3144700" cy="4832572"/>
          </a:xfrm>
          <a:prstGeom prst="rect">
            <a:avLst/>
          </a:prstGeom>
        </p:spPr>
      </p:pic>
      <p:pic>
        <p:nvPicPr>
          <p:cNvPr id="8" name="Resim 7">
            <a:extLst>
              <a:ext uri="{FF2B5EF4-FFF2-40B4-BE49-F238E27FC236}">
                <a16:creationId xmlns:a16="http://schemas.microsoft.com/office/drawing/2014/main" id="{70618C94-C137-4B58-BD15-D67CB564F6C7}"/>
              </a:ext>
            </a:extLst>
          </p:cNvPr>
          <p:cNvPicPr>
            <a:picLocks noChangeAspect="1"/>
          </p:cNvPicPr>
          <p:nvPr/>
        </p:nvPicPr>
        <p:blipFill>
          <a:blip r:embed="rId3"/>
          <a:stretch>
            <a:fillRect/>
          </a:stretch>
        </p:blipFill>
        <p:spPr>
          <a:xfrm>
            <a:off x="5932449" y="1211387"/>
            <a:ext cx="2743144" cy="4832573"/>
          </a:xfrm>
          <a:prstGeom prst="rect">
            <a:avLst/>
          </a:prstGeom>
        </p:spPr>
      </p:pic>
    </p:spTree>
    <p:extLst>
      <p:ext uri="{BB962C8B-B14F-4D97-AF65-F5344CB8AC3E}">
        <p14:creationId xmlns:p14="http://schemas.microsoft.com/office/powerpoint/2010/main" val="1515700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95F-735C-8A8A-55CD-726CFD4A1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2158-06BD-9879-EAED-A7FF69C3219B}"/>
              </a:ext>
            </a:extLst>
          </p:cNvPr>
          <p:cNvSpPr>
            <a:spLocks noGrp="1"/>
          </p:cNvSpPr>
          <p:nvPr>
            <p:ph type="title"/>
          </p:nvPr>
        </p:nvSpPr>
        <p:spPr/>
        <p:txBody>
          <a:bodyPr/>
          <a:lstStyle/>
          <a:p>
            <a:r>
              <a:rPr lang="tr-TR" dirty="0"/>
              <a:t>ETKİNLİKLERİMİZ</a:t>
            </a:r>
          </a:p>
        </p:txBody>
      </p:sp>
      <p:sp>
        <p:nvSpPr>
          <p:cNvPr id="3" name="Content Placeholder 2">
            <a:extLst>
              <a:ext uri="{FF2B5EF4-FFF2-40B4-BE49-F238E27FC236}">
                <a16:creationId xmlns:a16="http://schemas.microsoft.com/office/drawing/2014/main" id="{C4131CF2-785C-8669-D7C7-88419C098A62}"/>
              </a:ext>
            </a:extLst>
          </p:cNvPr>
          <p:cNvSpPr>
            <a:spLocks noGrp="1"/>
          </p:cNvSpPr>
          <p:nvPr>
            <p:ph idx="1"/>
          </p:nvPr>
        </p:nvSpPr>
        <p:spPr>
          <a:xfrm>
            <a:off x="211874" y="1296366"/>
            <a:ext cx="6523463" cy="2815939"/>
          </a:xfrm>
        </p:spPr>
        <p:txBody>
          <a:bodyPr>
            <a:noAutofit/>
          </a:bodyPr>
          <a:lstStyle/>
          <a:p>
            <a:pPr marL="0" indent="0">
              <a:buNone/>
            </a:pPr>
            <a:r>
              <a:rPr lang="tr-TR" sz="2000" b="1" dirty="0"/>
              <a:t>2025 Spor Dostu Kampüs Başvurusu Kapsamında Yürütülen Çalışmalar</a:t>
            </a:r>
          </a:p>
          <a:p>
            <a:pPr algn="just"/>
            <a:r>
              <a:rPr lang="tr-TR" sz="2000" dirty="0"/>
              <a:t>2025 yılında Siirt Üniversitesi Beden Eğitimi ve Spor Yüksekokulu (BESYO) olarak, Siirt Üniversitesi bünyesinde faaliyet gösteren Sağlık, Kültür ve Spor Daire Başkanlığı (SKS) ile iş birliği içinde “Spor Dostu Kampüs” başvurusu yapılmıştır.</a:t>
            </a:r>
          </a:p>
          <a:p>
            <a:pPr algn="just"/>
            <a:r>
              <a:rPr lang="tr-TR" sz="2000" dirty="0"/>
              <a:t>Bu kapsamda belirlenen 45 kriter doğrultusunda kurumsal kapasite, fiziki altyapı, öğrenci katılımı ve sürdürülebilir spor politikaları detaylı biçimde değerlendirilmiştir.</a:t>
            </a:r>
          </a:p>
          <a:p>
            <a:pPr marL="0" indent="0" algn="just">
              <a:buNone/>
            </a:pPr>
            <a:endParaRPr lang="tr-TR" sz="1800" dirty="0">
              <a:solidFill>
                <a:srgbClr val="000000"/>
              </a:solidFill>
              <a:latin typeface="-apple-system"/>
            </a:endParaRPr>
          </a:p>
          <a:p>
            <a:pPr marL="0" indent="0" algn="just">
              <a:buNone/>
            </a:pPr>
            <a:endParaRPr lang="tr-TR" sz="1800" dirty="0"/>
          </a:p>
        </p:txBody>
      </p:sp>
      <p:pic>
        <p:nvPicPr>
          <p:cNvPr id="2050" name="Picture 2" descr="Spor Dostu Kampüs Projesi için başvurular Şubat'ta başlıyor - Marmara Yaşam">
            <a:extLst>
              <a:ext uri="{FF2B5EF4-FFF2-40B4-BE49-F238E27FC236}">
                <a16:creationId xmlns:a16="http://schemas.microsoft.com/office/drawing/2014/main" id="{950B3CAD-05D8-441D-93B7-888F55629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757" y="1204332"/>
            <a:ext cx="4910253" cy="419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41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HEDEFLERİMİZ</a:t>
            </a:r>
          </a:p>
        </p:txBody>
      </p:sp>
      <p:sp>
        <p:nvSpPr>
          <p:cNvPr id="3" name="İçerik Yer Tutucusu 2"/>
          <p:cNvSpPr>
            <a:spLocks noGrp="1"/>
          </p:cNvSpPr>
          <p:nvPr>
            <p:ph idx="1"/>
          </p:nvPr>
        </p:nvSpPr>
        <p:spPr>
          <a:xfrm>
            <a:off x="184826" y="1388962"/>
            <a:ext cx="6795837" cy="4440338"/>
          </a:xfrm>
        </p:spPr>
        <p:txBody>
          <a:bodyPr>
            <a:normAutofit/>
          </a:bodyPr>
          <a:lstStyle/>
          <a:p>
            <a:pPr marL="914400" lvl="1" indent="-457200" algn="just">
              <a:buAutoNum type="arabicPeriod"/>
            </a:pPr>
            <a:r>
              <a:rPr lang="tr-TR" b="1" dirty="0"/>
              <a:t>Akreditasyon:</a:t>
            </a:r>
          </a:p>
          <a:p>
            <a:pPr marL="457200" lvl="1" indent="0" algn="just">
              <a:buNone/>
            </a:pPr>
            <a:endParaRPr lang="tr-TR" b="1" dirty="0"/>
          </a:p>
          <a:p>
            <a:pPr lvl="1" algn="just"/>
            <a:r>
              <a:rPr lang="tr-TR" dirty="0"/>
              <a:t>2026’da Beden Eğitimi ve Spor Öğretmenliği bölümünü akredite etmek</a:t>
            </a:r>
          </a:p>
          <a:p>
            <a:pPr lvl="1" algn="just"/>
            <a:endParaRPr lang="tr-TR" dirty="0"/>
          </a:p>
          <a:p>
            <a:pPr lvl="1" algn="just"/>
            <a:r>
              <a:rPr lang="tr-TR" dirty="0"/>
              <a:t>2027’de Antrenörlük Eğitimi ve Spor Yöneticiliği bölümlerini akredite etmek  </a:t>
            </a:r>
          </a:p>
          <a:p>
            <a:pPr marL="457200" lvl="1" indent="0" algn="just">
              <a:buNone/>
            </a:pPr>
            <a:endParaRPr lang="tr-TR" dirty="0"/>
          </a:p>
          <a:p>
            <a:pPr marL="0" indent="0" algn="just">
              <a:buNone/>
            </a:pPr>
            <a:endParaRPr lang="tr-TR" sz="2400" dirty="0"/>
          </a:p>
        </p:txBody>
      </p:sp>
      <p:pic>
        <p:nvPicPr>
          <p:cNvPr id="1026" name="Picture 2" descr="Akreditasyon Nedir Ve ISO Belgesi İçin Neden Hayatidir? (Kapsamlı Rehber)">
            <a:extLst>
              <a:ext uri="{FF2B5EF4-FFF2-40B4-BE49-F238E27FC236}">
                <a16:creationId xmlns:a16="http://schemas.microsoft.com/office/drawing/2014/main" id="{E48B9849-97E5-4A9B-80BA-1AE55C279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688" y="1296366"/>
            <a:ext cx="4583151" cy="427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654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HEDEFLERİMİZ</a:t>
            </a:r>
          </a:p>
        </p:txBody>
      </p:sp>
      <p:sp>
        <p:nvSpPr>
          <p:cNvPr id="3" name="İçerik Yer Tutucusu 2"/>
          <p:cNvSpPr>
            <a:spLocks noGrp="1"/>
          </p:cNvSpPr>
          <p:nvPr>
            <p:ph idx="1"/>
          </p:nvPr>
        </p:nvSpPr>
        <p:spPr>
          <a:xfrm>
            <a:off x="0" y="1296366"/>
            <a:ext cx="12010417" cy="4440338"/>
          </a:xfrm>
        </p:spPr>
        <p:txBody>
          <a:bodyPr>
            <a:normAutofit/>
          </a:bodyPr>
          <a:lstStyle/>
          <a:p>
            <a:pPr marL="457200" lvl="1" indent="0" algn="just">
              <a:buNone/>
            </a:pPr>
            <a:r>
              <a:rPr lang="tr-TR" b="1" dirty="0"/>
              <a:t>2. Fiziki ve Teknolojik Altyapı:</a:t>
            </a:r>
          </a:p>
          <a:p>
            <a:pPr marL="457200" lvl="1" indent="0" algn="just">
              <a:buNone/>
            </a:pPr>
            <a:endParaRPr lang="tr-TR" b="1" dirty="0"/>
          </a:p>
          <a:p>
            <a:pPr lvl="1" algn="just"/>
            <a:r>
              <a:rPr lang="tr-TR" dirty="0"/>
              <a:t>2026’da spor tesislerinin iyileştirilmesi için girişimlere başlanması</a:t>
            </a:r>
          </a:p>
          <a:p>
            <a:pPr lvl="1" algn="just"/>
            <a:endParaRPr lang="tr-TR" dirty="0"/>
          </a:p>
          <a:p>
            <a:pPr lvl="1" algn="just"/>
            <a:r>
              <a:rPr lang="tr-TR" dirty="0"/>
              <a:t>2027’de BESYO bünyesinde yeni araştırma laboratuvarının kurulması</a:t>
            </a:r>
          </a:p>
          <a:p>
            <a:pPr marL="457200" lvl="1" indent="0" algn="just">
              <a:buNone/>
            </a:pPr>
            <a:endParaRPr lang="tr-TR" dirty="0"/>
          </a:p>
          <a:p>
            <a:pPr lvl="1" algn="just"/>
            <a:r>
              <a:rPr lang="tr-TR" dirty="0"/>
              <a:t>2028’de hareket analizi, biyomekanik, antrenman fizyolojisi gibi alanlarda sanal laboratuvar yazılımlarının (örneğin: </a:t>
            </a:r>
            <a:r>
              <a:rPr lang="tr-TR" dirty="0" err="1"/>
              <a:t>kinovea</a:t>
            </a:r>
            <a:r>
              <a:rPr lang="tr-TR" dirty="0"/>
              <a:t>, </a:t>
            </a:r>
            <a:r>
              <a:rPr lang="tr-TR" dirty="0" err="1"/>
              <a:t>dartfish</a:t>
            </a:r>
            <a:r>
              <a:rPr lang="tr-TR" dirty="0"/>
              <a:t>) entegrasyonu sağlanması </a:t>
            </a:r>
          </a:p>
          <a:p>
            <a:pPr marL="0" indent="0" algn="just">
              <a:buNone/>
            </a:pPr>
            <a:endParaRPr lang="tr-TR" sz="2400" dirty="0"/>
          </a:p>
        </p:txBody>
      </p:sp>
    </p:spTree>
    <p:extLst>
      <p:ext uri="{BB962C8B-B14F-4D97-AF65-F5344CB8AC3E}">
        <p14:creationId xmlns:p14="http://schemas.microsoft.com/office/powerpoint/2010/main" val="2288912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HEDEFLERİMİZ</a:t>
            </a:r>
          </a:p>
        </p:txBody>
      </p:sp>
      <p:sp>
        <p:nvSpPr>
          <p:cNvPr id="3" name="İçerik Yer Tutucusu 2"/>
          <p:cNvSpPr>
            <a:spLocks noGrp="1"/>
          </p:cNvSpPr>
          <p:nvPr>
            <p:ph idx="1"/>
          </p:nvPr>
        </p:nvSpPr>
        <p:spPr>
          <a:xfrm>
            <a:off x="184826" y="1388962"/>
            <a:ext cx="11828834" cy="4440338"/>
          </a:xfrm>
        </p:spPr>
        <p:txBody>
          <a:bodyPr>
            <a:normAutofit/>
          </a:bodyPr>
          <a:lstStyle/>
          <a:p>
            <a:pPr marL="0" indent="0">
              <a:buNone/>
            </a:pPr>
            <a:r>
              <a:rPr lang="tr-TR" sz="2400" b="1" dirty="0"/>
              <a:t>3. Toplumsal Katkı ve İş Birliği:</a:t>
            </a:r>
          </a:p>
          <a:p>
            <a:pPr marL="0" indent="0">
              <a:buNone/>
            </a:pPr>
            <a:endParaRPr lang="tr-TR" sz="2400" dirty="0"/>
          </a:p>
          <a:p>
            <a:pPr algn="just">
              <a:buFont typeface="Arial" panose="020B0604020202020204" pitchFamily="34" charset="0"/>
              <a:buChar char="•"/>
            </a:pPr>
            <a:r>
              <a:rPr lang="tr-TR" sz="2400" dirty="0"/>
              <a:t>2026 yılında Gençlik ve Spor İl Müdürlüğü ile İl Milli Eğitim Müdürlüğü başta olmak üzere dış paydaşlarla işbirliklerinin artırılması</a:t>
            </a:r>
          </a:p>
          <a:p>
            <a:pPr marL="0" indent="0">
              <a:buNone/>
            </a:pPr>
            <a:endParaRPr lang="tr-TR" sz="2400" dirty="0"/>
          </a:p>
          <a:p>
            <a:pPr algn="just">
              <a:buFont typeface="Arial" panose="020B0604020202020204" pitchFamily="34" charset="0"/>
              <a:buChar char="•"/>
            </a:pPr>
            <a:r>
              <a:rPr lang="tr-TR" sz="2400" dirty="0"/>
              <a:t>2027 yılında bölgedeki okullarda beden eğitimi ve spor derslerinin kalitesini artırmaya yönelik projeler yürütülmesi</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2028 yılında engelliler için spor eğitimi projelerinin artırılması.</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386488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2B3AE25-540F-644D-10F2-7BD045463FC7}"/>
              </a:ext>
            </a:extLst>
          </p:cNvPr>
          <p:cNvSpPr txBox="1"/>
          <p:nvPr/>
        </p:nvSpPr>
        <p:spPr>
          <a:xfrm>
            <a:off x="1718988" y="669892"/>
            <a:ext cx="7030065" cy="369332"/>
          </a:xfrm>
          <a:prstGeom prst="rect">
            <a:avLst/>
          </a:prstGeom>
          <a:noFill/>
        </p:spPr>
        <p:txBody>
          <a:bodyPr wrap="square">
            <a:spAutoFit/>
          </a:bodyPr>
          <a:lstStyle/>
          <a:p>
            <a:r>
              <a:rPr lang="tr-TR" dirty="0">
                <a:latin typeface="Elephant" panose="02020904090505020303" pitchFamily="18" charset="0"/>
              </a:rPr>
              <a:t>YÖNETİM KADROSU</a:t>
            </a:r>
          </a:p>
        </p:txBody>
      </p:sp>
      <p:pic>
        <p:nvPicPr>
          <p:cNvPr id="6" name="Resim 5">
            <a:extLst>
              <a:ext uri="{FF2B5EF4-FFF2-40B4-BE49-F238E27FC236}">
                <a16:creationId xmlns:a16="http://schemas.microsoft.com/office/drawing/2014/main" id="{7A780FCF-681C-A948-1F46-7B3B92EB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211" y="1141221"/>
            <a:ext cx="4001730" cy="27052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Resim 11">
            <a:extLst>
              <a:ext uri="{FF2B5EF4-FFF2-40B4-BE49-F238E27FC236}">
                <a16:creationId xmlns:a16="http://schemas.microsoft.com/office/drawing/2014/main" id="{DE14B136-90AA-7835-AE9B-15A6EEB6BE91}"/>
              </a:ext>
            </a:extLst>
          </p:cNvPr>
          <p:cNvPicPr>
            <a:picLocks noChangeAspect="1"/>
          </p:cNvPicPr>
          <p:nvPr/>
        </p:nvPicPr>
        <p:blipFill>
          <a:blip r:embed="rId3">
            <a:extLst>
              <a:ext uri="{28A0092B-C50C-407E-A947-70E740481C1C}">
                <a14:useLocalDpi xmlns:a14="http://schemas.microsoft.com/office/drawing/2010/main" val="0"/>
              </a:ext>
            </a:extLst>
          </a:blip>
          <a:srcRect t="2523" b="2523"/>
          <a:stretch/>
        </p:blipFill>
        <p:spPr>
          <a:xfrm>
            <a:off x="8854958" y="1722105"/>
            <a:ext cx="2718466" cy="34137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Metin kutusu 12">
            <a:extLst>
              <a:ext uri="{FF2B5EF4-FFF2-40B4-BE49-F238E27FC236}">
                <a16:creationId xmlns:a16="http://schemas.microsoft.com/office/drawing/2014/main" id="{3757F079-0E8F-1DF6-08ED-F6B14E04AE96}"/>
              </a:ext>
            </a:extLst>
          </p:cNvPr>
          <p:cNvSpPr txBox="1"/>
          <p:nvPr/>
        </p:nvSpPr>
        <p:spPr>
          <a:xfrm>
            <a:off x="4955927" y="3868356"/>
            <a:ext cx="2678297" cy="646331"/>
          </a:xfrm>
          <a:prstGeom prst="rect">
            <a:avLst/>
          </a:prstGeom>
          <a:noFill/>
        </p:spPr>
        <p:txBody>
          <a:bodyPr wrap="none" rtlCol="0">
            <a:spAutoFit/>
          </a:bodyPr>
          <a:lstStyle/>
          <a:p>
            <a:pPr algn="ctr"/>
            <a:r>
              <a:rPr lang="tr-TR" b="1" i="1" dirty="0"/>
              <a:t>MÜDÜR</a:t>
            </a:r>
            <a:endParaRPr lang="tr-TR" b="1" dirty="0"/>
          </a:p>
          <a:p>
            <a:r>
              <a:rPr lang="tr-TR" b="1" dirty="0"/>
              <a:t> Doç. Dr. Serdar ADIGÜZEL</a:t>
            </a:r>
          </a:p>
        </p:txBody>
      </p:sp>
      <p:sp>
        <p:nvSpPr>
          <p:cNvPr id="14" name="Metin kutusu 13">
            <a:extLst>
              <a:ext uri="{FF2B5EF4-FFF2-40B4-BE49-F238E27FC236}">
                <a16:creationId xmlns:a16="http://schemas.microsoft.com/office/drawing/2014/main" id="{92551CA7-009D-6E8A-56FF-8F73D9449C04}"/>
              </a:ext>
            </a:extLst>
          </p:cNvPr>
          <p:cNvSpPr txBox="1"/>
          <p:nvPr/>
        </p:nvSpPr>
        <p:spPr>
          <a:xfrm>
            <a:off x="1162167" y="5135895"/>
            <a:ext cx="2637069" cy="646331"/>
          </a:xfrm>
          <a:prstGeom prst="rect">
            <a:avLst/>
          </a:prstGeom>
          <a:noFill/>
        </p:spPr>
        <p:txBody>
          <a:bodyPr wrap="none" rtlCol="0">
            <a:spAutoFit/>
          </a:bodyPr>
          <a:lstStyle/>
          <a:p>
            <a:pPr algn="ctr"/>
            <a:r>
              <a:rPr lang="tr-TR" b="1" i="1" dirty="0"/>
              <a:t>MÜDÜR YRD.</a:t>
            </a:r>
          </a:p>
          <a:p>
            <a:r>
              <a:rPr lang="tr-TR" b="1" dirty="0"/>
              <a:t>Dr. Öğr. Üyesi Samet SİTTİ</a:t>
            </a:r>
          </a:p>
        </p:txBody>
      </p:sp>
      <p:sp>
        <p:nvSpPr>
          <p:cNvPr id="15" name="Metin kutusu 14">
            <a:extLst>
              <a:ext uri="{FF2B5EF4-FFF2-40B4-BE49-F238E27FC236}">
                <a16:creationId xmlns:a16="http://schemas.microsoft.com/office/drawing/2014/main" id="{5AABA137-9028-02C5-F92A-B862E30BDC84}"/>
              </a:ext>
            </a:extLst>
          </p:cNvPr>
          <p:cNvSpPr txBox="1"/>
          <p:nvPr/>
        </p:nvSpPr>
        <p:spPr>
          <a:xfrm>
            <a:off x="8496316" y="5245965"/>
            <a:ext cx="2955233" cy="646331"/>
          </a:xfrm>
          <a:prstGeom prst="rect">
            <a:avLst/>
          </a:prstGeom>
          <a:noFill/>
        </p:spPr>
        <p:txBody>
          <a:bodyPr wrap="none" rtlCol="0">
            <a:spAutoFit/>
          </a:bodyPr>
          <a:lstStyle/>
          <a:p>
            <a:r>
              <a:rPr lang="tr-TR" b="1" dirty="0"/>
              <a:t>                 MÜDÜR YRD.</a:t>
            </a:r>
          </a:p>
          <a:p>
            <a:pPr algn="ctr"/>
            <a:r>
              <a:rPr lang="tr-TR" b="1" dirty="0"/>
              <a:t>Doç. Dr. Mehmet </a:t>
            </a:r>
            <a:r>
              <a:rPr lang="tr-TR" b="1" dirty="0" err="1"/>
              <a:t>Sabir</a:t>
            </a:r>
            <a:r>
              <a:rPr lang="tr-TR" b="1" dirty="0"/>
              <a:t> ÇEVİK</a:t>
            </a:r>
          </a:p>
        </p:txBody>
      </p:sp>
      <p:pic>
        <p:nvPicPr>
          <p:cNvPr id="9" name="Resim 8">
            <a:extLst>
              <a:ext uri="{FF2B5EF4-FFF2-40B4-BE49-F238E27FC236}">
                <a16:creationId xmlns:a16="http://schemas.microsoft.com/office/drawing/2014/main" id="{032BA3C7-8025-E7F7-F722-FCBE26E34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5" y="1955187"/>
            <a:ext cx="3582245" cy="3111512"/>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Tree>
    <p:extLst>
      <p:ext uri="{BB962C8B-B14F-4D97-AF65-F5344CB8AC3E}">
        <p14:creationId xmlns:p14="http://schemas.microsoft.com/office/powerpoint/2010/main" val="3305416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HEDEFLERİMİZ</a:t>
            </a:r>
          </a:p>
        </p:txBody>
      </p:sp>
      <p:sp>
        <p:nvSpPr>
          <p:cNvPr id="3" name="İçerik Yer Tutucusu 2"/>
          <p:cNvSpPr>
            <a:spLocks noGrp="1"/>
          </p:cNvSpPr>
          <p:nvPr>
            <p:ph idx="1"/>
          </p:nvPr>
        </p:nvSpPr>
        <p:spPr>
          <a:xfrm>
            <a:off x="181583" y="1208831"/>
            <a:ext cx="11828834" cy="4440338"/>
          </a:xfrm>
        </p:spPr>
        <p:txBody>
          <a:bodyPr>
            <a:normAutofit/>
          </a:bodyPr>
          <a:lstStyle/>
          <a:p>
            <a:pPr marL="0" indent="0">
              <a:buNone/>
            </a:pPr>
            <a:r>
              <a:rPr lang="tr-TR" sz="2400" b="1" dirty="0"/>
              <a:t>4. Su Sporları Alanında Öncü Olmak:</a:t>
            </a:r>
          </a:p>
          <a:p>
            <a:pPr marL="0" indent="0">
              <a:buNone/>
            </a:pPr>
            <a:endParaRPr lang="tr-TR" sz="2400" dirty="0"/>
          </a:p>
          <a:p>
            <a:pPr algn="just">
              <a:buFont typeface="Arial" panose="020B0604020202020204" pitchFamily="34" charset="0"/>
              <a:buChar char="•"/>
            </a:pPr>
            <a:r>
              <a:rPr lang="tr-TR" sz="2400" dirty="0"/>
              <a:t>2026 yılında kano, kürek, yüzme ve su topu gibi sporlar için ekipman temini için proje başvurusunun yapılması</a:t>
            </a:r>
          </a:p>
          <a:p>
            <a:pPr marL="0" indent="0">
              <a:buNone/>
            </a:pPr>
            <a:endParaRPr lang="tr-TR" sz="2400" dirty="0"/>
          </a:p>
          <a:p>
            <a:pPr algn="just">
              <a:buFont typeface="Arial" panose="020B0604020202020204" pitchFamily="34" charset="0"/>
              <a:buChar char="•"/>
            </a:pPr>
            <a:r>
              <a:rPr lang="tr-TR" sz="2400" dirty="0"/>
              <a:t>2027 yılında su kurtarma ve cankurtaranlık eğitimleri ile bölgeye katkının sağlanması</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2028 yılında su sporları </a:t>
            </a:r>
            <a:r>
              <a:rPr lang="tr-TR" sz="2400" dirty="0" err="1"/>
              <a:t>ekoturizmi</a:t>
            </a:r>
            <a:r>
              <a:rPr lang="tr-TR" sz="2400" dirty="0"/>
              <a:t> projeleri geliştirmek için doğal su kaynaklarının değerlendirilmesi</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4073092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GELECEĞE YÖNELİK HEDEFLERİMİZ</a:t>
            </a:r>
          </a:p>
        </p:txBody>
      </p:sp>
      <p:sp>
        <p:nvSpPr>
          <p:cNvPr id="3" name="İçerik Yer Tutucusu 2"/>
          <p:cNvSpPr>
            <a:spLocks noGrp="1"/>
          </p:cNvSpPr>
          <p:nvPr>
            <p:ph idx="1"/>
          </p:nvPr>
        </p:nvSpPr>
        <p:spPr>
          <a:xfrm>
            <a:off x="181583" y="1208831"/>
            <a:ext cx="11828834" cy="4440338"/>
          </a:xfrm>
        </p:spPr>
        <p:txBody>
          <a:bodyPr>
            <a:normAutofit/>
          </a:bodyPr>
          <a:lstStyle/>
          <a:p>
            <a:pPr marL="0" indent="0">
              <a:buNone/>
            </a:pPr>
            <a:r>
              <a:rPr lang="tr-TR" sz="2400" b="1" dirty="0"/>
              <a:t>5. Spor Dostu Kampüs Projesi:</a:t>
            </a:r>
          </a:p>
          <a:p>
            <a:pPr marL="0" indent="0">
              <a:buNone/>
            </a:pPr>
            <a:endParaRPr lang="tr-TR" sz="2400" dirty="0"/>
          </a:p>
          <a:p>
            <a:pPr algn="just">
              <a:buFont typeface="Arial" panose="020B0604020202020204" pitchFamily="34" charset="0"/>
              <a:buChar char="•"/>
            </a:pPr>
            <a:r>
              <a:rPr lang="tr-TR" sz="2400" dirty="0"/>
              <a:t>2026 yılında spor dostu kampüs projesi için açık hava spor alanlarının iyileştirilmesi ve yaygınlaştırılması (basketbol, voleybol, mini futbol sahaları, açık hava </a:t>
            </a:r>
            <a:r>
              <a:rPr lang="tr-TR" sz="2400" dirty="0" err="1"/>
              <a:t>fitness</a:t>
            </a:r>
            <a:r>
              <a:rPr lang="tr-TR" sz="2400" dirty="0"/>
              <a:t> alanları)</a:t>
            </a:r>
          </a:p>
          <a:p>
            <a:pPr marL="0" indent="0">
              <a:buNone/>
            </a:pPr>
            <a:endParaRPr lang="tr-TR" sz="2400" dirty="0"/>
          </a:p>
          <a:p>
            <a:pPr algn="just">
              <a:buFont typeface="Arial" panose="020B0604020202020204" pitchFamily="34" charset="0"/>
              <a:buChar char="•"/>
            </a:pPr>
            <a:r>
              <a:rPr lang="tr-TR" sz="2400" dirty="0"/>
              <a:t>2027 yılında üniversite için özel bir “Spor Dostu Kampüs” mobil uygulaması geliştirilmesi</a:t>
            </a:r>
          </a:p>
          <a:p>
            <a:pPr algn="just">
              <a:buFont typeface="Arial" panose="020B0604020202020204" pitchFamily="34" charset="0"/>
              <a:buChar char="•"/>
            </a:pPr>
            <a:endParaRPr lang="tr-TR" sz="2400" dirty="0"/>
          </a:p>
          <a:p>
            <a:pPr algn="just">
              <a:buFont typeface="Arial" panose="020B0604020202020204" pitchFamily="34" charset="0"/>
              <a:buChar char="•"/>
            </a:pPr>
            <a:r>
              <a:rPr lang="tr-TR" sz="2400" dirty="0"/>
              <a:t>2028 yılında sporla ilgili mezun etkinlikleri düzenleyerek, mezunları da spor dostu kampüs projesine dahil edilmesi</a:t>
            </a:r>
          </a:p>
          <a:p>
            <a:pPr algn="just">
              <a:buFont typeface="Arial" panose="020B0604020202020204" pitchFamily="34" charset="0"/>
              <a:buChar char="•"/>
            </a:pPr>
            <a:endParaRPr lang="tr-TR" sz="2400" dirty="0"/>
          </a:p>
          <a:p>
            <a:pPr algn="just">
              <a:buFont typeface="Arial" panose="020B0604020202020204" pitchFamily="34" charset="0"/>
              <a:buChar char="•"/>
            </a:pPr>
            <a:endParaRPr lang="tr-TR" sz="2400" dirty="0"/>
          </a:p>
          <a:p>
            <a:pPr marL="0" indent="0" algn="just">
              <a:buNone/>
            </a:pPr>
            <a:endParaRPr lang="tr-TR" sz="2400" dirty="0"/>
          </a:p>
        </p:txBody>
      </p:sp>
    </p:spTree>
    <p:extLst>
      <p:ext uri="{BB962C8B-B14F-4D97-AF65-F5344CB8AC3E}">
        <p14:creationId xmlns:p14="http://schemas.microsoft.com/office/powerpoint/2010/main" val="2958811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E16D-E2D4-D174-2915-9F97B8F09902}"/>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A5391475-44DA-6E4B-86BA-AEE0DE1430E9}"/>
              </a:ext>
            </a:extLst>
          </p:cNvPr>
          <p:cNvSpPr>
            <a:spLocks noGrp="1"/>
          </p:cNvSpPr>
          <p:nvPr>
            <p:ph type="title"/>
          </p:nvPr>
        </p:nvSpPr>
        <p:spPr/>
        <p:txBody>
          <a:bodyPr/>
          <a:lstStyle/>
          <a:p>
            <a:r>
              <a:rPr lang="tr-TR" dirty="0"/>
              <a:t>TALEPLER ve ÖNERİLER</a:t>
            </a:r>
          </a:p>
        </p:txBody>
      </p:sp>
      <p:sp>
        <p:nvSpPr>
          <p:cNvPr id="3" name="İçerik Yer Tutucusu 2">
            <a:extLst>
              <a:ext uri="{FF2B5EF4-FFF2-40B4-BE49-F238E27FC236}">
                <a16:creationId xmlns:a16="http://schemas.microsoft.com/office/drawing/2014/main" id="{D4174172-B5C0-2404-C7AD-A97999AFBF0D}"/>
              </a:ext>
            </a:extLst>
          </p:cNvPr>
          <p:cNvSpPr>
            <a:spLocks noGrp="1"/>
          </p:cNvSpPr>
          <p:nvPr>
            <p:ph idx="1"/>
          </p:nvPr>
        </p:nvSpPr>
        <p:spPr>
          <a:xfrm>
            <a:off x="223736" y="1418145"/>
            <a:ext cx="11828834" cy="4194419"/>
          </a:xfrm>
        </p:spPr>
        <p:txBody>
          <a:bodyPr>
            <a:normAutofit/>
          </a:bodyPr>
          <a:lstStyle/>
          <a:p>
            <a:pPr algn="just">
              <a:buFont typeface="Arial" panose="020B0604020202020204" pitchFamily="34" charset="0"/>
              <a:buChar char="•"/>
            </a:pPr>
            <a:r>
              <a:rPr lang="tr-TR" sz="2400" dirty="0"/>
              <a:t>Kapalı spor salonlarının iyileştirilmesi ve donanımının artırılması</a:t>
            </a:r>
          </a:p>
          <a:p>
            <a:pPr algn="just">
              <a:buFont typeface="Arial" panose="020B0604020202020204" pitchFamily="34" charset="0"/>
              <a:buChar char="•"/>
            </a:pPr>
            <a:r>
              <a:rPr lang="tr-TR" sz="2400" b="1" dirty="0"/>
              <a:t>Yüzme havuzu</a:t>
            </a:r>
            <a:r>
              <a:rPr lang="tr-TR" sz="2400" dirty="0"/>
              <a:t> inşa edilmesi veya alternatif çözümler geliştirilmesi</a:t>
            </a:r>
          </a:p>
          <a:p>
            <a:pPr algn="just">
              <a:buFont typeface="Arial" panose="020B0604020202020204" pitchFamily="34" charset="0"/>
              <a:buChar char="•"/>
            </a:pPr>
            <a:r>
              <a:rPr lang="tr-TR" sz="2400" dirty="0"/>
              <a:t>Açık hava spor alanlarının genişletilmesi ve yenilenmesi</a:t>
            </a:r>
          </a:p>
          <a:p>
            <a:pPr algn="just">
              <a:buFont typeface="Arial" panose="020B0604020202020204" pitchFamily="34" charset="0"/>
              <a:buChar char="•"/>
            </a:pPr>
            <a:r>
              <a:rPr lang="tr-TR" sz="2400" dirty="0"/>
              <a:t>Hareket analizi, biyomekanik ve egzersiz fizyolojisi için gelişmiş spor bilimleri laboratuvarlarının kurulması</a:t>
            </a:r>
          </a:p>
          <a:p>
            <a:pPr algn="just">
              <a:buFont typeface="Arial" panose="020B0604020202020204" pitchFamily="34" charset="0"/>
              <a:buChar char="•"/>
            </a:pPr>
            <a:r>
              <a:rPr lang="tr-TR" sz="2400" dirty="0"/>
              <a:t>Spor teknolojileriyle desteklenen test ve ölçüm cihazlarının temin edilmesi</a:t>
            </a:r>
          </a:p>
          <a:p>
            <a:pPr algn="just">
              <a:buFont typeface="Arial" panose="020B0604020202020204" pitchFamily="34" charset="0"/>
              <a:buChar char="•"/>
            </a:pPr>
            <a:r>
              <a:rPr lang="tr-TR" sz="2400" dirty="0"/>
              <a:t>Başarılı sporculara burs ve sponsorluk olanakları sağlanması</a:t>
            </a:r>
          </a:p>
          <a:p>
            <a:pPr algn="just">
              <a:buFont typeface="Arial" panose="020B0604020202020204" pitchFamily="34" charset="0"/>
              <a:buChar char="•"/>
            </a:pPr>
            <a:r>
              <a:rPr lang="tr-TR" sz="2400" dirty="0"/>
              <a:t>Milli sporcular için akademik esneklik sağlanarak ders programlarının spor faaliyetlerine uyumlu hale getirilmesi</a:t>
            </a:r>
          </a:p>
          <a:p>
            <a:pPr marL="0" indent="0" algn="just">
              <a:buNone/>
            </a:pPr>
            <a:endParaRPr lang="tr-TR" dirty="0"/>
          </a:p>
        </p:txBody>
      </p:sp>
    </p:spTree>
    <p:extLst>
      <p:ext uri="{BB962C8B-B14F-4D97-AF65-F5344CB8AC3E}">
        <p14:creationId xmlns:p14="http://schemas.microsoft.com/office/powerpoint/2010/main" val="2690596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8279" y="1435881"/>
            <a:ext cx="10515600" cy="4351338"/>
          </a:xfrm>
        </p:spPr>
        <p:txBody>
          <a:bodyPr/>
          <a:lstStyle/>
          <a:p>
            <a:endParaRPr lang="tr-TR" dirty="0"/>
          </a:p>
          <a:p>
            <a:endParaRPr lang="tr-TR" dirty="0"/>
          </a:p>
        </p:txBody>
      </p:sp>
      <p:sp>
        <p:nvSpPr>
          <p:cNvPr id="5" name="Dikdörtgen 4"/>
          <p:cNvSpPr/>
          <p:nvPr/>
        </p:nvSpPr>
        <p:spPr>
          <a:xfrm>
            <a:off x="1659891" y="616773"/>
            <a:ext cx="2751074" cy="461665"/>
          </a:xfrm>
          <a:prstGeom prst="rect">
            <a:avLst/>
          </a:prstGeom>
        </p:spPr>
        <p:txBody>
          <a:bodyPr wrap="none">
            <a:spAutoFit/>
          </a:bodyPr>
          <a:lstStyle/>
          <a:p>
            <a:r>
              <a:rPr lang="tr-TR" sz="2400" b="1" dirty="0">
                <a:latin typeface="Times New Roman" panose="02020603050405020304" pitchFamily="18" charset="0"/>
                <a:cs typeface="Times New Roman" panose="02020603050405020304" pitchFamily="18" charset="0"/>
              </a:rPr>
              <a:t>TEHDİTLERİMİZ</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12172011" cy="6858001"/>
          </a:xfrm>
          <a:prstGeom prst="rect">
            <a:avLst/>
          </a:prstGeom>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242598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88B1E57-B4C3-46FA-850B-51DF924D19D0}"/>
              </a:ext>
            </a:extLst>
          </p:cNvPr>
          <p:cNvSpPr txBox="1"/>
          <p:nvPr/>
        </p:nvSpPr>
        <p:spPr>
          <a:xfrm>
            <a:off x="1848156" y="641317"/>
            <a:ext cx="7030065" cy="338554"/>
          </a:xfrm>
          <a:prstGeom prst="rect">
            <a:avLst/>
          </a:prstGeom>
          <a:noFill/>
        </p:spPr>
        <p:txBody>
          <a:bodyPr wrap="square">
            <a:spAutoFit/>
          </a:bodyPr>
          <a:lstStyle/>
          <a:p>
            <a:r>
              <a:rPr lang="tr-TR" sz="1600" dirty="0">
                <a:latin typeface="Elephant" panose="02020904090505020303" pitchFamily="18" charset="0"/>
              </a:rPr>
              <a:t>ANTRENÖRLÜK EĞİTİMİ BÖLÜMÜ AKADEMİK KADRO</a:t>
            </a:r>
          </a:p>
        </p:txBody>
      </p:sp>
      <p:pic>
        <p:nvPicPr>
          <p:cNvPr id="12" name="Resim 11">
            <a:extLst>
              <a:ext uri="{FF2B5EF4-FFF2-40B4-BE49-F238E27FC236}">
                <a16:creationId xmlns:a16="http://schemas.microsoft.com/office/drawing/2014/main" id="{F6457A4B-772B-1154-4F86-59568EAA5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436" y="1280669"/>
            <a:ext cx="1280503" cy="1671056"/>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14" name="Resim 13">
            <a:extLst>
              <a:ext uri="{FF2B5EF4-FFF2-40B4-BE49-F238E27FC236}">
                <a16:creationId xmlns:a16="http://schemas.microsoft.com/office/drawing/2014/main" id="{77C94842-9765-DDC0-1FC4-FF7F1727C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792" y="1175148"/>
            <a:ext cx="1280502" cy="1685495"/>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2" name="Resim 21">
            <a:extLst>
              <a:ext uri="{FF2B5EF4-FFF2-40B4-BE49-F238E27FC236}">
                <a16:creationId xmlns:a16="http://schemas.microsoft.com/office/drawing/2014/main" id="{285D194B-C7D3-54AE-92E8-8A55192EC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717" y="1219007"/>
            <a:ext cx="1438877" cy="1833130"/>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3" name="Resim 22">
            <a:extLst>
              <a:ext uri="{FF2B5EF4-FFF2-40B4-BE49-F238E27FC236}">
                <a16:creationId xmlns:a16="http://schemas.microsoft.com/office/drawing/2014/main" id="{032BA3C7-8025-E7F7-F722-FCBE26E34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0" y="4059380"/>
            <a:ext cx="2053048" cy="1783263"/>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4" name="Resim 23">
            <a:extLst>
              <a:ext uri="{FF2B5EF4-FFF2-40B4-BE49-F238E27FC236}">
                <a16:creationId xmlns:a16="http://schemas.microsoft.com/office/drawing/2014/main" id="{691894C1-A702-A0CE-5470-663342CA4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4687" y="3910521"/>
            <a:ext cx="1388501" cy="1773117"/>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25" name="Resim 24">
            <a:extLst>
              <a:ext uri="{FF2B5EF4-FFF2-40B4-BE49-F238E27FC236}">
                <a16:creationId xmlns:a16="http://schemas.microsoft.com/office/drawing/2014/main" id="{9567FD4A-7F8F-34AF-2BD1-BE3298E6D3F1}"/>
              </a:ext>
            </a:extLst>
          </p:cNvPr>
          <p:cNvPicPr>
            <a:picLocks noChangeAspect="1"/>
          </p:cNvPicPr>
          <p:nvPr/>
        </p:nvPicPr>
        <p:blipFill>
          <a:blip r:embed="rId7" cstate="print">
            <a:extLst>
              <a:ext uri="{28A0092B-C50C-407E-A947-70E740481C1C}">
                <a14:useLocalDpi xmlns:a14="http://schemas.microsoft.com/office/drawing/2010/main" val="0"/>
              </a:ext>
            </a:extLst>
          </a:blip>
          <a:srcRect l="13199" r="13199"/>
          <a:stretch/>
        </p:blipFill>
        <p:spPr>
          <a:xfrm>
            <a:off x="6592553" y="3814775"/>
            <a:ext cx="1388501" cy="2055737"/>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26" name="Metin kutusu 25">
            <a:extLst>
              <a:ext uri="{FF2B5EF4-FFF2-40B4-BE49-F238E27FC236}">
                <a16:creationId xmlns:a16="http://schemas.microsoft.com/office/drawing/2014/main" id="{44E63C8B-82E0-4E69-D04F-3559711BBA33}"/>
              </a:ext>
            </a:extLst>
          </p:cNvPr>
          <p:cNvSpPr txBox="1"/>
          <p:nvPr/>
        </p:nvSpPr>
        <p:spPr>
          <a:xfrm>
            <a:off x="532864" y="3120729"/>
            <a:ext cx="2396869" cy="923330"/>
          </a:xfrm>
          <a:prstGeom prst="rect">
            <a:avLst/>
          </a:prstGeom>
          <a:noFill/>
        </p:spPr>
        <p:txBody>
          <a:bodyPr wrap="square" rtlCol="0">
            <a:spAutoFit/>
          </a:bodyPr>
          <a:lstStyle/>
          <a:p>
            <a:pPr algn="ctr"/>
            <a:r>
              <a:rPr lang="tr-TR" b="1" i="1" dirty="0"/>
              <a:t>Doç. Dr. Abdurrahman DEMİR</a:t>
            </a:r>
          </a:p>
          <a:p>
            <a:pPr algn="ctr"/>
            <a:r>
              <a:rPr lang="tr-TR" i="1" dirty="0"/>
              <a:t>Bölüm Başkanı</a:t>
            </a:r>
          </a:p>
        </p:txBody>
      </p:sp>
      <p:sp>
        <p:nvSpPr>
          <p:cNvPr id="27" name="Metin kutusu 26">
            <a:extLst>
              <a:ext uri="{FF2B5EF4-FFF2-40B4-BE49-F238E27FC236}">
                <a16:creationId xmlns:a16="http://schemas.microsoft.com/office/drawing/2014/main" id="{EF5633D4-FC08-C9C5-F9D7-E4A84EAB90AD}"/>
              </a:ext>
            </a:extLst>
          </p:cNvPr>
          <p:cNvSpPr txBox="1"/>
          <p:nvPr/>
        </p:nvSpPr>
        <p:spPr>
          <a:xfrm>
            <a:off x="6183419" y="3073953"/>
            <a:ext cx="2396869" cy="646331"/>
          </a:xfrm>
          <a:prstGeom prst="rect">
            <a:avLst/>
          </a:prstGeom>
          <a:noFill/>
        </p:spPr>
        <p:txBody>
          <a:bodyPr wrap="square" rtlCol="0">
            <a:spAutoFit/>
          </a:bodyPr>
          <a:lstStyle/>
          <a:p>
            <a:pPr algn="ctr"/>
            <a:r>
              <a:rPr lang="tr-TR" b="1" i="1" dirty="0"/>
              <a:t>Doç. Dr. Deniz ÇAKAROĞLU</a:t>
            </a:r>
          </a:p>
        </p:txBody>
      </p:sp>
      <p:sp>
        <p:nvSpPr>
          <p:cNvPr id="28" name="Metin kutusu 27">
            <a:extLst>
              <a:ext uri="{FF2B5EF4-FFF2-40B4-BE49-F238E27FC236}">
                <a16:creationId xmlns:a16="http://schemas.microsoft.com/office/drawing/2014/main" id="{6D2B7B53-A4AB-8872-90A9-63BCFF447945}"/>
              </a:ext>
            </a:extLst>
          </p:cNvPr>
          <p:cNvSpPr txBox="1"/>
          <p:nvPr/>
        </p:nvSpPr>
        <p:spPr>
          <a:xfrm>
            <a:off x="8807608" y="3106608"/>
            <a:ext cx="2396869" cy="646331"/>
          </a:xfrm>
          <a:prstGeom prst="rect">
            <a:avLst/>
          </a:prstGeom>
          <a:noFill/>
        </p:spPr>
        <p:txBody>
          <a:bodyPr wrap="square" rtlCol="0">
            <a:spAutoFit/>
          </a:bodyPr>
          <a:lstStyle/>
          <a:p>
            <a:pPr algn="ctr"/>
            <a:r>
              <a:rPr lang="tr-TR" b="1" i="1" dirty="0"/>
              <a:t>Dr. Öğr. Üyesi Ömer CENGİZ</a:t>
            </a:r>
          </a:p>
        </p:txBody>
      </p:sp>
      <p:sp>
        <p:nvSpPr>
          <p:cNvPr id="29" name="Metin kutusu 28">
            <a:extLst>
              <a:ext uri="{FF2B5EF4-FFF2-40B4-BE49-F238E27FC236}">
                <a16:creationId xmlns:a16="http://schemas.microsoft.com/office/drawing/2014/main" id="{02FBC70A-4ABB-AC55-BC34-E8290571579A}"/>
              </a:ext>
            </a:extLst>
          </p:cNvPr>
          <p:cNvSpPr txBox="1"/>
          <p:nvPr/>
        </p:nvSpPr>
        <p:spPr>
          <a:xfrm>
            <a:off x="772219" y="5716495"/>
            <a:ext cx="2396869" cy="646331"/>
          </a:xfrm>
          <a:prstGeom prst="rect">
            <a:avLst/>
          </a:prstGeom>
          <a:noFill/>
        </p:spPr>
        <p:txBody>
          <a:bodyPr wrap="square" rtlCol="0">
            <a:spAutoFit/>
          </a:bodyPr>
          <a:lstStyle/>
          <a:p>
            <a:pPr algn="ctr"/>
            <a:r>
              <a:rPr lang="tr-TR" b="1" i="1" dirty="0"/>
              <a:t>Dr. Öğr. Üyesi Samet SİTTİ</a:t>
            </a:r>
          </a:p>
        </p:txBody>
      </p:sp>
      <p:sp>
        <p:nvSpPr>
          <p:cNvPr id="30" name="Metin kutusu 29">
            <a:extLst>
              <a:ext uri="{FF2B5EF4-FFF2-40B4-BE49-F238E27FC236}">
                <a16:creationId xmlns:a16="http://schemas.microsoft.com/office/drawing/2014/main" id="{5439BE49-3987-43DC-47BE-F575161CF112}"/>
              </a:ext>
            </a:extLst>
          </p:cNvPr>
          <p:cNvSpPr txBox="1"/>
          <p:nvPr/>
        </p:nvSpPr>
        <p:spPr>
          <a:xfrm>
            <a:off x="3543512" y="5575518"/>
            <a:ext cx="2396869" cy="646331"/>
          </a:xfrm>
          <a:prstGeom prst="rect">
            <a:avLst/>
          </a:prstGeom>
          <a:noFill/>
        </p:spPr>
        <p:txBody>
          <a:bodyPr wrap="square" rtlCol="0">
            <a:spAutoFit/>
          </a:bodyPr>
          <a:lstStyle/>
          <a:p>
            <a:pPr algn="ctr"/>
            <a:r>
              <a:rPr lang="tr-TR" b="1" i="1" dirty="0"/>
              <a:t> Dr. Öğr. Üyesi</a:t>
            </a:r>
          </a:p>
          <a:p>
            <a:pPr algn="ctr"/>
            <a:r>
              <a:rPr lang="tr-TR" b="1" i="1" dirty="0"/>
              <a:t>Tarkan SÖĞÜT</a:t>
            </a:r>
          </a:p>
        </p:txBody>
      </p:sp>
      <p:sp>
        <p:nvSpPr>
          <p:cNvPr id="31" name="Metin kutusu 30">
            <a:extLst>
              <a:ext uri="{FF2B5EF4-FFF2-40B4-BE49-F238E27FC236}">
                <a16:creationId xmlns:a16="http://schemas.microsoft.com/office/drawing/2014/main" id="{6429F6DB-BCEE-69D4-A0FF-409987F5BC2D}"/>
              </a:ext>
            </a:extLst>
          </p:cNvPr>
          <p:cNvSpPr txBox="1"/>
          <p:nvPr/>
        </p:nvSpPr>
        <p:spPr>
          <a:xfrm>
            <a:off x="5938051" y="5575519"/>
            <a:ext cx="2767604" cy="646331"/>
          </a:xfrm>
          <a:prstGeom prst="rect">
            <a:avLst/>
          </a:prstGeom>
          <a:noFill/>
        </p:spPr>
        <p:txBody>
          <a:bodyPr wrap="square" rtlCol="0">
            <a:spAutoFit/>
          </a:bodyPr>
          <a:lstStyle/>
          <a:p>
            <a:pPr algn="ctr"/>
            <a:r>
              <a:rPr lang="tr-TR" b="1" i="1" dirty="0"/>
              <a:t>Arş. Gör.</a:t>
            </a:r>
          </a:p>
          <a:p>
            <a:pPr algn="ctr"/>
            <a:r>
              <a:rPr lang="tr-TR" b="1" i="1" dirty="0"/>
              <a:t>Mehdi ASLAN</a:t>
            </a:r>
          </a:p>
        </p:txBody>
      </p:sp>
      <p:pic>
        <p:nvPicPr>
          <p:cNvPr id="2" name="Resim 1">
            <a:extLst>
              <a:ext uri="{FF2B5EF4-FFF2-40B4-BE49-F238E27FC236}">
                <a16:creationId xmlns:a16="http://schemas.microsoft.com/office/drawing/2014/main" id="{103684FE-2BDA-F2E1-FB69-34DA7B8C1250}"/>
              </a:ext>
            </a:extLst>
          </p:cNvPr>
          <p:cNvPicPr>
            <a:picLocks noChangeAspect="1"/>
          </p:cNvPicPr>
          <p:nvPr/>
        </p:nvPicPr>
        <p:blipFill>
          <a:blip r:embed="rId8" cstate="print">
            <a:extLst>
              <a:ext uri="{28A0092B-C50C-407E-A947-70E740481C1C}">
                <a14:useLocalDpi xmlns:a14="http://schemas.microsoft.com/office/drawing/2010/main" val="0"/>
              </a:ext>
            </a:extLst>
          </a:blip>
          <a:srcRect t="13658" b="13658"/>
          <a:stretch/>
        </p:blipFill>
        <p:spPr>
          <a:xfrm>
            <a:off x="9365792" y="3739727"/>
            <a:ext cx="1592361" cy="1792554"/>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3" name="Metin kutusu 2">
            <a:extLst>
              <a:ext uri="{FF2B5EF4-FFF2-40B4-BE49-F238E27FC236}">
                <a16:creationId xmlns:a16="http://schemas.microsoft.com/office/drawing/2014/main" id="{E41C0D49-EA21-B7D7-52A6-1E64E6BD350B}"/>
              </a:ext>
            </a:extLst>
          </p:cNvPr>
          <p:cNvSpPr txBox="1"/>
          <p:nvPr/>
        </p:nvSpPr>
        <p:spPr>
          <a:xfrm>
            <a:off x="8851114" y="5497895"/>
            <a:ext cx="2568667" cy="646331"/>
          </a:xfrm>
          <a:prstGeom prst="rect">
            <a:avLst/>
          </a:prstGeom>
          <a:noFill/>
        </p:spPr>
        <p:txBody>
          <a:bodyPr wrap="square" rtlCol="0">
            <a:spAutoFit/>
          </a:bodyPr>
          <a:lstStyle/>
          <a:p>
            <a:pPr algn="ctr"/>
            <a:r>
              <a:rPr lang="tr-TR" b="1" i="1" dirty="0"/>
              <a:t>Arş. Gör.</a:t>
            </a:r>
          </a:p>
          <a:p>
            <a:pPr algn="ctr"/>
            <a:r>
              <a:rPr lang="tr-TR" b="1" i="1" dirty="0"/>
              <a:t>İsmail EGİL</a:t>
            </a:r>
          </a:p>
        </p:txBody>
      </p:sp>
      <p:pic>
        <p:nvPicPr>
          <p:cNvPr id="17" name="Resim 16">
            <a:extLst>
              <a:ext uri="{FF2B5EF4-FFF2-40B4-BE49-F238E27FC236}">
                <a16:creationId xmlns:a16="http://schemas.microsoft.com/office/drawing/2014/main" id="{FA343DB1-DBEC-4C7C-9B5E-2AC64A29E9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7500" y="1280669"/>
            <a:ext cx="2021487" cy="19506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Metin kutusu 18">
            <a:extLst>
              <a:ext uri="{FF2B5EF4-FFF2-40B4-BE49-F238E27FC236}">
                <a16:creationId xmlns:a16="http://schemas.microsoft.com/office/drawing/2014/main" id="{8672BFBE-F8EF-4EA1-8063-2BA9022060C0}"/>
              </a:ext>
            </a:extLst>
          </p:cNvPr>
          <p:cNvSpPr txBox="1"/>
          <p:nvPr/>
        </p:nvSpPr>
        <p:spPr>
          <a:xfrm>
            <a:off x="1766239" y="3231333"/>
            <a:ext cx="6094378" cy="646331"/>
          </a:xfrm>
          <a:prstGeom prst="rect">
            <a:avLst/>
          </a:prstGeom>
          <a:noFill/>
        </p:spPr>
        <p:txBody>
          <a:bodyPr wrap="square">
            <a:spAutoFit/>
          </a:bodyPr>
          <a:lstStyle/>
          <a:p>
            <a:pPr algn="ctr"/>
            <a:r>
              <a:rPr lang="tr-TR" b="1" i="1" dirty="0"/>
              <a:t>Doç. Dr. Serdar </a:t>
            </a:r>
          </a:p>
          <a:p>
            <a:pPr algn="ctr"/>
            <a:r>
              <a:rPr lang="tr-TR" b="1" i="1" dirty="0"/>
              <a:t>ADIGÜZEL</a:t>
            </a:r>
          </a:p>
        </p:txBody>
      </p:sp>
    </p:spTree>
    <p:extLst>
      <p:ext uri="{BB962C8B-B14F-4D97-AF65-F5344CB8AC3E}">
        <p14:creationId xmlns:p14="http://schemas.microsoft.com/office/powerpoint/2010/main" val="185421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04543" y="560717"/>
            <a:ext cx="7209499" cy="461665"/>
          </a:xfrm>
          <a:prstGeom prst="rect">
            <a:avLst/>
          </a:prstGeom>
          <a:noFill/>
        </p:spPr>
        <p:txBody>
          <a:bodyPr wrap="square" rtlCol="0">
            <a:spAutoFit/>
          </a:bodyPr>
          <a:lstStyle/>
          <a:p>
            <a:r>
              <a:rPr lang="tr-TR" sz="2400" b="1" dirty="0"/>
              <a:t>BEDEN EĞİTİMİ VE SPOR BÖLÜMÜ AKADEMİK KADRO</a:t>
            </a:r>
          </a:p>
        </p:txBody>
      </p:sp>
      <p:pic>
        <p:nvPicPr>
          <p:cNvPr id="3" name="7 Resim" descr="C:\Users\Personel_\Desktop\A0758_2014326114438427.jpg"/>
          <p:cNvPicPr/>
          <p:nvPr/>
        </p:nvPicPr>
        <p:blipFill>
          <a:blip r:embed="rId2" cstate="print"/>
          <a:srcRect b="10186"/>
          <a:stretch>
            <a:fillRect/>
          </a:stretch>
        </p:blipFill>
        <p:spPr bwMode="auto">
          <a:xfrm>
            <a:off x="8677018" y="1235423"/>
            <a:ext cx="1591832" cy="17242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5546" b="5546"/>
          <a:stretch/>
        </p:blipFill>
        <p:spPr bwMode="auto">
          <a:xfrm>
            <a:off x="2283077" y="1205624"/>
            <a:ext cx="1943799" cy="1728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Dikdörtgen 7"/>
          <p:cNvSpPr/>
          <p:nvPr/>
        </p:nvSpPr>
        <p:spPr>
          <a:xfrm>
            <a:off x="2286808" y="5105963"/>
            <a:ext cx="2004112" cy="707886"/>
          </a:xfrm>
          <a:prstGeom prst="rect">
            <a:avLst/>
          </a:prstGeom>
        </p:spPr>
        <p:txBody>
          <a:bodyPr wrap="square">
            <a:spAutoFit/>
          </a:bodyPr>
          <a:lstStyle/>
          <a:p>
            <a:pPr algn="ctr">
              <a:buNone/>
            </a:pPr>
            <a:r>
              <a:rPr lang="tr-TR" sz="1600" b="1" i="1" dirty="0"/>
              <a:t>                                                                                  </a:t>
            </a:r>
            <a:r>
              <a:rPr lang="tr-TR" sz="1200" b="1" i="1" dirty="0"/>
              <a:t>Dr. Öğr. Üyesi İbrahim İhsan ARIKAN</a:t>
            </a:r>
          </a:p>
        </p:txBody>
      </p:sp>
      <p:sp>
        <p:nvSpPr>
          <p:cNvPr id="10" name="Dikdörtgen 9"/>
          <p:cNvSpPr/>
          <p:nvPr/>
        </p:nvSpPr>
        <p:spPr>
          <a:xfrm>
            <a:off x="8550785" y="2862006"/>
            <a:ext cx="1844297" cy="461665"/>
          </a:xfrm>
          <a:prstGeom prst="rect">
            <a:avLst/>
          </a:prstGeom>
        </p:spPr>
        <p:txBody>
          <a:bodyPr wrap="square">
            <a:spAutoFit/>
          </a:bodyPr>
          <a:lstStyle/>
          <a:p>
            <a:pPr algn="ctr">
              <a:buNone/>
            </a:pPr>
            <a:endParaRPr lang="tr-TR" sz="1200" dirty="0"/>
          </a:p>
          <a:p>
            <a:pPr algn="ctr">
              <a:buNone/>
            </a:pPr>
            <a:r>
              <a:rPr lang="tr-TR" sz="1200" b="1" i="1" dirty="0"/>
              <a:t>Doç. Dr. Mehmet EFE</a:t>
            </a:r>
          </a:p>
        </p:txBody>
      </p:sp>
      <p:sp>
        <p:nvSpPr>
          <p:cNvPr id="12" name="Dikdörtgen 11"/>
          <p:cNvSpPr/>
          <p:nvPr/>
        </p:nvSpPr>
        <p:spPr>
          <a:xfrm>
            <a:off x="5288386" y="2923510"/>
            <a:ext cx="2316996" cy="461665"/>
          </a:xfrm>
          <a:prstGeom prst="rect">
            <a:avLst/>
          </a:prstGeom>
        </p:spPr>
        <p:txBody>
          <a:bodyPr wrap="square">
            <a:spAutoFit/>
          </a:bodyPr>
          <a:lstStyle/>
          <a:p>
            <a:pPr algn="ctr"/>
            <a:endParaRPr lang="tr-TR" sz="1200" dirty="0"/>
          </a:p>
          <a:p>
            <a:pPr algn="ctr"/>
            <a:r>
              <a:rPr lang="tr-TR" sz="1200" b="1" i="1" dirty="0"/>
              <a:t>Doç. Dr. Mehmet </a:t>
            </a:r>
            <a:r>
              <a:rPr lang="tr-TR" sz="1200" b="1" i="1" dirty="0" err="1"/>
              <a:t>Sabir</a:t>
            </a:r>
            <a:r>
              <a:rPr lang="tr-TR" sz="1200" b="1" i="1" dirty="0"/>
              <a:t> ÇEVİK</a:t>
            </a:r>
          </a:p>
        </p:txBody>
      </p:sp>
      <p:sp>
        <p:nvSpPr>
          <p:cNvPr id="4403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BEDEN EĞİTİMİ VE SPOR YÜKSEKOKULU </a:t>
            </a: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
        <p:nvSpPr>
          <p:cNvPr id="13" name="Dikdörtgen 12">
            <a:extLst>
              <a:ext uri="{FF2B5EF4-FFF2-40B4-BE49-F238E27FC236}">
                <a16:creationId xmlns:a16="http://schemas.microsoft.com/office/drawing/2014/main" id="{C16182C2-F55D-B818-9A8D-755ABA128700}"/>
              </a:ext>
            </a:extLst>
          </p:cNvPr>
          <p:cNvSpPr/>
          <p:nvPr/>
        </p:nvSpPr>
        <p:spPr>
          <a:xfrm>
            <a:off x="1716709" y="2811850"/>
            <a:ext cx="3099447" cy="830997"/>
          </a:xfrm>
          <a:prstGeom prst="rect">
            <a:avLst/>
          </a:prstGeom>
        </p:spPr>
        <p:txBody>
          <a:bodyPr wrap="square">
            <a:spAutoFit/>
          </a:bodyPr>
          <a:lstStyle/>
          <a:p>
            <a:pPr algn="ctr"/>
            <a:endParaRPr lang="tr-TR" sz="1200" dirty="0"/>
          </a:p>
          <a:p>
            <a:pPr algn="ctr"/>
            <a:r>
              <a:rPr lang="tr-TR" sz="1200" b="1" i="1" dirty="0"/>
              <a:t>Doç. Dr. Yunus Emre YARAYAN</a:t>
            </a:r>
          </a:p>
          <a:p>
            <a:pPr algn="ctr"/>
            <a:r>
              <a:rPr lang="tr-TR" sz="1200" b="1" dirty="0"/>
              <a:t>Bölüm Başkanı</a:t>
            </a:r>
          </a:p>
          <a:p>
            <a:pPr algn="ctr"/>
            <a:endParaRPr lang="tr-TR" sz="1200" dirty="0"/>
          </a:p>
        </p:txBody>
      </p:sp>
      <p:pic>
        <p:nvPicPr>
          <p:cNvPr id="17" name="Resim 16">
            <a:extLst>
              <a:ext uri="{FF2B5EF4-FFF2-40B4-BE49-F238E27FC236}">
                <a16:creationId xmlns:a16="http://schemas.microsoft.com/office/drawing/2014/main" id="{376CE9C8-4C06-364F-F5F7-9C471844A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056" y="3532622"/>
            <a:ext cx="1728192"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Resim 21">
            <a:extLst>
              <a:ext uri="{FF2B5EF4-FFF2-40B4-BE49-F238E27FC236}">
                <a16:creationId xmlns:a16="http://schemas.microsoft.com/office/drawing/2014/main" id="{A143B664-0916-D91A-2398-AF249A2774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40" y="3462520"/>
            <a:ext cx="2015147"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Resim 4">
            <a:extLst>
              <a:ext uri="{FF2B5EF4-FFF2-40B4-BE49-F238E27FC236}">
                <a16:creationId xmlns:a16="http://schemas.microsoft.com/office/drawing/2014/main" id="{1F0AC6E5-3D3E-6F94-1BD7-AC0FAE78B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9670" y="3532622"/>
            <a:ext cx="1884133" cy="18784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Dikdörtgen 5">
            <a:extLst>
              <a:ext uri="{FF2B5EF4-FFF2-40B4-BE49-F238E27FC236}">
                <a16:creationId xmlns:a16="http://schemas.microsoft.com/office/drawing/2014/main" id="{ED0E2365-B6AB-349B-7730-2FE32D68958B}"/>
              </a:ext>
            </a:extLst>
          </p:cNvPr>
          <p:cNvSpPr/>
          <p:nvPr/>
        </p:nvSpPr>
        <p:spPr>
          <a:xfrm>
            <a:off x="5499670" y="5296284"/>
            <a:ext cx="1945036" cy="923330"/>
          </a:xfrm>
          <a:prstGeom prst="rect">
            <a:avLst/>
          </a:prstGeom>
        </p:spPr>
        <p:txBody>
          <a:bodyPr wrap="square">
            <a:spAutoFit/>
          </a:bodyPr>
          <a:lstStyle/>
          <a:p>
            <a:pPr algn="ctr"/>
            <a:endParaRPr lang="tr-TR" sz="1200" b="1" dirty="0"/>
          </a:p>
          <a:p>
            <a:pPr algn="ctr"/>
            <a:r>
              <a:rPr lang="tr-TR" sz="1200" b="1" i="1" dirty="0"/>
              <a:t>Dr. Öğr. Üyesi Erhan ŞAHİN</a:t>
            </a:r>
          </a:p>
          <a:p>
            <a:pPr algn="ctr"/>
            <a:endParaRPr lang="tr-TR" sz="1200" dirty="0"/>
          </a:p>
          <a:p>
            <a:r>
              <a:rPr lang="tr-TR" b="1" dirty="0"/>
              <a:t> </a:t>
            </a:r>
            <a:endParaRPr lang="tr-TR" dirty="0"/>
          </a:p>
        </p:txBody>
      </p:sp>
      <p:pic>
        <p:nvPicPr>
          <p:cNvPr id="9" name="Resim 8">
            <a:extLst>
              <a:ext uri="{FF2B5EF4-FFF2-40B4-BE49-F238E27FC236}">
                <a16:creationId xmlns:a16="http://schemas.microsoft.com/office/drawing/2014/main" id="{42249C05-C1BA-37ED-203F-C2FF4DEF968F}"/>
              </a:ext>
            </a:extLst>
          </p:cNvPr>
          <p:cNvPicPr>
            <a:picLocks noChangeAspect="1"/>
          </p:cNvPicPr>
          <p:nvPr/>
        </p:nvPicPr>
        <p:blipFill>
          <a:blip r:embed="rId7">
            <a:extLst>
              <a:ext uri="{28A0092B-C50C-407E-A947-70E740481C1C}">
                <a14:useLocalDpi xmlns:a14="http://schemas.microsoft.com/office/drawing/2010/main" val="0"/>
              </a:ext>
            </a:extLst>
          </a:blip>
          <a:srcRect t="16533" b="16533"/>
          <a:stretch/>
        </p:blipFill>
        <p:spPr>
          <a:xfrm>
            <a:off x="5339517" y="1205624"/>
            <a:ext cx="2015147" cy="1783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Dikdörtgen 10">
            <a:extLst>
              <a:ext uri="{FF2B5EF4-FFF2-40B4-BE49-F238E27FC236}">
                <a16:creationId xmlns:a16="http://schemas.microsoft.com/office/drawing/2014/main" id="{5EF5B737-FE02-FD4D-3055-C060F97AE0B1}"/>
              </a:ext>
            </a:extLst>
          </p:cNvPr>
          <p:cNvSpPr/>
          <p:nvPr/>
        </p:nvSpPr>
        <p:spPr>
          <a:xfrm>
            <a:off x="8168616" y="5163296"/>
            <a:ext cx="2316996" cy="646331"/>
          </a:xfrm>
          <a:prstGeom prst="rect">
            <a:avLst/>
          </a:prstGeom>
        </p:spPr>
        <p:txBody>
          <a:bodyPr wrap="square">
            <a:spAutoFit/>
          </a:bodyPr>
          <a:lstStyle/>
          <a:p>
            <a:pPr algn="ctr"/>
            <a:endParaRPr lang="tr-TR" sz="1200" b="1" i="1" dirty="0"/>
          </a:p>
          <a:p>
            <a:pPr algn="ctr"/>
            <a:r>
              <a:rPr lang="tr-TR" sz="1200" b="1" i="1" dirty="0"/>
              <a:t>Dr. </a:t>
            </a:r>
            <a:r>
              <a:rPr lang="tr-TR" sz="1200" b="1" i="1" dirty="0" err="1"/>
              <a:t>Öğr</a:t>
            </a:r>
            <a:r>
              <a:rPr lang="tr-TR" sz="1200" b="1" i="1" dirty="0"/>
              <a:t>. Üyesi Murat Yaşar ERMAN</a:t>
            </a:r>
          </a:p>
        </p:txBody>
      </p:sp>
    </p:spTree>
    <p:extLst>
      <p:ext uri="{BB962C8B-B14F-4D97-AF65-F5344CB8AC3E}">
        <p14:creationId xmlns:p14="http://schemas.microsoft.com/office/powerpoint/2010/main" val="203386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818D4AC-2C5C-7FEF-2C79-6C2D0F809F1D}"/>
              </a:ext>
            </a:extLst>
          </p:cNvPr>
          <p:cNvSpPr txBox="1"/>
          <p:nvPr/>
        </p:nvSpPr>
        <p:spPr>
          <a:xfrm>
            <a:off x="1758438" y="571478"/>
            <a:ext cx="7209499" cy="461665"/>
          </a:xfrm>
          <a:prstGeom prst="rect">
            <a:avLst/>
          </a:prstGeom>
          <a:noFill/>
        </p:spPr>
        <p:txBody>
          <a:bodyPr wrap="square" rtlCol="0">
            <a:spAutoFit/>
          </a:bodyPr>
          <a:lstStyle/>
          <a:p>
            <a:r>
              <a:rPr lang="tr-TR" sz="2400" b="1" dirty="0"/>
              <a:t>SPOR YÖNETİCİLİĞİ BÖLÜMÜ AKADEMİK KADRO</a:t>
            </a:r>
          </a:p>
        </p:txBody>
      </p:sp>
      <p:pic>
        <p:nvPicPr>
          <p:cNvPr id="5" name="Resim 4">
            <a:extLst>
              <a:ext uri="{FF2B5EF4-FFF2-40B4-BE49-F238E27FC236}">
                <a16:creationId xmlns:a16="http://schemas.microsoft.com/office/drawing/2014/main" id="{83729027-CD25-638D-E3B8-9FC87987F573}"/>
              </a:ext>
            </a:extLst>
          </p:cNvPr>
          <p:cNvPicPr>
            <a:picLocks noChangeAspect="1"/>
          </p:cNvPicPr>
          <p:nvPr/>
        </p:nvPicPr>
        <p:blipFill>
          <a:blip r:embed="rId2" cstate="print">
            <a:extLst>
              <a:ext uri="{28A0092B-C50C-407E-A947-70E740481C1C}">
                <a14:useLocalDpi xmlns:a14="http://schemas.microsoft.com/office/drawing/2010/main" val="0"/>
              </a:ext>
            </a:extLst>
          </a:blip>
          <a:srcRect t="1032" b="1032"/>
          <a:stretch/>
        </p:blipFill>
        <p:spPr>
          <a:xfrm>
            <a:off x="1118186" y="1949804"/>
            <a:ext cx="1562261" cy="1671056"/>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6" name="Resim 5">
            <a:extLst>
              <a:ext uri="{FF2B5EF4-FFF2-40B4-BE49-F238E27FC236}">
                <a16:creationId xmlns:a16="http://schemas.microsoft.com/office/drawing/2014/main" id="{BA0AA004-69E8-E453-AC97-5A752EBA6C28}"/>
              </a:ext>
            </a:extLst>
          </p:cNvPr>
          <p:cNvPicPr>
            <a:picLocks noChangeAspect="1"/>
          </p:cNvPicPr>
          <p:nvPr/>
        </p:nvPicPr>
        <p:blipFill>
          <a:blip r:embed="rId3">
            <a:extLst>
              <a:ext uri="{28A0092B-C50C-407E-A947-70E740481C1C}">
                <a14:useLocalDpi xmlns:a14="http://schemas.microsoft.com/office/drawing/2010/main" val="0"/>
              </a:ext>
            </a:extLst>
          </a:blip>
          <a:srcRect l="2886" r="2886"/>
          <a:stretch/>
        </p:blipFill>
        <p:spPr>
          <a:xfrm>
            <a:off x="6822717" y="1905067"/>
            <a:ext cx="1354442" cy="1685495"/>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pic>
        <p:nvPicPr>
          <p:cNvPr id="7" name="Resim 6">
            <a:extLst>
              <a:ext uri="{FF2B5EF4-FFF2-40B4-BE49-F238E27FC236}">
                <a16:creationId xmlns:a16="http://schemas.microsoft.com/office/drawing/2014/main" id="{1802E2F9-544F-6635-2079-31C7003AD7D2}"/>
              </a:ext>
            </a:extLst>
          </p:cNvPr>
          <p:cNvPicPr>
            <a:picLocks noChangeAspect="1"/>
          </p:cNvPicPr>
          <p:nvPr/>
        </p:nvPicPr>
        <p:blipFill>
          <a:blip r:embed="rId4">
            <a:extLst>
              <a:ext uri="{28A0092B-C50C-407E-A947-70E740481C1C}">
                <a14:useLocalDpi xmlns:a14="http://schemas.microsoft.com/office/drawing/2010/main" val="0"/>
              </a:ext>
            </a:extLst>
          </a:blip>
          <a:srcRect l="10852" r="10852"/>
          <a:stretch/>
        </p:blipFill>
        <p:spPr>
          <a:xfrm>
            <a:off x="3992551" y="1874770"/>
            <a:ext cx="1438877" cy="1833130"/>
          </a:xfrm>
          <a:prstGeom prst="ellipse">
            <a:avLst/>
          </a:prstGeom>
          <a:ln>
            <a:solidFill>
              <a:schemeClr val="tx1">
                <a:lumMod val="95000"/>
                <a:lumOff val="5000"/>
              </a:schemeClr>
            </a:solidFill>
          </a:ln>
          <a:effectLst>
            <a:outerShdw blurRad="152400" dist="317500" dir="5400000" sx="90000" sy="-19000" rotWithShape="0">
              <a:prstClr val="black">
                <a:alpha val="15000"/>
              </a:prstClr>
            </a:outerShdw>
            <a:softEdge rad="112500"/>
          </a:effectLst>
        </p:spPr>
      </p:pic>
      <p:sp>
        <p:nvSpPr>
          <p:cNvPr id="9" name="Metin kutusu 8">
            <a:extLst>
              <a:ext uri="{FF2B5EF4-FFF2-40B4-BE49-F238E27FC236}">
                <a16:creationId xmlns:a16="http://schemas.microsoft.com/office/drawing/2014/main" id="{EFA8A7A7-B926-9DC7-3A64-2EF5A554C9D0}"/>
              </a:ext>
            </a:extLst>
          </p:cNvPr>
          <p:cNvSpPr txBox="1"/>
          <p:nvPr/>
        </p:nvSpPr>
        <p:spPr>
          <a:xfrm>
            <a:off x="3513554" y="3826127"/>
            <a:ext cx="2396869" cy="646331"/>
          </a:xfrm>
          <a:prstGeom prst="rect">
            <a:avLst/>
          </a:prstGeom>
          <a:noFill/>
        </p:spPr>
        <p:txBody>
          <a:bodyPr wrap="square" rtlCol="0">
            <a:spAutoFit/>
          </a:bodyPr>
          <a:lstStyle/>
          <a:p>
            <a:pPr algn="ctr"/>
            <a:r>
              <a:rPr lang="tr-TR" b="1" i="1" dirty="0"/>
              <a:t>Dr. Öğr. Üyesi Abdülkadir EKİN</a:t>
            </a:r>
          </a:p>
        </p:txBody>
      </p:sp>
      <p:sp>
        <p:nvSpPr>
          <p:cNvPr id="10" name="Metin kutusu 9">
            <a:extLst>
              <a:ext uri="{FF2B5EF4-FFF2-40B4-BE49-F238E27FC236}">
                <a16:creationId xmlns:a16="http://schemas.microsoft.com/office/drawing/2014/main" id="{251AA8BD-8B55-E4DB-8C6B-29BF9190CD55}"/>
              </a:ext>
            </a:extLst>
          </p:cNvPr>
          <p:cNvSpPr txBox="1"/>
          <p:nvPr/>
        </p:nvSpPr>
        <p:spPr>
          <a:xfrm>
            <a:off x="622912" y="3826127"/>
            <a:ext cx="2396869" cy="923330"/>
          </a:xfrm>
          <a:prstGeom prst="rect">
            <a:avLst/>
          </a:prstGeom>
          <a:noFill/>
        </p:spPr>
        <p:txBody>
          <a:bodyPr wrap="square" rtlCol="0">
            <a:spAutoFit/>
          </a:bodyPr>
          <a:lstStyle/>
          <a:p>
            <a:pPr algn="ctr"/>
            <a:r>
              <a:rPr lang="tr-TR" b="1" i="1" dirty="0"/>
              <a:t>Doç. Dr. Büşra ÖZCAN</a:t>
            </a:r>
            <a:br>
              <a:rPr lang="tr-TR" b="1" i="1" dirty="0"/>
            </a:br>
            <a:r>
              <a:rPr lang="tr-TR" i="1" dirty="0"/>
              <a:t>Bölüm Başkanı</a:t>
            </a:r>
          </a:p>
          <a:p>
            <a:pPr algn="ctr"/>
            <a:endParaRPr lang="tr-TR" b="1" i="1" dirty="0"/>
          </a:p>
        </p:txBody>
      </p:sp>
      <p:sp>
        <p:nvSpPr>
          <p:cNvPr id="11" name="Metin kutusu 10">
            <a:extLst>
              <a:ext uri="{FF2B5EF4-FFF2-40B4-BE49-F238E27FC236}">
                <a16:creationId xmlns:a16="http://schemas.microsoft.com/office/drawing/2014/main" id="{453922E8-0D5A-3BAA-5C5A-2B3668B96A57}"/>
              </a:ext>
            </a:extLst>
          </p:cNvPr>
          <p:cNvSpPr txBox="1"/>
          <p:nvPr/>
        </p:nvSpPr>
        <p:spPr>
          <a:xfrm>
            <a:off x="6301504" y="3826127"/>
            <a:ext cx="2396869" cy="646331"/>
          </a:xfrm>
          <a:prstGeom prst="rect">
            <a:avLst/>
          </a:prstGeom>
          <a:noFill/>
        </p:spPr>
        <p:txBody>
          <a:bodyPr wrap="square" rtlCol="0">
            <a:spAutoFit/>
          </a:bodyPr>
          <a:lstStyle/>
          <a:p>
            <a:pPr algn="ctr"/>
            <a:r>
              <a:rPr lang="tr-TR" b="1" i="1" dirty="0"/>
              <a:t>Arş. Gör. Yusuf İzzet EROL</a:t>
            </a:r>
          </a:p>
        </p:txBody>
      </p:sp>
      <p:pic>
        <p:nvPicPr>
          <p:cNvPr id="1026" name="Picture 2" descr="ars-gor-aygun-akgul">
            <a:extLst>
              <a:ext uri="{FF2B5EF4-FFF2-40B4-BE49-F238E27FC236}">
                <a16:creationId xmlns:a16="http://schemas.microsoft.com/office/drawing/2014/main" id="{1177E501-7351-E05F-64C6-1691BC45B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9580" y="1874770"/>
            <a:ext cx="1700371" cy="17460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C8ED8535-CCE5-6EE1-11FB-FE3747AC209E}"/>
              </a:ext>
            </a:extLst>
          </p:cNvPr>
          <p:cNvSpPr txBox="1"/>
          <p:nvPr/>
        </p:nvSpPr>
        <p:spPr>
          <a:xfrm>
            <a:off x="9492062" y="3826127"/>
            <a:ext cx="1495409" cy="923330"/>
          </a:xfrm>
          <a:prstGeom prst="rect">
            <a:avLst/>
          </a:prstGeom>
          <a:noFill/>
        </p:spPr>
        <p:txBody>
          <a:bodyPr wrap="none" rtlCol="0">
            <a:spAutoFit/>
          </a:bodyPr>
          <a:lstStyle/>
          <a:p>
            <a:pPr algn="ctr"/>
            <a:r>
              <a:rPr lang="tr-TR" b="1" i="1" dirty="0"/>
              <a:t>Arş. Gör. </a:t>
            </a:r>
          </a:p>
          <a:p>
            <a:r>
              <a:rPr lang="tr-TR" b="1" i="1" dirty="0"/>
              <a:t>Aygün AKGÜL</a:t>
            </a:r>
          </a:p>
          <a:p>
            <a:endParaRPr lang="tr-TR" dirty="0"/>
          </a:p>
        </p:txBody>
      </p:sp>
    </p:spTree>
    <p:extLst>
      <p:ext uri="{BB962C8B-B14F-4D97-AF65-F5344CB8AC3E}">
        <p14:creationId xmlns:p14="http://schemas.microsoft.com/office/powerpoint/2010/main" val="94516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7584"/>
            <a:ext cx="6764482" cy="461665"/>
          </a:xfrm>
          <a:prstGeom prst="rect">
            <a:avLst/>
          </a:prstGeom>
          <a:noFill/>
        </p:spPr>
        <p:txBody>
          <a:bodyPr wrap="square" rtlCol="0">
            <a:spAutoFit/>
          </a:bodyPr>
          <a:lstStyle/>
          <a:p>
            <a:r>
              <a:rPr lang="tr-TR" sz="2400" b="1" dirty="0"/>
              <a:t>İDARİ PERSONEL (TESİSLER)</a:t>
            </a:r>
          </a:p>
        </p:txBody>
      </p:sp>
      <p:pic>
        <p:nvPicPr>
          <p:cNvPr id="3" name="Picture 2" descr="http://besyo.siirt.edu.tr/foto/userfoto/B0518_2015615132735986.jpg"/>
          <p:cNvPicPr>
            <a:picLocks noChangeAspect="1" noChangeArrowheads="1"/>
          </p:cNvPicPr>
          <p:nvPr/>
        </p:nvPicPr>
        <p:blipFill>
          <a:blip r:embed="rId2" cstate="print"/>
          <a:stretch>
            <a:fillRect/>
          </a:stretch>
        </p:blipFill>
        <p:spPr bwMode="auto">
          <a:xfrm>
            <a:off x="8735648" y="3132438"/>
            <a:ext cx="1912567"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Metin kutusu 8"/>
          <p:cNvSpPr txBox="1"/>
          <p:nvPr/>
        </p:nvSpPr>
        <p:spPr>
          <a:xfrm>
            <a:off x="8751186" y="5243686"/>
            <a:ext cx="1921790" cy="461665"/>
          </a:xfrm>
          <a:prstGeom prst="rect">
            <a:avLst/>
          </a:prstGeom>
          <a:noFill/>
        </p:spPr>
        <p:txBody>
          <a:bodyPr wrap="square" rtlCol="0">
            <a:spAutoFit/>
          </a:bodyPr>
          <a:lstStyle/>
          <a:p>
            <a:pPr algn="ctr"/>
            <a:r>
              <a:rPr lang="tr-TR" sz="1200" dirty="0"/>
              <a:t>Mehmet Naim DİLDİRİM</a:t>
            </a:r>
          </a:p>
          <a:p>
            <a:pPr algn="ctr"/>
            <a:r>
              <a:rPr lang="tr-TR" sz="1200" b="1" dirty="0"/>
              <a:t>Antrenör</a:t>
            </a:r>
          </a:p>
        </p:txBody>
      </p:sp>
      <p:pic>
        <p:nvPicPr>
          <p:cNvPr id="15" name="Picture 2" descr="http://besyo.siirt.edu.tr/foto/userfoto/R%C4%B1dvann.jpg20185414229569.jpg"/>
          <p:cNvPicPr>
            <a:picLocks noChangeAspect="1" noChangeArrowheads="1"/>
          </p:cNvPicPr>
          <p:nvPr/>
        </p:nvPicPr>
        <p:blipFill>
          <a:blip r:embed="rId3" cstate="print"/>
          <a:stretch>
            <a:fillRect/>
          </a:stretch>
        </p:blipFill>
        <p:spPr bwMode="auto">
          <a:xfrm>
            <a:off x="973030" y="3238908"/>
            <a:ext cx="1923393" cy="17657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17 Başlık"/>
          <p:cNvSpPr txBox="1">
            <a:spLocks/>
          </p:cNvSpPr>
          <p:nvPr/>
        </p:nvSpPr>
        <p:spPr>
          <a:xfrm>
            <a:off x="838200" y="5155552"/>
            <a:ext cx="1980282" cy="5497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Calibri" pitchFamily="34" charset="0"/>
              </a:rPr>
              <a:t>     İbrahim YILDIZ</a:t>
            </a:r>
            <a:br>
              <a:rPr lang="tr-TR" sz="1400" dirty="0">
                <a:latin typeface="Calibri" pitchFamily="34" charset="0"/>
              </a:rPr>
            </a:br>
            <a:r>
              <a:rPr lang="tr-TR" sz="1400" dirty="0">
                <a:latin typeface="Calibri" pitchFamily="34" charset="0"/>
              </a:rPr>
              <a:t>   </a:t>
            </a:r>
            <a:r>
              <a:rPr lang="tr-TR" sz="1400" b="1" dirty="0">
                <a:latin typeface="Calibri" pitchFamily="34" charset="0"/>
              </a:rPr>
              <a:t>Antrenör</a:t>
            </a:r>
            <a:endParaRPr lang="tr-TR" sz="1400" b="1" dirty="0"/>
          </a:p>
        </p:txBody>
      </p:sp>
      <p:pic>
        <p:nvPicPr>
          <p:cNvPr id="1026" name="Picture 2" descr="https://www.siirt.edu.tr/foto/userfoto/dcb0ba9c-1873-4f61-ad7e-74b5e1c17852.jpg201882945275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283" y="1079249"/>
            <a:ext cx="1828209" cy="1965325"/>
          </a:xfrm>
          <a:prstGeom prst="rect">
            <a:avLst/>
          </a:prstGeom>
          <a:noFill/>
          <a:extLst>
            <a:ext uri="{909E8E84-426E-40DD-AFC4-6F175D3DCCD1}">
              <a14:hiddenFill xmlns:a14="http://schemas.microsoft.com/office/drawing/2010/main">
                <a:solidFill>
                  <a:srgbClr val="FFFFFF"/>
                </a:solidFill>
              </a14:hiddenFill>
            </a:ext>
          </a:extLst>
        </p:spPr>
      </p:pic>
      <p:sp>
        <p:nvSpPr>
          <p:cNvPr id="12" name="17 Başlık"/>
          <p:cNvSpPr txBox="1">
            <a:spLocks/>
          </p:cNvSpPr>
          <p:nvPr/>
        </p:nvSpPr>
        <p:spPr>
          <a:xfrm>
            <a:off x="4690210" y="3032183"/>
            <a:ext cx="1980282" cy="5497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Calibri" pitchFamily="34" charset="0"/>
              </a:rPr>
              <a:t>     Nezir KILIÇER</a:t>
            </a:r>
            <a:br>
              <a:rPr lang="tr-TR" sz="1400" dirty="0">
                <a:latin typeface="Calibri" pitchFamily="34" charset="0"/>
              </a:rPr>
            </a:br>
            <a:r>
              <a:rPr lang="tr-TR" sz="1400" dirty="0">
                <a:latin typeface="Calibri" pitchFamily="34" charset="0"/>
              </a:rPr>
              <a:t>   </a:t>
            </a:r>
            <a:r>
              <a:rPr lang="tr-TR" sz="1400" b="1" dirty="0">
                <a:latin typeface="Calibri" pitchFamily="34" charset="0"/>
              </a:rPr>
              <a:t>Tesis Sorumlusu</a:t>
            </a:r>
            <a:endParaRPr lang="tr-TR" sz="1400" b="1" dirty="0"/>
          </a:p>
        </p:txBody>
      </p:sp>
      <p:sp>
        <p:nvSpPr>
          <p:cNvPr id="11" name="17 Başlık"/>
          <p:cNvSpPr txBox="1">
            <a:spLocks/>
          </p:cNvSpPr>
          <p:nvPr/>
        </p:nvSpPr>
        <p:spPr>
          <a:xfrm>
            <a:off x="4842283" y="5430451"/>
            <a:ext cx="1980282" cy="5497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Calibri" pitchFamily="34" charset="0"/>
              </a:rPr>
              <a:t>Ahmet EROĞLU </a:t>
            </a:r>
          </a:p>
          <a:p>
            <a:pPr algn="ctr"/>
            <a:r>
              <a:rPr lang="tr-TR" sz="1400" b="1" dirty="0">
                <a:latin typeface="Calibri" pitchFamily="34" charset="0"/>
              </a:rPr>
              <a:t>İşçi</a:t>
            </a:r>
            <a:endParaRPr lang="tr-TR" sz="1400" b="1" dirty="0"/>
          </a:p>
        </p:txBody>
      </p:sp>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544" y="3594373"/>
            <a:ext cx="2291761" cy="17188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2332849"/>
      </p:ext>
    </p:extLst>
  </p:cSld>
  <p:clrMapOvr>
    <a:masterClrMapping/>
  </p:clrMapOvr>
</p:sld>
</file>

<file path=ppt/theme/theme1.xml><?xml version="1.0" encoding="utf-8"?>
<a:theme xmlns:a="http://schemas.openxmlformats.org/drawingml/2006/main" name="Tema-si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siu" id="{8B592569-D05A-4D16-9830-B18E17FE7CD1}" vid="{8AFA709D-6815-4F30-BDCD-E4420CC669B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Tema-siu</Template>
  <TotalTime>3446</TotalTime>
  <Words>3032</Words>
  <Application>Microsoft Office PowerPoint</Application>
  <PresentationFormat>Geniş ekran</PresentationFormat>
  <Paragraphs>366</Paragraphs>
  <Slides>53</Slides>
  <Notes>2</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53</vt:i4>
      </vt:variant>
    </vt:vector>
  </HeadingPairs>
  <TitlesOfParts>
    <vt:vector size="63" baseType="lpstr">
      <vt:lpstr>-apple-system</vt:lpstr>
      <vt:lpstr>Arial</vt:lpstr>
      <vt:lpstr>Calibri</vt:lpstr>
      <vt:lpstr>Calibri Light</vt:lpstr>
      <vt:lpstr>Carlito</vt:lpstr>
      <vt:lpstr>din_trbold</vt:lpstr>
      <vt:lpstr>Elephant</vt:lpstr>
      <vt:lpstr>Times New Roman</vt:lpstr>
      <vt:lpstr>Tema-siu</vt:lpstr>
      <vt:lpstr>Office Teması</vt:lpstr>
      <vt:lpstr>PowerPoint Sunusu</vt:lpstr>
      <vt:lpstr>Misyonumuz</vt:lpstr>
      <vt:lpstr>Vizyonumuz</vt:lpstr>
      <vt:lpstr>Kalite Politikamız</vt:lpstr>
      <vt:lpstr>PowerPoint Sunusu</vt:lpstr>
      <vt:lpstr>PowerPoint Sunusu</vt:lpstr>
      <vt:lpstr>PowerPoint Sunusu</vt:lpstr>
      <vt:lpstr>PowerPoint Sunusu</vt:lpstr>
      <vt:lpstr>PowerPoint Sunusu</vt:lpstr>
      <vt:lpstr>İDARİ PERSONELİMİZ</vt:lpstr>
      <vt:lpstr>PowerPoint Sunusu</vt:lpstr>
      <vt:lpstr>BÖLÜMLERİMİZ</vt:lpstr>
      <vt:lpstr>ANTRENÖRLÜK EĞİTİMİ BÖLÜMÜ</vt:lpstr>
      <vt:lpstr>BEDEN EĞİTİMİ ve SPOR ÖĞRETMENLİĞİ BÖLÜMÜ</vt:lpstr>
      <vt:lpstr>SPOR YÖNETİCİLİĞİ BÖLÜMÜ</vt:lpstr>
      <vt:lpstr>BEDEN EĞİTİMİ VE SPOR YÜKSEKOKULU</vt:lpstr>
      <vt:lpstr>LİSANSÜSTÜ PROGRAMLARIMIZ</vt:lpstr>
      <vt:lpstr>KURUM İÇİ YÜKSELMELER</vt:lpstr>
      <vt:lpstr>ÖNEMLİ SPORTİF BAŞARILARIMIZ</vt:lpstr>
      <vt:lpstr>ÖNEMLİ BAŞARILARIMIZ</vt:lpstr>
      <vt:lpstr>ÖNEMLİ BAŞARILARIMIZ</vt:lpstr>
      <vt:lpstr>ÖNEMLİ BAŞARILARIMIZ</vt:lpstr>
      <vt:lpstr>ÖNEMLİ BAŞARILARIMIZ</vt:lpstr>
      <vt:lpstr>ÖNEMLİ BAŞARILARIMIZ</vt:lpstr>
      <vt:lpstr>ÖNEMLİ BAŞARILARIMIZ</vt:lpstr>
      <vt:lpstr>BİLİMSEL FALİYETLERİMİZ</vt:lpstr>
      <vt:lpstr>BİLİMSEL FALİYETLERİMİZ</vt:lpstr>
      <vt:lpstr>YILLARA GÖRE YAPILAN ve PLANLANAN ETKİNLİK SAYILARI</vt:lpstr>
      <vt:lpstr>BİLİMSEL FAALİYETLERİMİZ</vt:lpstr>
      <vt:lpstr>BİLİMSEL FAALİYETLERİMİZ</vt:lpstr>
      <vt:lpstr>BİLİMSEL FAALİYETLERİMİZ</vt:lpstr>
      <vt:lpstr>BİLİMSEL FAALİYETLERİMİZ</vt:lpstr>
      <vt:lpstr>BİLİMSEL FAALİYETLERİMİZ</vt:lpstr>
      <vt:lpstr>BİLİMSEL FAALİYETLERİMİZ</vt:lpstr>
      <vt:lpstr>  ETKİNLİKLERİMİZ</vt:lpstr>
      <vt:lpstr>ETKİNLİKLERİMİZ</vt:lpstr>
      <vt:lpstr>ETKİNLİKLERİMİZ</vt:lpstr>
      <vt:lpstr>ETKİNLİKLERİMİZ</vt:lpstr>
      <vt:lpstr>ETKİNLİKLERİMİZ</vt:lpstr>
      <vt:lpstr>ETKİNLİKLERİMİZ</vt:lpstr>
      <vt:lpstr>ETKİNLİKLERİMİZ</vt:lpstr>
      <vt:lpstr>ETKİNLİKLERİMİZ</vt:lpstr>
      <vt:lpstr>ETKİNLİKLERİMİZ</vt:lpstr>
      <vt:lpstr>ETKİNLİKLERİMİZ</vt:lpstr>
      <vt:lpstr>ETKİNLİKLERİMİZ</vt:lpstr>
      <vt:lpstr>ETKİNLİKLERİMİZ</vt:lpstr>
      <vt:lpstr>GELECEĞE YÖNELİK HEDEFLERİMİZ</vt:lpstr>
      <vt:lpstr>GELECEĞE YÖNELİK HEDEFLERİMİZ</vt:lpstr>
      <vt:lpstr>GELECEĞE YÖNELİK HEDEFLERİMİZ</vt:lpstr>
      <vt:lpstr>GELECEĞE YÖNELİK HEDEFLERİMİZ</vt:lpstr>
      <vt:lpstr>GELECEĞE YÖNELİK HEDEFLERİMİZ</vt:lpstr>
      <vt:lpstr>TALEPLER ve ÖNERİLER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Bilgisayar</dc:creator>
  <cp:lastModifiedBy>MONSTER</cp:lastModifiedBy>
  <cp:revision>398</cp:revision>
  <dcterms:created xsi:type="dcterms:W3CDTF">2022-12-08T06:33:03Z</dcterms:created>
  <dcterms:modified xsi:type="dcterms:W3CDTF">2026-04-10T11:21:28Z</dcterms:modified>
</cp:coreProperties>
</file>