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42.jpg" ContentType="image/jpg"/>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media/image5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8"/>
  </p:notesMasterIdLst>
  <p:sldIdLst>
    <p:sldId id="258" r:id="rId3"/>
    <p:sldId id="371" r:id="rId4"/>
    <p:sldId id="372" r:id="rId5"/>
    <p:sldId id="2154" r:id="rId6"/>
    <p:sldId id="2155" r:id="rId7"/>
    <p:sldId id="2156" r:id="rId8"/>
    <p:sldId id="2157" r:id="rId9"/>
    <p:sldId id="431" r:id="rId10"/>
    <p:sldId id="397" r:id="rId11"/>
    <p:sldId id="432" r:id="rId12"/>
    <p:sldId id="373" r:id="rId13"/>
    <p:sldId id="374" r:id="rId14"/>
    <p:sldId id="376" r:id="rId15"/>
    <p:sldId id="2158" r:id="rId16"/>
    <p:sldId id="2168" r:id="rId17"/>
    <p:sldId id="379" r:id="rId18"/>
    <p:sldId id="380" r:id="rId19"/>
    <p:sldId id="2165" r:id="rId20"/>
    <p:sldId id="2159" r:id="rId21"/>
    <p:sldId id="2179" r:id="rId22"/>
    <p:sldId id="2166" r:id="rId23"/>
    <p:sldId id="2167" r:id="rId24"/>
    <p:sldId id="393" r:id="rId25"/>
    <p:sldId id="2183" r:id="rId26"/>
    <p:sldId id="2161" r:id="rId27"/>
    <p:sldId id="2160" r:id="rId28"/>
    <p:sldId id="2192" r:id="rId29"/>
    <p:sldId id="384" r:id="rId30"/>
    <p:sldId id="2189" r:id="rId31"/>
    <p:sldId id="2190" r:id="rId32"/>
    <p:sldId id="387" r:id="rId33"/>
    <p:sldId id="2191" r:id="rId34"/>
    <p:sldId id="2162" r:id="rId35"/>
    <p:sldId id="2169" r:id="rId36"/>
    <p:sldId id="385" r:id="rId37"/>
    <p:sldId id="2163" r:id="rId38"/>
    <p:sldId id="386" r:id="rId39"/>
    <p:sldId id="394" r:id="rId40"/>
    <p:sldId id="2186" r:id="rId41"/>
    <p:sldId id="2180" r:id="rId42"/>
    <p:sldId id="2181" r:id="rId43"/>
    <p:sldId id="2182" r:id="rId44"/>
    <p:sldId id="2185" r:id="rId45"/>
    <p:sldId id="2170" r:id="rId46"/>
    <p:sldId id="2171" r:id="rId47"/>
    <p:sldId id="2172" r:id="rId48"/>
    <p:sldId id="2188" r:id="rId49"/>
    <p:sldId id="2173" r:id="rId50"/>
    <p:sldId id="398" r:id="rId51"/>
    <p:sldId id="2175" r:id="rId52"/>
    <p:sldId id="2176" r:id="rId53"/>
    <p:sldId id="2177" r:id="rId54"/>
    <p:sldId id="2178" r:id="rId55"/>
    <p:sldId id="400" r:id="rId56"/>
    <p:sldId id="284" r:id="rId5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dar abut" initials="sa" lastIdx="7" clrIdx="0">
    <p:extLst>
      <p:ext uri="{19B8F6BF-5375-455C-9EA6-DF929625EA0E}">
        <p15:presenceInfo xmlns:p15="http://schemas.microsoft.com/office/powerpoint/2012/main" userId="3ade717679585d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65" autoAdjust="0"/>
    <p:restoredTop sz="93639" autoAdjust="0"/>
  </p:normalViewPr>
  <p:slideViewPr>
    <p:cSldViewPr snapToGrid="0">
      <p:cViewPr varScale="1">
        <p:scale>
          <a:sx n="79" d="100"/>
          <a:sy n="79" d="100"/>
        </p:scale>
        <p:origin x="538" y="77"/>
      </p:cViewPr>
      <p:guideLst/>
    </p:cSldViewPr>
  </p:slideViewPr>
  <p:notesTextViewPr>
    <p:cViewPr>
      <p:scale>
        <a:sx n="3" d="2"/>
        <a:sy n="3" d="2"/>
      </p:scale>
      <p:origin x="0" y="0"/>
    </p:cViewPr>
  </p:notesTextViewPr>
  <p:sorterViewPr>
    <p:cViewPr>
      <p:scale>
        <a:sx n="110" d="100"/>
        <a:sy n="110" d="100"/>
      </p:scale>
      <p:origin x="0" y="-8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0</c:v>
                </c:pt>
                <c:pt idx="1">
                  <c:v>0</c:v>
                </c:pt>
                <c:pt idx="2">
                  <c:v>0</c:v>
                </c:pt>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Sheet1!$C$2:$C$4</c:f>
              <c:numCache>
                <c:formatCode>General</c:formatCode>
                <c:ptCount val="3"/>
                <c:pt idx="0">
                  <c:v>2</c:v>
                </c:pt>
                <c:pt idx="1">
                  <c:v>3</c:v>
                </c:pt>
                <c:pt idx="2">
                  <c:v>3</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Sheet1!$D$2:$D$4</c:f>
              <c:numCache>
                <c:formatCode>General</c:formatCode>
                <c:ptCount val="3"/>
                <c:pt idx="0">
                  <c:v>4</c:v>
                </c:pt>
                <c:pt idx="1">
                  <c:v>3</c:v>
                </c:pt>
                <c:pt idx="2">
                  <c:v>3</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Sheet1!$E$2:$E$4</c:f>
              <c:numCache>
                <c:formatCode>General</c:formatCode>
                <c:ptCount val="3"/>
                <c:pt idx="0">
                  <c:v>1</c:v>
                </c:pt>
                <c:pt idx="1">
                  <c:v>2</c:v>
                </c:pt>
                <c:pt idx="2">
                  <c:v>2</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Sheet1!$F$2:$F$4</c:f>
              <c:numCache>
                <c:formatCode>General</c:formatCode>
                <c:ptCount val="3"/>
                <c:pt idx="0">
                  <c:v>0</c:v>
                </c:pt>
                <c:pt idx="1">
                  <c:v>0</c:v>
                </c:pt>
                <c:pt idx="2">
                  <c:v>0</c:v>
                </c:pt>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Sheet1!$G$2:$G$4</c:f>
              <c:numCache>
                <c:formatCode>General</c:formatCode>
                <c:ptCount val="3"/>
                <c:pt idx="0">
                  <c:v>0</c:v>
                </c:pt>
                <c:pt idx="1">
                  <c:v>0</c:v>
                </c:pt>
                <c:pt idx="2">
                  <c:v>0</c:v>
                </c:pt>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8416"/>
        <c:axId val="-1027810048"/>
      </c:barChart>
      <c:catAx>
        <c:axId val="-102780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0048"/>
        <c:crossesAt val="0"/>
        <c:auto val="1"/>
        <c:lblAlgn val="ctr"/>
        <c:lblOffset val="100"/>
        <c:noMultiLvlLbl val="0"/>
      </c:catAx>
      <c:valAx>
        <c:axId val="-10278100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8416"/>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Akademik</a:t>
            </a:r>
            <a:r>
              <a:rPr lang="tr-TR" baseline="0" dirty="0"/>
              <a:t> Personel Başına Düşen </a:t>
            </a:r>
            <a:r>
              <a:rPr lang="tr-TR" dirty="0"/>
              <a:t>SCI </a:t>
            </a:r>
            <a:r>
              <a:rPr lang="tr-TR" dirty="0" err="1"/>
              <a:t>Expanded</a:t>
            </a:r>
            <a:r>
              <a:rPr lang="tr-TR" dirty="0"/>
              <a:t>, SCI , SSCI, AHCI Endeksli Yayın Sayısı</a:t>
            </a:r>
          </a:p>
        </c:rich>
      </c:tx>
      <c:layout>
        <c:manualLayout>
          <c:xMode val="edge"/>
          <c:yMode val="edge"/>
          <c:x val="0.15047623866501378"/>
          <c:y val="7.6534711806299546E-2"/>
        </c:manualLayout>
      </c:layout>
      <c:overlay val="0"/>
      <c:spPr>
        <a:noFill/>
        <a:ln>
          <a:noFill/>
        </a:ln>
        <a:effectLst/>
      </c:spPr>
    </c:title>
    <c:autoTitleDeleted val="0"/>
    <c:plotArea>
      <c:layout>
        <c:manualLayout>
          <c:layoutTarget val="inner"/>
          <c:xMode val="edge"/>
          <c:yMode val="edge"/>
          <c:x val="0.1029097701948823"/>
          <c:y val="0.26721082422684095"/>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0.23</c:v>
                </c:pt>
                <c:pt idx="1">
                  <c:v>0.69</c:v>
                </c:pt>
                <c:pt idx="2">
                  <c:v>0.23</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D3E-4903-AF3E-5909917A354F}"/>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1</c:v>
                </c:pt>
                <c:pt idx="4">
                  <c:v>2</c:v>
                </c:pt>
                <c:pt idx="5">
                  <c:v>3</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Akademik</a:t>
            </a:r>
            <a:r>
              <a:rPr lang="tr-TR" baseline="0" dirty="0"/>
              <a:t> Personel Başına Düşen </a:t>
            </a:r>
            <a:r>
              <a:rPr lang="tr-TR" dirty="0"/>
              <a:t>SCI </a:t>
            </a:r>
            <a:r>
              <a:rPr lang="tr-TR" dirty="0" err="1"/>
              <a:t>Expanded</a:t>
            </a:r>
            <a:r>
              <a:rPr lang="tr-TR" dirty="0"/>
              <a:t>, SCI , SSCI, AHCI Endeksli Atıf Sayısı</a:t>
            </a:r>
          </a:p>
        </c:rich>
      </c:tx>
      <c:layout>
        <c:manualLayout>
          <c:xMode val="edge"/>
          <c:yMode val="edge"/>
          <c:x val="0.15047623866501378"/>
          <c:y val="7.6534711806299546E-2"/>
        </c:manualLayout>
      </c:layout>
      <c:overlay val="0"/>
      <c:spPr>
        <a:noFill/>
        <a:ln>
          <a:noFill/>
        </a:ln>
        <a:effectLst/>
      </c:spPr>
    </c:title>
    <c:autoTitleDeleted val="0"/>
    <c:plotArea>
      <c:layout>
        <c:manualLayout>
          <c:layoutTarget val="inner"/>
          <c:xMode val="edge"/>
          <c:yMode val="edge"/>
          <c:x val="0.1029097701948823"/>
          <c:y val="0.26721082422684095"/>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2.85</c:v>
                </c:pt>
                <c:pt idx="1">
                  <c:v>3.08</c:v>
                </c:pt>
                <c:pt idx="2">
                  <c:v>1</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3"/>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B8F-4425-9E08-75B2333CBA58}"/>
                </c:ext>
              </c:extLst>
            </c:dLbl>
            <c:dLbl>
              <c:idx val="4"/>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8F-4425-9E08-75B2333CBA58}"/>
                </c:ext>
              </c:extLst>
            </c:dLbl>
            <c:dLbl>
              <c:idx val="5"/>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D3E-4903-AF3E-5909917A354F}"/>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4</c:v>
                </c:pt>
                <c:pt idx="4">
                  <c:v>6</c:v>
                </c:pt>
                <c:pt idx="5">
                  <c:v>8</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Toplam Atıf Sayısı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358</c:v>
                </c:pt>
                <c:pt idx="1">
                  <c:v>386</c:v>
                </c:pt>
                <c:pt idx="2">
                  <c:v>57</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420</c:v>
                </c:pt>
                <c:pt idx="4">
                  <c:v>450</c:v>
                </c:pt>
                <c:pt idx="5">
                  <c:v>500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2768"/>
        <c:axId val="-1027812224"/>
      </c:barChart>
      <c:catAx>
        <c:axId val="-1027812768"/>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2224"/>
        <c:crosses val="autoZero"/>
        <c:auto val="1"/>
        <c:lblAlgn val="ctr"/>
        <c:lblOffset val="100"/>
        <c:noMultiLvlLbl val="0"/>
      </c:catAx>
      <c:valAx>
        <c:axId val="-102781222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2768"/>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Akademik</a:t>
            </a:r>
            <a:r>
              <a:rPr lang="tr-TR" baseline="0" dirty="0"/>
              <a:t> Personel Başına Düşen Toplam </a:t>
            </a:r>
            <a:r>
              <a:rPr lang="tr-TR" dirty="0"/>
              <a:t>Atıf Sayısı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27.53</c:v>
                </c:pt>
                <c:pt idx="1">
                  <c:v>29.69</c:v>
                </c:pt>
                <c:pt idx="2">
                  <c:v>4.37</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30</c:v>
                </c:pt>
                <c:pt idx="4">
                  <c:v>35</c:v>
                </c:pt>
                <c:pt idx="5">
                  <c:v>40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2768"/>
        <c:axId val="-1027812224"/>
      </c:barChart>
      <c:catAx>
        <c:axId val="-1027812768"/>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2224"/>
        <c:crosses val="autoZero"/>
        <c:auto val="1"/>
        <c:lblAlgn val="ctr"/>
        <c:lblOffset val="100"/>
        <c:noMultiLvlLbl val="0"/>
      </c:catAx>
      <c:valAx>
        <c:axId val="-102781222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2768"/>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Uluslararası</a:t>
            </a:r>
            <a:r>
              <a:rPr lang="tr-TR" baseline="0" dirty="0"/>
              <a:t> Hakemli Dergilerde Yayınlanan Makale Sayısı</a:t>
            </a:r>
            <a:endParaRPr lang="tr-TR" dirty="0"/>
          </a:p>
        </c:rich>
      </c:tx>
      <c:overlay val="0"/>
      <c:spPr>
        <a:noFill/>
        <a:ln>
          <a:noFill/>
        </a:ln>
        <a:effectLst/>
      </c:spPr>
    </c:title>
    <c:autoTitleDeleted val="0"/>
    <c:plotArea>
      <c:layout>
        <c:manualLayout>
          <c:layoutTarget val="inner"/>
          <c:xMode val="edge"/>
          <c:yMode val="edge"/>
          <c:x val="0.18291702594601006"/>
          <c:y val="0.24169925362474109"/>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24</c:v>
                </c:pt>
                <c:pt idx="1">
                  <c:v>18</c:v>
                </c:pt>
                <c:pt idx="2">
                  <c:v>1</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26</c:v>
                </c:pt>
                <c:pt idx="4">
                  <c:v>28</c:v>
                </c:pt>
                <c:pt idx="5">
                  <c:v>30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Ulusal</a:t>
            </a:r>
            <a:r>
              <a:rPr lang="tr-TR" baseline="0" dirty="0"/>
              <a:t> Hakemli Dergilerde Yayınlanan Makale Sayısı</a:t>
            </a:r>
            <a:endParaRPr lang="tr-TR" dirty="0"/>
          </a:p>
        </c:rich>
      </c:tx>
      <c:overlay val="0"/>
      <c:spPr>
        <a:noFill/>
        <a:ln>
          <a:noFill/>
        </a:ln>
        <a:effectLst/>
      </c:spPr>
    </c:title>
    <c:autoTitleDeleted val="0"/>
    <c:plotArea>
      <c:layout>
        <c:manualLayout>
          <c:layoutTarget val="inner"/>
          <c:xMode val="edge"/>
          <c:yMode val="edge"/>
          <c:x val="0.18291702594601006"/>
          <c:y val="0.24169925362474109"/>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6</c:v>
                </c:pt>
                <c:pt idx="1">
                  <c:v>8</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10</c:v>
                </c:pt>
                <c:pt idx="4">
                  <c:v>12</c:v>
                </c:pt>
                <c:pt idx="5">
                  <c:v>14</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Yayınlanan Kitap Bölümü Sayıları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17</c:v>
                </c:pt>
                <c:pt idx="1">
                  <c:v>32</c:v>
                </c:pt>
                <c:pt idx="2">
                  <c:v>2</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36</c:v>
                </c:pt>
                <c:pt idx="4">
                  <c:v>39</c:v>
                </c:pt>
                <c:pt idx="5">
                  <c:v>42</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0592"/>
        <c:axId val="-1027814944"/>
      </c:barChart>
      <c:catAx>
        <c:axId val="-1027810592"/>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4944"/>
        <c:crosses val="autoZero"/>
        <c:auto val="1"/>
        <c:lblAlgn val="ctr"/>
        <c:lblOffset val="100"/>
        <c:noMultiLvlLbl val="0"/>
      </c:catAx>
      <c:valAx>
        <c:axId val="-102781494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0592"/>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Yayınlanan Kitap Sayıları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4</c:v>
                </c:pt>
                <c:pt idx="1">
                  <c:v>8</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10</c:v>
                </c:pt>
                <c:pt idx="4">
                  <c:v>12</c:v>
                </c:pt>
                <c:pt idx="5">
                  <c:v>14</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0592"/>
        <c:axId val="-1027814944"/>
      </c:barChart>
      <c:catAx>
        <c:axId val="-1027810592"/>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4944"/>
        <c:crosses val="autoZero"/>
        <c:auto val="1"/>
        <c:lblAlgn val="ctr"/>
        <c:lblOffset val="100"/>
        <c:noMultiLvlLbl val="0"/>
      </c:catAx>
      <c:valAx>
        <c:axId val="-102781494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0592"/>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Uluslararası Sözlü Bildiri</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19</c:v>
                </c:pt>
                <c:pt idx="1">
                  <c:v>21</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24</c:v>
                </c:pt>
                <c:pt idx="4">
                  <c:v>27</c:v>
                </c:pt>
                <c:pt idx="5">
                  <c:v>30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4400"/>
        <c:axId val="-1027813312"/>
      </c:barChart>
      <c:catAx>
        <c:axId val="-102781440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3312"/>
        <c:crosses val="autoZero"/>
        <c:auto val="1"/>
        <c:lblAlgn val="ctr"/>
        <c:lblOffset val="100"/>
        <c:noMultiLvlLbl val="0"/>
      </c:catAx>
      <c:valAx>
        <c:axId val="-1027813312"/>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440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dirty="0">
                <a:latin typeface="+mj-lt"/>
              </a:rPr>
              <a:t>Yıllık</a:t>
            </a:r>
            <a:r>
              <a:rPr lang="tr-TR" baseline="0" dirty="0">
                <a:latin typeface="+mj-lt"/>
              </a:rPr>
              <a:t> kazanan </a:t>
            </a:r>
            <a:r>
              <a:rPr lang="tr-TR" dirty="0">
                <a:latin typeface="+mj-lt"/>
              </a:rPr>
              <a:t>Öğrenci sayısı</a:t>
            </a:r>
          </a:p>
        </c:rich>
      </c:tx>
      <c:layout>
        <c:manualLayout>
          <c:xMode val="edge"/>
          <c:yMode val="edge"/>
          <c:x val="0.21945135855508105"/>
          <c:y val="2.1655998387565979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108</c:v>
                </c:pt>
                <c:pt idx="1">
                  <c:v>90</c:v>
                </c:pt>
                <c:pt idx="2">
                  <c:v>59</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5696"/>
        <c:axId val="-1027807328"/>
      </c:barChart>
      <c:catAx>
        <c:axId val="-102780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7328"/>
        <c:crossesAt val="0"/>
        <c:auto val="1"/>
        <c:lblAlgn val="ctr"/>
        <c:lblOffset val="100"/>
        <c:noMultiLvlLbl val="0"/>
      </c:catAx>
      <c:valAx>
        <c:axId val="-102780732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5696"/>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0</c:v>
                </c:pt>
                <c:pt idx="1">
                  <c:v>0</c:v>
                </c:pt>
                <c:pt idx="2">
                  <c:v>0</c:v>
                </c:pt>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Sheet1!$C$2:$C$4</c:f>
              <c:numCache>
                <c:formatCode>General</c:formatCode>
                <c:ptCount val="3"/>
                <c:pt idx="0">
                  <c:v>0</c:v>
                </c:pt>
                <c:pt idx="1">
                  <c:v>2</c:v>
                </c:pt>
                <c:pt idx="2">
                  <c:v>2</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Sheet1!$D$2:$D$4</c:f>
              <c:numCache>
                <c:formatCode>General</c:formatCode>
                <c:ptCount val="3"/>
                <c:pt idx="0">
                  <c:v>4</c:v>
                </c:pt>
                <c:pt idx="1">
                  <c:v>3</c:v>
                </c:pt>
                <c:pt idx="2">
                  <c:v>3</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Sheet1!$E$2:$E$4</c:f>
              <c:numCache>
                <c:formatCode>General</c:formatCode>
                <c:ptCount val="3"/>
                <c:pt idx="0">
                  <c:v>2</c:v>
                </c:pt>
                <c:pt idx="1">
                  <c:v>1</c:v>
                </c:pt>
                <c:pt idx="2">
                  <c:v>1</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Sheet1!$F$2:$F$4</c:f>
              <c:numCache>
                <c:formatCode>General</c:formatCode>
                <c:ptCount val="3"/>
                <c:pt idx="0">
                  <c:v>0</c:v>
                </c:pt>
                <c:pt idx="1">
                  <c:v>0</c:v>
                </c:pt>
                <c:pt idx="2">
                  <c:v>0</c:v>
                </c:pt>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Sheet1!$G$2:$G$4</c:f>
              <c:numCache>
                <c:formatCode>General</c:formatCode>
                <c:ptCount val="3"/>
                <c:pt idx="0">
                  <c:v>0</c:v>
                </c:pt>
                <c:pt idx="1">
                  <c:v>0</c:v>
                </c:pt>
                <c:pt idx="2">
                  <c:v>0</c:v>
                </c:pt>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3520"/>
        <c:axId val="-1027816032"/>
      </c:barChart>
      <c:catAx>
        <c:axId val="-10278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6032"/>
        <c:crossesAt val="0"/>
        <c:auto val="1"/>
        <c:lblAlgn val="ctr"/>
        <c:lblOffset val="100"/>
        <c:noMultiLvlLbl val="0"/>
      </c:catAx>
      <c:valAx>
        <c:axId val="-1027816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352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sz="2200" b="1" i="0" u="none" strike="noStrike" kern="1200" cap="all" spc="50" baseline="0" dirty="0">
                <a:solidFill>
                  <a:prstClr val="black">
                    <a:lumMod val="65000"/>
                    <a:lumOff val="35000"/>
                  </a:prstClr>
                </a:solidFill>
              </a:rPr>
              <a:t>Yıllık kazanan Öğrenci sayısı</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23</c:v>
                </c:pt>
                <c:pt idx="1">
                  <c:v>10</c:v>
                </c:pt>
                <c:pt idx="2">
                  <c:v>15</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6784"/>
        <c:axId val="-1027802976"/>
      </c:barChart>
      <c:catAx>
        <c:axId val="-102780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2976"/>
        <c:crossesAt val="0"/>
        <c:auto val="1"/>
        <c:lblAlgn val="ctr"/>
        <c:lblOffset val="100"/>
        <c:noMultiLvlLbl val="0"/>
      </c:catAx>
      <c:valAx>
        <c:axId val="-10278029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67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Sheet1!$C$2:$C$4</c:f>
              <c:numCache>
                <c:formatCode>General</c:formatCode>
                <c:ptCount val="3"/>
                <c:pt idx="0">
                  <c:v>1</c:v>
                </c:pt>
                <c:pt idx="1">
                  <c:v>0</c:v>
                </c:pt>
                <c:pt idx="2">
                  <c:v>0</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Sheet1!$D$2:$D$4</c:f>
              <c:numCache>
                <c:formatCode>General</c:formatCode>
                <c:ptCount val="3"/>
                <c:pt idx="0">
                  <c:v>2</c:v>
                </c:pt>
                <c:pt idx="1">
                  <c:v>2</c:v>
                </c:pt>
                <c:pt idx="2">
                  <c:v>2</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Sheet1!$E$2:$E$4</c:f>
              <c:numCache>
                <c:formatCode>General</c:formatCode>
                <c:ptCount val="3"/>
                <c:pt idx="0">
                  <c:v>2</c:v>
                </c:pt>
                <c:pt idx="1">
                  <c:v>2</c:v>
                </c:pt>
                <c:pt idx="2">
                  <c:v>2</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Sheet1!$F$2:$F$4</c:f>
              <c:numCache>
                <c:formatCode>General</c:formatCode>
                <c:ptCount val="3"/>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Sheet1!$G$2:$G$4</c:f>
              <c:numCache>
                <c:formatCode>General</c:formatCode>
                <c:ptCount val="3"/>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3520"/>
        <c:axId val="-1027816032"/>
      </c:barChart>
      <c:catAx>
        <c:axId val="-10278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6032"/>
        <c:crossesAt val="0"/>
        <c:auto val="1"/>
        <c:lblAlgn val="ctr"/>
        <c:lblOffset val="100"/>
        <c:noMultiLvlLbl val="0"/>
      </c:catAx>
      <c:valAx>
        <c:axId val="-1027816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352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sz="2200" b="1" i="0" u="none" strike="noStrike" kern="1200" cap="all" spc="50" baseline="0" dirty="0">
                <a:solidFill>
                  <a:prstClr val="black">
                    <a:lumMod val="65000"/>
                    <a:lumOff val="35000"/>
                  </a:prstClr>
                </a:solidFill>
              </a:rPr>
              <a:t>Yıllık kazanan Öğrenci sayısı</a:t>
            </a:r>
          </a:p>
        </c:rich>
      </c:tx>
      <c:layout>
        <c:manualLayout>
          <c:xMode val="edge"/>
          <c:yMode val="edge"/>
          <c:x val="0.2256656490745402"/>
          <c:y val="2.5987198065079174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92</c:v>
                </c:pt>
                <c:pt idx="1">
                  <c:v>87</c:v>
                </c:pt>
                <c:pt idx="2">
                  <c:v>60</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6784"/>
        <c:axId val="-1027802976"/>
      </c:barChart>
      <c:catAx>
        <c:axId val="-102780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2976"/>
        <c:crossesAt val="0"/>
        <c:auto val="1"/>
        <c:lblAlgn val="ctr"/>
        <c:lblOffset val="100"/>
        <c:noMultiLvlLbl val="0"/>
      </c:catAx>
      <c:valAx>
        <c:axId val="-10278029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67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Sheet1!$C$2:$C$4</c:f>
              <c:numCache>
                <c:formatCode>General</c:formatCode>
                <c:ptCount val="3"/>
                <c:pt idx="0">
                  <c:v>3</c:v>
                </c:pt>
                <c:pt idx="1">
                  <c:v>5</c:v>
                </c:pt>
                <c:pt idx="2">
                  <c:v>5</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Sheet1!$D$2:$D$4</c:f>
              <c:numCache>
                <c:formatCode>General</c:formatCode>
                <c:ptCount val="3"/>
                <c:pt idx="0">
                  <c:v>10</c:v>
                </c:pt>
                <c:pt idx="1">
                  <c:v>8</c:v>
                </c:pt>
                <c:pt idx="2">
                  <c:v>8</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Sheet1!$E$2:$E$4</c:f>
              <c:numCache>
                <c:formatCode>General</c:formatCode>
                <c:ptCount val="3"/>
                <c:pt idx="0">
                  <c:v>5</c:v>
                </c:pt>
                <c:pt idx="1">
                  <c:v>5</c:v>
                </c:pt>
                <c:pt idx="2">
                  <c:v>5</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Sheet1!$F$2:$F$4</c:f>
              <c:numCache>
                <c:formatCode>General</c:formatCode>
                <c:ptCount val="3"/>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Sheet1!$G$2:$G$4</c:f>
              <c:numCache>
                <c:formatCode>General</c:formatCode>
                <c:ptCount val="3"/>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3520"/>
        <c:axId val="-1027816032"/>
      </c:barChart>
      <c:catAx>
        <c:axId val="-10278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6032"/>
        <c:crossesAt val="0"/>
        <c:auto val="1"/>
        <c:lblAlgn val="ctr"/>
        <c:lblOffset val="100"/>
        <c:noMultiLvlLbl val="0"/>
      </c:catAx>
      <c:valAx>
        <c:axId val="-1027816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352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sz="2200" b="1" i="0" u="none" strike="noStrike" kern="1200" cap="all" spc="50" baseline="0" dirty="0">
                <a:solidFill>
                  <a:prstClr val="black">
                    <a:lumMod val="65000"/>
                    <a:lumOff val="35000"/>
                  </a:prstClr>
                </a:solidFill>
              </a:rPr>
              <a:t>Toplam öğrenci sayıları</a:t>
            </a:r>
          </a:p>
        </c:rich>
      </c:tx>
      <c:layout>
        <c:manualLayout>
          <c:xMode val="edge"/>
          <c:yMode val="edge"/>
          <c:x val="0.2256656490745402"/>
          <c:y val="2.5987198065079174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1007</c:v>
                </c:pt>
                <c:pt idx="1">
                  <c:v>1100</c:v>
                </c:pt>
                <c:pt idx="2">
                  <c:v>1018</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6784"/>
        <c:axId val="-1027802976"/>
      </c:barChart>
      <c:catAx>
        <c:axId val="-102780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2976"/>
        <c:crossesAt val="0"/>
        <c:auto val="1"/>
        <c:lblAlgn val="ctr"/>
        <c:lblOffset val="100"/>
        <c:noMultiLvlLbl val="0"/>
      </c:catAx>
      <c:valAx>
        <c:axId val="-10278029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67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SCI Expanded, SCI , SSCI, AHCI Kapsamındaki Dergilerde Yayınlanan Makale Sayıları</a:t>
            </a:r>
          </a:p>
        </c:rich>
      </c:tx>
      <c:overlay val="0"/>
      <c:spPr>
        <a:noFill/>
        <a:ln>
          <a:noFill/>
        </a:ln>
        <a:effectLst/>
      </c:spPr>
    </c:title>
    <c:autoTitleDeleted val="0"/>
    <c:plotArea>
      <c:layout>
        <c:manualLayout>
          <c:layoutTarget val="inner"/>
          <c:xMode val="edge"/>
          <c:yMode val="edge"/>
          <c:x val="0.18291702594601006"/>
          <c:y val="0.24169925362474109"/>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General</c:formatCode>
                <c:ptCount val="6"/>
                <c:pt idx="0">
                  <c:v>3</c:v>
                </c:pt>
                <c:pt idx="1">
                  <c:v>9</c:v>
                </c:pt>
                <c:pt idx="2">
                  <c:v>3</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r>
                      <a:rPr lang="en-US"/>
                      <a:t>18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D3E-4903-AF3E-5909917A354F}"/>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Sheet1!$C$2:$C$7</c:f>
              <c:numCache>
                <c:formatCode>General</c:formatCode>
                <c:ptCount val="6"/>
                <c:pt idx="3">
                  <c:v>12</c:v>
                </c:pt>
                <c:pt idx="4">
                  <c:v>15</c:v>
                </c:pt>
                <c:pt idx="5">
                  <c:v>18</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2">
  <a:schemeClr val="accent2"/>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17.jpg"/></Relationships>
</file>

<file path=ppt/diagrams/_rels/data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E53F67-A82C-4153-91CC-DB953EE1ADE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tr-TR"/>
        </a:p>
      </dgm:t>
    </dgm:pt>
    <dgm:pt modelId="{FEADB499-157A-4B3D-B1A6-C79733BBBE86}">
      <dgm:prSet phldrT="[Text]"/>
      <dgm:spPr/>
      <dgm:t>
        <a:bodyPr/>
        <a:lstStyle/>
        <a:p>
          <a:r>
            <a:rPr lang="tr-TR" dirty="0"/>
            <a:t>Aktif (öğrenci alımına açık) olanlar</a:t>
          </a:r>
        </a:p>
      </dgm:t>
    </dgm:pt>
    <dgm:pt modelId="{D7861241-D773-4AD8-BBE8-595EB6E6B1F8}" type="parTrans" cxnId="{E374C6D5-8FCC-4491-BA5D-687F2D944278}">
      <dgm:prSet/>
      <dgm:spPr/>
      <dgm:t>
        <a:bodyPr/>
        <a:lstStyle/>
        <a:p>
          <a:endParaRPr lang="tr-TR"/>
        </a:p>
      </dgm:t>
    </dgm:pt>
    <dgm:pt modelId="{D81E9281-EB35-4C82-BEDD-9305793CE6D2}" type="sibTrans" cxnId="{E374C6D5-8FCC-4491-BA5D-687F2D944278}">
      <dgm:prSet/>
      <dgm:spPr/>
      <dgm:t>
        <a:bodyPr/>
        <a:lstStyle/>
        <a:p>
          <a:endParaRPr lang="tr-TR"/>
        </a:p>
      </dgm:t>
    </dgm:pt>
    <dgm:pt modelId="{6C8D1F77-6D40-4EB2-991B-C8066A635BA1}">
      <dgm:prSet phldrT="[Text]"/>
      <dgm:spPr/>
      <dgm:t>
        <a:bodyPr/>
        <a:lstStyle/>
        <a:p>
          <a:r>
            <a:rPr lang="tr-TR" dirty="0"/>
            <a:t>Antrenörlük Eğitimi Bölümü</a:t>
          </a:r>
        </a:p>
      </dgm:t>
    </dgm:pt>
    <dgm:pt modelId="{BE0604BA-4023-43E1-BF51-05481DC14F5C}" type="parTrans" cxnId="{E3FF2B30-9F67-425F-AB02-688D093A615A}">
      <dgm:prSet/>
      <dgm:spPr/>
      <dgm:t>
        <a:bodyPr/>
        <a:lstStyle/>
        <a:p>
          <a:endParaRPr lang="tr-TR"/>
        </a:p>
      </dgm:t>
    </dgm:pt>
    <dgm:pt modelId="{90BCC00A-1DC8-447F-9694-5D08221C7C59}" type="sibTrans" cxnId="{E3FF2B30-9F67-425F-AB02-688D093A615A}">
      <dgm:prSet/>
      <dgm:spPr/>
      <dgm:t>
        <a:bodyPr/>
        <a:lstStyle/>
        <a:p>
          <a:endParaRPr lang="tr-TR"/>
        </a:p>
      </dgm:t>
    </dgm:pt>
    <dgm:pt modelId="{99D31259-5B92-4C85-9A8D-ADE49608E1D7}">
      <dgm:prSet phldrT="[Text]"/>
      <dgm:spPr/>
      <dgm:t>
        <a:bodyPr/>
        <a:lstStyle/>
        <a:p>
          <a:r>
            <a:rPr lang="tr-TR" dirty="0"/>
            <a:t>Beden Eğitimi ve Spor Öğretmenliği Bölümü</a:t>
          </a:r>
        </a:p>
      </dgm:t>
    </dgm:pt>
    <dgm:pt modelId="{44F23E33-8347-4E3B-8849-BCD25D41C67D}" type="parTrans" cxnId="{E6E059F3-BE43-4670-867A-D5E9FA9DE72D}">
      <dgm:prSet/>
      <dgm:spPr/>
      <dgm:t>
        <a:bodyPr/>
        <a:lstStyle/>
        <a:p>
          <a:endParaRPr lang="tr-TR"/>
        </a:p>
      </dgm:t>
    </dgm:pt>
    <dgm:pt modelId="{F3FDEA32-86D3-4918-8683-8178FF1AA7BF}" type="sibTrans" cxnId="{E6E059F3-BE43-4670-867A-D5E9FA9DE72D}">
      <dgm:prSet/>
      <dgm:spPr/>
      <dgm:t>
        <a:bodyPr/>
        <a:lstStyle/>
        <a:p>
          <a:endParaRPr lang="tr-TR"/>
        </a:p>
      </dgm:t>
    </dgm:pt>
    <dgm:pt modelId="{06E6C838-4916-4897-B4F4-3A050969607B}">
      <dgm:prSet phldrT="[Text]"/>
      <dgm:spPr/>
      <dgm:t>
        <a:bodyPr/>
        <a:lstStyle/>
        <a:p>
          <a:r>
            <a:rPr lang="tr-TR" dirty="0"/>
            <a:t>Spor Yöneticiliği Bölümü</a:t>
          </a:r>
        </a:p>
      </dgm:t>
    </dgm:pt>
    <dgm:pt modelId="{2009D350-9E46-4700-8348-93B7F78841A3}" type="parTrans" cxnId="{D130D100-763B-48BC-945D-02DC66C4A709}">
      <dgm:prSet/>
      <dgm:spPr/>
      <dgm:t>
        <a:bodyPr/>
        <a:lstStyle/>
        <a:p>
          <a:endParaRPr lang="tr-TR"/>
        </a:p>
      </dgm:t>
    </dgm:pt>
    <dgm:pt modelId="{5FF8F3A2-CDA8-4AEF-9329-F489996778C7}" type="sibTrans" cxnId="{D130D100-763B-48BC-945D-02DC66C4A709}">
      <dgm:prSet/>
      <dgm:spPr/>
      <dgm:t>
        <a:bodyPr/>
        <a:lstStyle/>
        <a:p>
          <a:endParaRPr lang="tr-TR"/>
        </a:p>
      </dgm:t>
    </dgm:pt>
    <dgm:pt modelId="{C5843BB7-3AB6-4DCA-BA2B-D55383DCC535}">
      <dgm:prSet phldrT="[Text]"/>
      <dgm:spPr/>
      <dgm:t>
        <a:bodyPr/>
        <a:lstStyle/>
        <a:p>
          <a:r>
            <a:rPr lang="tr-TR" dirty="0"/>
            <a:t>Pasif (öğrenci alımına kapalı) olanlar</a:t>
          </a:r>
        </a:p>
      </dgm:t>
    </dgm:pt>
    <dgm:pt modelId="{CE594B8D-6981-4712-84DE-1D52E9502067}" type="parTrans" cxnId="{A2303FE5-2929-44FE-AB12-96F2B47817A6}">
      <dgm:prSet/>
      <dgm:spPr/>
      <dgm:t>
        <a:bodyPr/>
        <a:lstStyle/>
        <a:p>
          <a:endParaRPr lang="tr-TR"/>
        </a:p>
      </dgm:t>
    </dgm:pt>
    <dgm:pt modelId="{825F5A33-0EB9-4B31-B623-0A0A49A6CD48}" type="sibTrans" cxnId="{A2303FE5-2929-44FE-AB12-96F2B47817A6}">
      <dgm:prSet/>
      <dgm:spPr/>
      <dgm:t>
        <a:bodyPr/>
        <a:lstStyle/>
        <a:p>
          <a:endParaRPr lang="tr-TR"/>
        </a:p>
      </dgm:t>
    </dgm:pt>
    <dgm:pt modelId="{349EE816-E3D0-499A-A308-20504632AB9D}">
      <dgm:prSet phldrT="[Text]"/>
      <dgm:spPr/>
      <dgm:t>
        <a:bodyPr/>
        <a:lstStyle/>
        <a:p>
          <a:r>
            <a:rPr lang="tr-TR" dirty="0"/>
            <a:t>Rekreasyon  Bölümü</a:t>
          </a:r>
        </a:p>
      </dgm:t>
    </dgm:pt>
    <dgm:pt modelId="{7954932E-465F-4558-A094-1564EF5ACFBD}" type="parTrans" cxnId="{8885F0BB-6793-4FA2-ADBD-86147461A6A0}">
      <dgm:prSet/>
      <dgm:spPr/>
      <dgm:t>
        <a:bodyPr/>
        <a:lstStyle/>
        <a:p>
          <a:endParaRPr lang="tr-TR"/>
        </a:p>
      </dgm:t>
    </dgm:pt>
    <dgm:pt modelId="{A21791BD-AD16-4152-9120-BB00CB70E061}" type="sibTrans" cxnId="{8885F0BB-6793-4FA2-ADBD-86147461A6A0}">
      <dgm:prSet/>
      <dgm:spPr/>
      <dgm:t>
        <a:bodyPr/>
        <a:lstStyle/>
        <a:p>
          <a:endParaRPr lang="tr-TR"/>
        </a:p>
      </dgm:t>
    </dgm:pt>
    <dgm:pt modelId="{B630877E-A026-4B0A-B504-7DD287922F8F}" type="pres">
      <dgm:prSet presAssocID="{81E53F67-A82C-4153-91CC-DB953EE1ADE8}" presName="linear" presStyleCnt="0">
        <dgm:presLayoutVars>
          <dgm:dir/>
          <dgm:animLvl val="lvl"/>
          <dgm:resizeHandles val="exact"/>
        </dgm:presLayoutVars>
      </dgm:prSet>
      <dgm:spPr/>
    </dgm:pt>
    <dgm:pt modelId="{5823427D-E167-430A-8F6F-D5EBD7E5C331}" type="pres">
      <dgm:prSet presAssocID="{FEADB499-157A-4B3D-B1A6-C79733BBBE86}" presName="parentLin" presStyleCnt="0"/>
      <dgm:spPr/>
    </dgm:pt>
    <dgm:pt modelId="{8EB1E653-0E25-41B0-B0A4-C2D7BC3106C5}" type="pres">
      <dgm:prSet presAssocID="{FEADB499-157A-4B3D-B1A6-C79733BBBE86}" presName="parentLeftMargin" presStyleLbl="node1" presStyleIdx="0" presStyleCnt="2"/>
      <dgm:spPr/>
    </dgm:pt>
    <dgm:pt modelId="{5B899DC4-6C6D-4F62-8361-C81B63696B9F}" type="pres">
      <dgm:prSet presAssocID="{FEADB499-157A-4B3D-B1A6-C79733BBBE86}" presName="parentText" presStyleLbl="node1" presStyleIdx="0" presStyleCnt="2">
        <dgm:presLayoutVars>
          <dgm:chMax val="0"/>
          <dgm:bulletEnabled val="1"/>
        </dgm:presLayoutVars>
      </dgm:prSet>
      <dgm:spPr/>
    </dgm:pt>
    <dgm:pt modelId="{37B7F4E2-25C0-4F54-80BA-F9E9A4589F10}" type="pres">
      <dgm:prSet presAssocID="{FEADB499-157A-4B3D-B1A6-C79733BBBE86}" presName="negativeSpace" presStyleCnt="0"/>
      <dgm:spPr/>
    </dgm:pt>
    <dgm:pt modelId="{766A867A-7466-4AB6-8519-972390FF5887}" type="pres">
      <dgm:prSet presAssocID="{FEADB499-157A-4B3D-B1A6-C79733BBBE86}" presName="childText" presStyleLbl="conFgAcc1" presStyleIdx="0" presStyleCnt="2">
        <dgm:presLayoutVars>
          <dgm:bulletEnabled val="1"/>
        </dgm:presLayoutVars>
      </dgm:prSet>
      <dgm:spPr/>
    </dgm:pt>
    <dgm:pt modelId="{BAA40D73-0C01-4C7D-B1A9-601D8C322EEE}" type="pres">
      <dgm:prSet presAssocID="{D81E9281-EB35-4C82-BEDD-9305793CE6D2}" presName="spaceBetweenRectangles" presStyleCnt="0"/>
      <dgm:spPr/>
    </dgm:pt>
    <dgm:pt modelId="{A7924D6B-A4C0-4079-8B4D-CCE4C254E35A}" type="pres">
      <dgm:prSet presAssocID="{C5843BB7-3AB6-4DCA-BA2B-D55383DCC535}" presName="parentLin" presStyleCnt="0"/>
      <dgm:spPr/>
    </dgm:pt>
    <dgm:pt modelId="{2D16D6C1-34D7-4182-A15F-27E35188CE88}" type="pres">
      <dgm:prSet presAssocID="{C5843BB7-3AB6-4DCA-BA2B-D55383DCC535}" presName="parentLeftMargin" presStyleLbl="node1" presStyleIdx="0" presStyleCnt="2"/>
      <dgm:spPr/>
    </dgm:pt>
    <dgm:pt modelId="{88770953-0D09-4C4C-A4C8-FE540DCAC999}" type="pres">
      <dgm:prSet presAssocID="{C5843BB7-3AB6-4DCA-BA2B-D55383DCC535}" presName="parentText" presStyleLbl="node1" presStyleIdx="1" presStyleCnt="2">
        <dgm:presLayoutVars>
          <dgm:chMax val="0"/>
          <dgm:bulletEnabled val="1"/>
        </dgm:presLayoutVars>
      </dgm:prSet>
      <dgm:spPr/>
    </dgm:pt>
    <dgm:pt modelId="{38C3AFA2-9F2C-493F-8740-348921192395}" type="pres">
      <dgm:prSet presAssocID="{C5843BB7-3AB6-4DCA-BA2B-D55383DCC535}" presName="negativeSpace" presStyleCnt="0"/>
      <dgm:spPr/>
    </dgm:pt>
    <dgm:pt modelId="{11B6E6A6-6A89-411E-A453-83E718BCC102}" type="pres">
      <dgm:prSet presAssocID="{C5843BB7-3AB6-4DCA-BA2B-D55383DCC535}" presName="childText" presStyleLbl="conFgAcc1" presStyleIdx="1" presStyleCnt="2">
        <dgm:presLayoutVars>
          <dgm:bulletEnabled val="1"/>
        </dgm:presLayoutVars>
      </dgm:prSet>
      <dgm:spPr/>
    </dgm:pt>
  </dgm:ptLst>
  <dgm:cxnLst>
    <dgm:cxn modelId="{D130D100-763B-48BC-945D-02DC66C4A709}" srcId="{FEADB499-157A-4B3D-B1A6-C79733BBBE86}" destId="{06E6C838-4916-4897-B4F4-3A050969607B}" srcOrd="2" destOrd="0" parTransId="{2009D350-9E46-4700-8348-93B7F78841A3}" sibTransId="{5FF8F3A2-CDA8-4AEF-9329-F489996778C7}"/>
    <dgm:cxn modelId="{E3FF2B30-9F67-425F-AB02-688D093A615A}" srcId="{FEADB499-157A-4B3D-B1A6-C79733BBBE86}" destId="{6C8D1F77-6D40-4EB2-991B-C8066A635BA1}" srcOrd="0" destOrd="0" parTransId="{BE0604BA-4023-43E1-BF51-05481DC14F5C}" sibTransId="{90BCC00A-1DC8-447F-9694-5D08221C7C59}"/>
    <dgm:cxn modelId="{AE5C7F49-C750-4132-A98A-5CDCA5726F46}" type="presOf" srcId="{C5843BB7-3AB6-4DCA-BA2B-D55383DCC535}" destId="{2D16D6C1-34D7-4182-A15F-27E35188CE88}" srcOrd="0" destOrd="0" presId="urn:microsoft.com/office/officeart/2005/8/layout/list1"/>
    <dgm:cxn modelId="{8ADB9452-417F-494D-9F56-B035F31773F9}" type="presOf" srcId="{FEADB499-157A-4B3D-B1A6-C79733BBBE86}" destId="{5B899DC4-6C6D-4F62-8361-C81B63696B9F}" srcOrd="1" destOrd="0" presId="urn:microsoft.com/office/officeart/2005/8/layout/list1"/>
    <dgm:cxn modelId="{E48B9680-945C-4596-B26E-F75F86DBC3C0}" type="presOf" srcId="{C5843BB7-3AB6-4DCA-BA2B-D55383DCC535}" destId="{88770953-0D09-4C4C-A4C8-FE540DCAC999}" srcOrd="1" destOrd="0" presId="urn:microsoft.com/office/officeart/2005/8/layout/list1"/>
    <dgm:cxn modelId="{1576CA91-4F31-468F-8722-1E7AD43B10C4}" type="presOf" srcId="{349EE816-E3D0-499A-A308-20504632AB9D}" destId="{11B6E6A6-6A89-411E-A453-83E718BCC102}" srcOrd="0" destOrd="0" presId="urn:microsoft.com/office/officeart/2005/8/layout/list1"/>
    <dgm:cxn modelId="{01467C98-4750-426E-BE5E-3CEF94EAE477}" type="presOf" srcId="{FEADB499-157A-4B3D-B1A6-C79733BBBE86}" destId="{8EB1E653-0E25-41B0-B0A4-C2D7BC3106C5}" srcOrd="0" destOrd="0" presId="urn:microsoft.com/office/officeart/2005/8/layout/list1"/>
    <dgm:cxn modelId="{342A27BA-B269-4263-B66C-ECD3CE0F9F91}" type="presOf" srcId="{81E53F67-A82C-4153-91CC-DB953EE1ADE8}" destId="{B630877E-A026-4B0A-B504-7DD287922F8F}" srcOrd="0" destOrd="0" presId="urn:microsoft.com/office/officeart/2005/8/layout/list1"/>
    <dgm:cxn modelId="{8885F0BB-6793-4FA2-ADBD-86147461A6A0}" srcId="{C5843BB7-3AB6-4DCA-BA2B-D55383DCC535}" destId="{349EE816-E3D0-499A-A308-20504632AB9D}" srcOrd="0" destOrd="0" parTransId="{7954932E-465F-4558-A094-1564EF5ACFBD}" sibTransId="{A21791BD-AD16-4152-9120-BB00CB70E061}"/>
    <dgm:cxn modelId="{92CB7DC4-B3AD-4777-BB75-978C3D2CC52D}" type="presOf" srcId="{06E6C838-4916-4897-B4F4-3A050969607B}" destId="{766A867A-7466-4AB6-8519-972390FF5887}" srcOrd="0" destOrd="2" presId="urn:microsoft.com/office/officeart/2005/8/layout/list1"/>
    <dgm:cxn modelId="{925EB1CC-4A0C-4F33-A460-73AF0A16C0D8}" type="presOf" srcId="{6C8D1F77-6D40-4EB2-991B-C8066A635BA1}" destId="{766A867A-7466-4AB6-8519-972390FF5887}" srcOrd="0" destOrd="0" presId="urn:microsoft.com/office/officeart/2005/8/layout/list1"/>
    <dgm:cxn modelId="{E374C6D5-8FCC-4491-BA5D-687F2D944278}" srcId="{81E53F67-A82C-4153-91CC-DB953EE1ADE8}" destId="{FEADB499-157A-4B3D-B1A6-C79733BBBE86}" srcOrd="0" destOrd="0" parTransId="{D7861241-D773-4AD8-BBE8-595EB6E6B1F8}" sibTransId="{D81E9281-EB35-4C82-BEDD-9305793CE6D2}"/>
    <dgm:cxn modelId="{A2303FE5-2929-44FE-AB12-96F2B47817A6}" srcId="{81E53F67-A82C-4153-91CC-DB953EE1ADE8}" destId="{C5843BB7-3AB6-4DCA-BA2B-D55383DCC535}" srcOrd="1" destOrd="0" parTransId="{CE594B8D-6981-4712-84DE-1D52E9502067}" sibTransId="{825F5A33-0EB9-4B31-B623-0A0A49A6CD48}"/>
    <dgm:cxn modelId="{E6E059F3-BE43-4670-867A-D5E9FA9DE72D}" srcId="{FEADB499-157A-4B3D-B1A6-C79733BBBE86}" destId="{99D31259-5B92-4C85-9A8D-ADE49608E1D7}" srcOrd="1" destOrd="0" parTransId="{44F23E33-8347-4E3B-8849-BCD25D41C67D}" sibTransId="{F3FDEA32-86D3-4918-8683-8178FF1AA7BF}"/>
    <dgm:cxn modelId="{E731A8FB-9860-453B-8DDA-1F9B6484023A}" type="presOf" srcId="{99D31259-5B92-4C85-9A8D-ADE49608E1D7}" destId="{766A867A-7466-4AB6-8519-972390FF5887}" srcOrd="0" destOrd="1" presId="urn:microsoft.com/office/officeart/2005/8/layout/list1"/>
    <dgm:cxn modelId="{C53B1D3B-B3EE-437E-9930-0484B463ABB5}" type="presParOf" srcId="{B630877E-A026-4B0A-B504-7DD287922F8F}" destId="{5823427D-E167-430A-8F6F-D5EBD7E5C331}" srcOrd="0" destOrd="0" presId="urn:microsoft.com/office/officeart/2005/8/layout/list1"/>
    <dgm:cxn modelId="{6684FD6E-A4C4-4AF5-87C8-F076366154A7}" type="presParOf" srcId="{5823427D-E167-430A-8F6F-D5EBD7E5C331}" destId="{8EB1E653-0E25-41B0-B0A4-C2D7BC3106C5}" srcOrd="0" destOrd="0" presId="urn:microsoft.com/office/officeart/2005/8/layout/list1"/>
    <dgm:cxn modelId="{85DF8A0B-99BB-480C-A131-B9B787C0E88A}" type="presParOf" srcId="{5823427D-E167-430A-8F6F-D5EBD7E5C331}" destId="{5B899DC4-6C6D-4F62-8361-C81B63696B9F}" srcOrd="1" destOrd="0" presId="urn:microsoft.com/office/officeart/2005/8/layout/list1"/>
    <dgm:cxn modelId="{4B0FB377-C352-44DA-83E8-75D351A63C8B}" type="presParOf" srcId="{B630877E-A026-4B0A-B504-7DD287922F8F}" destId="{37B7F4E2-25C0-4F54-80BA-F9E9A4589F10}" srcOrd="1" destOrd="0" presId="urn:microsoft.com/office/officeart/2005/8/layout/list1"/>
    <dgm:cxn modelId="{AEFEC8F6-4422-4D2B-97F2-CBD68D5D9046}" type="presParOf" srcId="{B630877E-A026-4B0A-B504-7DD287922F8F}" destId="{766A867A-7466-4AB6-8519-972390FF5887}" srcOrd="2" destOrd="0" presId="urn:microsoft.com/office/officeart/2005/8/layout/list1"/>
    <dgm:cxn modelId="{253889E0-AFA6-4E9C-A767-49EF08FD57F1}" type="presParOf" srcId="{B630877E-A026-4B0A-B504-7DD287922F8F}" destId="{BAA40D73-0C01-4C7D-B1A9-601D8C322EEE}" srcOrd="3" destOrd="0" presId="urn:microsoft.com/office/officeart/2005/8/layout/list1"/>
    <dgm:cxn modelId="{86D4E9FB-9B5E-46A5-9BCB-125ADB992FF9}" type="presParOf" srcId="{B630877E-A026-4B0A-B504-7DD287922F8F}" destId="{A7924D6B-A4C0-4079-8B4D-CCE4C254E35A}" srcOrd="4" destOrd="0" presId="urn:microsoft.com/office/officeart/2005/8/layout/list1"/>
    <dgm:cxn modelId="{78D4A807-13F0-4258-A1B3-074603A1402F}" type="presParOf" srcId="{A7924D6B-A4C0-4079-8B4D-CCE4C254E35A}" destId="{2D16D6C1-34D7-4182-A15F-27E35188CE88}" srcOrd="0" destOrd="0" presId="urn:microsoft.com/office/officeart/2005/8/layout/list1"/>
    <dgm:cxn modelId="{E87AC154-96BE-48C3-8A32-C4AC5D073E26}" type="presParOf" srcId="{A7924D6B-A4C0-4079-8B4D-CCE4C254E35A}" destId="{88770953-0D09-4C4C-A4C8-FE540DCAC999}" srcOrd="1" destOrd="0" presId="urn:microsoft.com/office/officeart/2005/8/layout/list1"/>
    <dgm:cxn modelId="{6DBE6633-EC02-4240-B548-819B56D564D7}" type="presParOf" srcId="{B630877E-A026-4B0A-B504-7DD287922F8F}" destId="{38C3AFA2-9F2C-493F-8740-348921192395}" srcOrd="5" destOrd="0" presId="urn:microsoft.com/office/officeart/2005/8/layout/list1"/>
    <dgm:cxn modelId="{9AB3F520-277B-4752-8A3A-66630D053ECF}" type="presParOf" srcId="{B630877E-A026-4B0A-B504-7DD287922F8F}" destId="{11B6E6A6-6A89-411E-A453-83E718BCC10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E53F67-A82C-4153-91CC-DB953EE1ADE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tr-TR"/>
        </a:p>
      </dgm:t>
    </dgm:pt>
    <dgm:pt modelId="{FEADB499-157A-4B3D-B1A6-C79733BBBE86}">
      <dgm:prSet phldrT="[Text]"/>
      <dgm:spPr/>
      <dgm:t>
        <a:bodyPr/>
        <a:lstStyle/>
        <a:p>
          <a:r>
            <a:rPr lang="tr-TR" dirty="0"/>
            <a:t>Yüksek Lisans</a:t>
          </a:r>
        </a:p>
      </dgm:t>
    </dgm:pt>
    <dgm:pt modelId="{D7861241-D773-4AD8-BBE8-595EB6E6B1F8}" type="parTrans" cxnId="{E374C6D5-8FCC-4491-BA5D-687F2D944278}">
      <dgm:prSet/>
      <dgm:spPr/>
      <dgm:t>
        <a:bodyPr/>
        <a:lstStyle/>
        <a:p>
          <a:endParaRPr lang="tr-TR"/>
        </a:p>
      </dgm:t>
    </dgm:pt>
    <dgm:pt modelId="{D81E9281-EB35-4C82-BEDD-9305793CE6D2}" type="sibTrans" cxnId="{E374C6D5-8FCC-4491-BA5D-687F2D944278}">
      <dgm:prSet/>
      <dgm:spPr/>
      <dgm:t>
        <a:bodyPr/>
        <a:lstStyle/>
        <a:p>
          <a:endParaRPr lang="tr-TR"/>
        </a:p>
      </dgm:t>
    </dgm:pt>
    <dgm:pt modelId="{6C8D1F77-6D40-4EB2-991B-C8066A635BA1}">
      <dgm:prSet phldrT="[Text]"/>
      <dgm:spPr/>
      <dgm:t>
        <a:bodyPr/>
        <a:lstStyle/>
        <a:p>
          <a:r>
            <a:rPr lang="tr-TR" dirty="0"/>
            <a:t>Beden Eğitimi ve Spor Anabilim Dalı</a:t>
          </a:r>
        </a:p>
      </dgm:t>
    </dgm:pt>
    <dgm:pt modelId="{BE0604BA-4023-43E1-BF51-05481DC14F5C}" type="parTrans" cxnId="{E3FF2B30-9F67-425F-AB02-688D093A615A}">
      <dgm:prSet/>
      <dgm:spPr/>
      <dgm:t>
        <a:bodyPr/>
        <a:lstStyle/>
        <a:p>
          <a:endParaRPr lang="tr-TR"/>
        </a:p>
      </dgm:t>
    </dgm:pt>
    <dgm:pt modelId="{90BCC00A-1DC8-447F-9694-5D08221C7C59}" type="sibTrans" cxnId="{E3FF2B30-9F67-425F-AB02-688D093A615A}">
      <dgm:prSet/>
      <dgm:spPr/>
      <dgm:t>
        <a:bodyPr/>
        <a:lstStyle/>
        <a:p>
          <a:endParaRPr lang="tr-TR"/>
        </a:p>
      </dgm:t>
    </dgm:pt>
    <dgm:pt modelId="{C5843BB7-3AB6-4DCA-BA2B-D55383DCC535}">
      <dgm:prSet phldrT="[Text]"/>
      <dgm:spPr/>
      <dgm:t>
        <a:bodyPr/>
        <a:lstStyle/>
        <a:p>
          <a:r>
            <a:rPr lang="tr-TR" dirty="0"/>
            <a:t>Doktora</a:t>
          </a:r>
        </a:p>
      </dgm:t>
    </dgm:pt>
    <dgm:pt modelId="{CE594B8D-6981-4712-84DE-1D52E9502067}" type="parTrans" cxnId="{A2303FE5-2929-44FE-AB12-96F2B47817A6}">
      <dgm:prSet/>
      <dgm:spPr/>
      <dgm:t>
        <a:bodyPr/>
        <a:lstStyle/>
        <a:p>
          <a:endParaRPr lang="tr-TR"/>
        </a:p>
      </dgm:t>
    </dgm:pt>
    <dgm:pt modelId="{825F5A33-0EB9-4B31-B623-0A0A49A6CD48}" type="sibTrans" cxnId="{A2303FE5-2929-44FE-AB12-96F2B47817A6}">
      <dgm:prSet/>
      <dgm:spPr/>
      <dgm:t>
        <a:bodyPr/>
        <a:lstStyle/>
        <a:p>
          <a:endParaRPr lang="tr-TR"/>
        </a:p>
      </dgm:t>
    </dgm:pt>
    <dgm:pt modelId="{349EE816-E3D0-499A-A308-20504632AB9D}">
      <dgm:prSet phldrT="[Text]"/>
      <dgm:spPr/>
      <dgm:t>
        <a:bodyPr/>
        <a:lstStyle/>
        <a:p>
          <a:pPr algn="just"/>
          <a:r>
            <a:rPr lang="tr-TR" dirty="0"/>
            <a:t>Bölümümüz bünyesinde doktora programı bulunmamaktadır.</a:t>
          </a:r>
        </a:p>
      </dgm:t>
    </dgm:pt>
    <dgm:pt modelId="{7954932E-465F-4558-A094-1564EF5ACFBD}" type="parTrans" cxnId="{8885F0BB-6793-4FA2-ADBD-86147461A6A0}">
      <dgm:prSet/>
      <dgm:spPr/>
      <dgm:t>
        <a:bodyPr/>
        <a:lstStyle/>
        <a:p>
          <a:endParaRPr lang="tr-TR"/>
        </a:p>
      </dgm:t>
    </dgm:pt>
    <dgm:pt modelId="{A21791BD-AD16-4152-9120-BB00CB70E061}" type="sibTrans" cxnId="{8885F0BB-6793-4FA2-ADBD-86147461A6A0}">
      <dgm:prSet/>
      <dgm:spPr/>
      <dgm:t>
        <a:bodyPr/>
        <a:lstStyle/>
        <a:p>
          <a:endParaRPr lang="tr-TR"/>
        </a:p>
      </dgm:t>
    </dgm:pt>
    <dgm:pt modelId="{B630877E-A026-4B0A-B504-7DD287922F8F}" type="pres">
      <dgm:prSet presAssocID="{81E53F67-A82C-4153-91CC-DB953EE1ADE8}" presName="linear" presStyleCnt="0">
        <dgm:presLayoutVars>
          <dgm:dir/>
          <dgm:animLvl val="lvl"/>
          <dgm:resizeHandles val="exact"/>
        </dgm:presLayoutVars>
      </dgm:prSet>
      <dgm:spPr/>
    </dgm:pt>
    <dgm:pt modelId="{5823427D-E167-430A-8F6F-D5EBD7E5C331}" type="pres">
      <dgm:prSet presAssocID="{FEADB499-157A-4B3D-B1A6-C79733BBBE86}" presName="parentLin" presStyleCnt="0"/>
      <dgm:spPr/>
    </dgm:pt>
    <dgm:pt modelId="{8EB1E653-0E25-41B0-B0A4-C2D7BC3106C5}" type="pres">
      <dgm:prSet presAssocID="{FEADB499-157A-4B3D-B1A6-C79733BBBE86}" presName="parentLeftMargin" presStyleLbl="node1" presStyleIdx="0" presStyleCnt="2"/>
      <dgm:spPr/>
    </dgm:pt>
    <dgm:pt modelId="{5B899DC4-6C6D-4F62-8361-C81B63696B9F}" type="pres">
      <dgm:prSet presAssocID="{FEADB499-157A-4B3D-B1A6-C79733BBBE86}" presName="parentText" presStyleLbl="node1" presStyleIdx="0" presStyleCnt="2">
        <dgm:presLayoutVars>
          <dgm:chMax val="0"/>
          <dgm:bulletEnabled val="1"/>
        </dgm:presLayoutVars>
      </dgm:prSet>
      <dgm:spPr/>
    </dgm:pt>
    <dgm:pt modelId="{37B7F4E2-25C0-4F54-80BA-F9E9A4589F10}" type="pres">
      <dgm:prSet presAssocID="{FEADB499-157A-4B3D-B1A6-C79733BBBE86}" presName="negativeSpace" presStyleCnt="0"/>
      <dgm:spPr/>
    </dgm:pt>
    <dgm:pt modelId="{766A867A-7466-4AB6-8519-972390FF5887}" type="pres">
      <dgm:prSet presAssocID="{FEADB499-157A-4B3D-B1A6-C79733BBBE86}" presName="childText" presStyleLbl="conFgAcc1" presStyleIdx="0" presStyleCnt="2" custLinFactNeighborX="-3097">
        <dgm:presLayoutVars>
          <dgm:bulletEnabled val="1"/>
        </dgm:presLayoutVars>
      </dgm:prSet>
      <dgm:spPr/>
    </dgm:pt>
    <dgm:pt modelId="{BAA40D73-0C01-4C7D-B1A9-601D8C322EEE}" type="pres">
      <dgm:prSet presAssocID="{D81E9281-EB35-4C82-BEDD-9305793CE6D2}" presName="spaceBetweenRectangles" presStyleCnt="0"/>
      <dgm:spPr/>
    </dgm:pt>
    <dgm:pt modelId="{A7924D6B-A4C0-4079-8B4D-CCE4C254E35A}" type="pres">
      <dgm:prSet presAssocID="{C5843BB7-3AB6-4DCA-BA2B-D55383DCC535}" presName="parentLin" presStyleCnt="0"/>
      <dgm:spPr/>
    </dgm:pt>
    <dgm:pt modelId="{2D16D6C1-34D7-4182-A15F-27E35188CE88}" type="pres">
      <dgm:prSet presAssocID="{C5843BB7-3AB6-4DCA-BA2B-D55383DCC535}" presName="parentLeftMargin" presStyleLbl="node1" presStyleIdx="0" presStyleCnt="2"/>
      <dgm:spPr/>
    </dgm:pt>
    <dgm:pt modelId="{88770953-0D09-4C4C-A4C8-FE540DCAC999}" type="pres">
      <dgm:prSet presAssocID="{C5843BB7-3AB6-4DCA-BA2B-D55383DCC535}" presName="parentText" presStyleLbl="node1" presStyleIdx="1" presStyleCnt="2">
        <dgm:presLayoutVars>
          <dgm:chMax val="0"/>
          <dgm:bulletEnabled val="1"/>
        </dgm:presLayoutVars>
      </dgm:prSet>
      <dgm:spPr/>
    </dgm:pt>
    <dgm:pt modelId="{38C3AFA2-9F2C-493F-8740-348921192395}" type="pres">
      <dgm:prSet presAssocID="{C5843BB7-3AB6-4DCA-BA2B-D55383DCC535}" presName="negativeSpace" presStyleCnt="0"/>
      <dgm:spPr/>
    </dgm:pt>
    <dgm:pt modelId="{11B6E6A6-6A89-411E-A453-83E718BCC102}" type="pres">
      <dgm:prSet presAssocID="{C5843BB7-3AB6-4DCA-BA2B-D55383DCC535}" presName="childText" presStyleLbl="conFgAcc1" presStyleIdx="1" presStyleCnt="2">
        <dgm:presLayoutVars>
          <dgm:bulletEnabled val="1"/>
        </dgm:presLayoutVars>
      </dgm:prSet>
      <dgm:spPr/>
    </dgm:pt>
  </dgm:ptLst>
  <dgm:cxnLst>
    <dgm:cxn modelId="{E3FF2B30-9F67-425F-AB02-688D093A615A}" srcId="{FEADB499-157A-4B3D-B1A6-C79733BBBE86}" destId="{6C8D1F77-6D40-4EB2-991B-C8066A635BA1}" srcOrd="0" destOrd="0" parTransId="{BE0604BA-4023-43E1-BF51-05481DC14F5C}" sibTransId="{90BCC00A-1DC8-447F-9694-5D08221C7C59}"/>
    <dgm:cxn modelId="{AE5C7F49-C750-4132-A98A-5CDCA5726F46}" type="presOf" srcId="{C5843BB7-3AB6-4DCA-BA2B-D55383DCC535}" destId="{2D16D6C1-34D7-4182-A15F-27E35188CE88}" srcOrd="0" destOrd="0" presId="urn:microsoft.com/office/officeart/2005/8/layout/list1"/>
    <dgm:cxn modelId="{8ADB9452-417F-494D-9F56-B035F31773F9}" type="presOf" srcId="{FEADB499-157A-4B3D-B1A6-C79733BBBE86}" destId="{5B899DC4-6C6D-4F62-8361-C81B63696B9F}" srcOrd="1" destOrd="0" presId="urn:microsoft.com/office/officeart/2005/8/layout/list1"/>
    <dgm:cxn modelId="{E48B9680-945C-4596-B26E-F75F86DBC3C0}" type="presOf" srcId="{C5843BB7-3AB6-4DCA-BA2B-D55383DCC535}" destId="{88770953-0D09-4C4C-A4C8-FE540DCAC999}" srcOrd="1" destOrd="0" presId="urn:microsoft.com/office/officeart/2005/8/layout/list1"/>
    <dgm:cxn modelId="{1576CA91-4F31-468F-8722-1E7AD43B10C4}" type="presOf" srcId="{349EE816-E3D0-499A-A308-20504632AB9D}" destId="{11B6E6A6-6A89-411E-A453-83E718BCC102}" srcOrd="0" destOrd="0" presId="urn:microsoft.com/office/officeart/2005/8/layout/list1"/>
    <dgm:cxn modelId="{01467C98-4750-426E-BE5E-3CEF94EAE477}" type="presOf" srcId="{FEADB499-157A-4B3D-B1A6-C79733BBBE86}" destId="{8EB1E653-0E25-41B0-B0A4-C2D7BC3106C5}" srcOrd="0" destOrd="0" presId="urn:microsoft.com/office/officeart/2005/8/layout/list1"/>
    <dgm:cxn modelId="{342A27BA-B269-4263-B66C-ECD3CE0F9F91}" type="presOf" srcId="{81E53F67-A82C-4153-91CC-DB953EE1ADE8}" destId="{B630877E-A026-4B0A-B504-7DD287922F8F}" srcOrd="0" destOrd="0" presId="urn:microsoft.com/office/officeart/2005/8/layout/list1"/>
    <dgm:cxn modelId="{8885F0BB-6793-4FA2-ADBD-86147461A6A0}" srcId="{C5843BB7-3AB6-4DCA-BA2B-D55383DCC535}" destId="{349EE816-E3D0-499A-A308-20504632AB9D}" srcOrd="0" destOrd="0" parTransId="{7954932E-465F-4558-A094-1564EF5ACFBD}" sibTransId="{A21791BD-AD16-4152-9120-BB00CB70E061}"/>
    <dgm:cxn modelId="{925EB1CC-4A0C-4F33-A460-73AF0A16C0D8}" type="presOf" srcId="{6C8D1F77-6D40-4EB2-991B-C8066A635BA1}" destId="{766A867A-7466-4AB6-8519-972390FF5887}" srcOrd="0" destOrd="0" presId="urn:microsoft.com/office/officeart/2005/8/layout/list1"/>
    <dgm:cxn modelId="{E374C6D5-8FCC-4491-BA5D-687F2D944278}" srcId="{81E53F67-A82C-4153-91CC-DB953EE1ADE8}" destId="{FEADB499-157A-4B3D-B1A6-C79733BBBE86}" srcOrd="0" destOrd="0" parTransId="{D7861241-D773-4AD8-BBE8-595EB6E6B1F8}" sibTransId="{D81E9281-EB35-4C82-BEDD-9305793CE6D2}"/>
    <dgm:cxn modelId="{A2303FE5-2929-44FE-AB12-96F2B47817A6}" srcId="{81E53F67-A82C-4153-91CC-DB953EE1ADE8}" destId="{C5843BB7-3AB6-4DCA-BA2B-D55383DCC535}" srcOrd="1" destOrd="0" parTransId="{CE594B8D-6981-4712-84DE-1D52E9502067}" sibTransId="{825F5A33-0EB9-4B31-B623-0A0A49A6CD48}"/>
    <dgm:cxn modelId="{C53B1D3B-B3EE-437E-9930-0484B463ABB5}" type="presParOf" srcId="{B630877E-A026-4B0A-B504-7DD287922F8F}" destId="{5823427D-E167-430A-8F6F-D5EBD7E5C331}" srcOrd="0" destOrd="0" presId="urn:microsoft.com/office/officeart/2005/8/layout/list1"/>
    <dgm:cxn modelId="{6684FD6E-A4C4-4AF5-87C8-F076366154A7}" type="presParOf" srcId="{5823427D-E167-430A-8F6F-D5EBD7E5C331}" destId="{8EB1E653-0E25-41B0-B0A4-C2D7BC3106C5}" srcOrd="0" destOrd="0" presId="urn:microsoft.com/office/officeart/2005/8/layout/list1"/>
    <dgm:cxn modelId="{85DF8A0B-99BB-480C-A131-B9B787C0E88A}" type="presParOf" srcId="{5823427D-E167-430A-8F6F-D5EBD7E5C331}" destId="{5B899DC4-6C6D-4F62-8361-C81B63696B9F}" srcOrd="1" destOrd="0" presId="urn:microsoft.com/office/officeart/2005/8/layout/list1"/>
    <dgm:cxn modelId="{4B0FB377-C352-44DA-83E8-75D351A63C8B}" type="presParOf" srcId="{B630877E-A026-4B0A-B504-7DD287922F8F}" destId="{37B7F4E2-25C0-4F54-80BA-F9E9A4589F10}" srcOrd="1" destOrd="0" presId="urn:microsoft.com/office/officeart/2005/8/layout/list1"/>
    <dgm:cxn modelId="{AEFEC8F6-4422-4D2B-97F2-CBD68D5D9046}" type="presParOf" srcId="{B630877E-A026-4B0A-B504-7DD287922F8F}" destId="{766A867A-7466-4AB6-8519-972390FF5887}" srcOrd="2" destOrd="0" presId="urn:microsoft.com/office/officeart/2005/8/layout/list1"/>
    <dgm:cxn modelId="{253889E0-AFA6-4E9C-A767-49EF08FD57F1}" type="presParOf" srcId="{B630877E-A026-4B0A-B504-7DD287922F8F}" destId="{BAA40D73-0C01-4C7D-B1A9-601D8C322EEE}" srcOrd="3" destOrd="0" presId="urn:microsoft.com/office/officeart/2005/8/layout/list1"/>
    <dgm:cxn modelId="{86D4E9FB-9B5E-46A5-9BCB-125ADB992FF9}" type="presParOf" srcId="{B630877E-A026-4B0A-B504-7DD287922F8F}" destId="{A7924D6B-A4C0-4079-8B4D-CCE4C254E35A}" srcOrd="4" destOrd="0" presId="urn:microsoft.com/office/officeart/2005/8/layout/list1"/>
    <dgm:cxn modelId="{78D4A807-13F0-4258-A1B3-074603A1402F}" type="presParOf" srcId="{A7924D6B-A4C0-4079-8B4D-CCE4C254E35A}" destId="{2D16D6C1-34D7-4182-A15F-27E35188CE88}" srcOrd="0" destOrd="0" presId="urn:microsoft.com/office/officeart/2005/8/layout/list1"/>
    <dgm:cxn modelId="{E87AC154-96BE-48C3-8A32-C4AC5D073E26}" type="presParOf" srcId="{A7924D6B-A4C0-4079-8B4D-CCE4C254E35A}" destId="{88770953-0D09-4C4C-A4C8-FE540DCAC999}" srcOrd="1" destOrd="0" presId="urn:microsoft.com/office/officeart/2005/8/layout/list1"/>
    <dgm:cxn modelId="{6DBE6633-EC02-4240-B548-819B56D564D7}" type="presParOf" srcId="{B630877E-A026-4B0A-B504-7DD287922F8F}" destId="{38C3AFA2-9F2C-493F-8740-348921192395}" srcOrd="5" destOrd="0" presId="urn:microsoft.com/office/officeart/2005/8/layout/list1"/>
    <dgm:cxn modelId="{9AB3F520-277B-4752-8A3A-66630D053ECF}" type="presParOf" srcId="{B630877E-A026-4B0A-B504-7DD287922F8F}" destId="{11B6E6A6-6A89-411E-A453-83E718BCC10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51970C-5996-4B6D-9A6A-6ECE1F05B8C1}"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tr-TR"/>
        </a:p>
      </dgm:t>
    </dgm:pt>
    <dgm:pt modelId="{75B4E295-9D45-4DEB-9715-F36F2D0F2ADA}">
      <dgm:prSet phldrT="[Text]"/>
      <dgm:spPr/>
      <dgm:t>
        <a:bodyPr/>
        <a:lstStyle/>
        <a:p>
          <a:r>
            <a:rPr lang="tr-TR" b="1" dirty="0">
              <a:solidFill>
                <a:schemeClr val="tx1"/>
              </a:solidFill>
            </a:rPr>
            <a:t>Yunus Emre YARAYAN</a:t>
          </a:r>
        </a:p>
        <a:p>
          <a:r>
            <a:rPr lang="tr-TR" b="1" dirty="0">
              <a:solidFill>
                <a:schemeClr val="tx1"/>
              </a:solidFill>
            </a:rPr>
            <a:t>Doç. </a:t>
          </a:r>
          <a:r>
            <a:rPr lang="tr-TR" b="1" dirty="0" err="1">
              <a:solidFill>
                <a:schemeClr val="tx1"/>
              </a:solidFill>
            </a:rPr>
            <a:t>Dr</a:t>
          </a:r>
          <a:endParaRPr lang="tr-TR" b="1" dirty="0">
            <a:solidFill>
              <a:schemeClr val="tx1"/>
            </a:solidFill>
          </a:endParaRPr>
        </a:p>
        <a:p>
          <a:r>
            <a:rPr lang="tr-TR" b="1" dirty="0">
              <a:solidFill>
                <a:schemeClr val="tx1"/>
              </a:solidFill>
            </a:rPr>
            <a:t>Beden Eğitimi ve Spor Öğretmenliği</a:t>
          </a:r>
        </a:p>
        <a:p>
          <a:r>
            <a:rPr lang="tr-TR" b="1" dirty="0">
              <a:solidFill>
                <a:schemeClr val="tx1"/>
              </a:solidFill>
            </a:rPr>
            <a:t> Bölümü</a:t>
          </a:r>
        </a:p>
      </dgm:t>
    </dgm:pt>
    <dgm:pt modelId="{9FAB7F3C-89A4-4A86-A6E8-7FB6CAD19881}" type="parTrans" cxnId="{B0EFE314-ACE1-4895-AADC-9DD361722B66}">
      <dgm:prSet/>
      <dgm:spPr/>
      <dgm:t>
        <a:bodyPr/>
        <a:lstStyle/>
        <a:p>
          <a:endParaRPr lang="tr-TR"/>
        </a:p>
      </dgm:t>
    </dgm:pt>
    <dgm:pt modelId="{3B674590-5F9F-4232-B03E-BC4F078C58CA}" type="sibTrans" cxnId="{B0EFE314-ACE1-4895-AADC-9DD361722B66}">
      <dgm:prSet/>
      <dgm:spPr/>
      <dgm:t>
        <a:bodyPr/>
        <a:lstStyle/>
        <a:p>
          <a:endParaRPr lang="tr-TR"/>
        </a:p>
      </dgm:t>
    </dgm:pt>
    <dgm:pt modelId="{597BC53E-B62C-48D8-9926-3DA5C1B2E21F}">
      <dgm:prSet phldrT="[Text]"/>
      <dgm:spPr/>
      <dgm:t>
        <a:bodyPr/>
        <a:lstStyle/>
        <a:p>
          <a:r>
            <a:rPr lang="tr-TR" b="1" dirty="0">
              <a:solidFill>
                <a:schemeClr val="tx1"/>
              </a:solidFill>
            </a:rPr>
            <a:t>Serdar ADIGÜZEL</a:t>
          </a:r>
        </a:p>
        <a:p>
          <a:r>
            <a:rPr lang="tr-TR" b="1" dirty="0">
              <a:solidFill>
                <a:schemeClr val="tx1"/>
              </a:solidFill>
            </a:rPr>
            <a:t>Doç. Dr. </a:t>
          </a:r>
        </a:p>
        <a:p>
          <a:r>
            <a:rPr lang="tr-TR" b="1" dirty="0">
              <a:solidFill>
                <a:schemeClr val="tx1"/>
              </a:solidFill>
            </a:rPr>
            <a:t>Antrenörlük Eğitimi Bölümü</a:t>
          </a:r>
        </a:p>
      </dgm:t>
    </dgm:pt>
    <dgm:pt modelId="{95978A7C-117C-4C45-A6BC-DB0BD3D8784D}" type="parTrans" cxnId="{E528A874-2F97-491F-9227-AB0168154ECD}">
      <dgm:prSet/>
      <dgm:spPr/>
      <dgm:t>
        <a:bodyPr/>
        <a:lstStyle/>
        <a:p>
          <a:endParaRPr lang="tr-TR"/>
        </a:p>
      </dgm:t>
    </dgm:pt>
    <dgm:pt modelId="{5DFE2AC5-B7A1-4F48-AD9F-73EC2ED42CB8}" type="sibTrans" cxnId="{E528A874-2F97-491F-9227-AB0168154ECD}">
      <dgm:prSet/>
      <dgm:spPr/>
      <dgm:t>
        <a:bodyPr/>
        <a:lstStyle/>
        <a:p>
          <a:endParaRPr lang="tr-TR"/>
        </a:p>
      </dgm:t>
    </dgm:pt>
    <dgm:pt modelId="{96C14D2D-F11F-45D7-98EB-1D4CB6D0F5A5}" type="pres">
      <dgm:prSet presAssocID="{2151970C-5996-4B6D-9A6A-6ECE1F05B8C1}" presName="Name0" presStyleCnt="0">
        <dgm:presLayoutVars>
          <dgm:dir/>
          <dgm:resizeHandles val="exact"/>
        </dgm:presLayoutVars>
      </dgm:prSet>
      <dgm:spPr/>
    </dgm:pt>
    <dgm:pt modelId="{527A8137-3714-49B2-B74D-0C3E86AD56E5}" type="pres">
      <dgm:prSet presAssocID="{75B4E295-9D45-4DEB-9715-F36F2D0F2ADA}" presName="composite" presStyleCnt="0"/>
      <dgm:spPr/>
    </dgm:pt>
    <dgm:pt modelId="{D2CCF633-32A6-42EF-9984-30696FA37FA1}" type="pres">
      <dgm:prSet presAssocID="{75B4E295-9D45-4DEB-9715-F36F2D0F2ADA}" presName="rect1" presStyleLbl="bgImgPlace1" presStyleIdx="0" presStyleCnt="2" custScaleX="88799" custLinFactNeighborX="-14448" custLinFactNeighborY="93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7F1FD56-4778-421B-8151-7A6B68172AC3}" type="pres">
      <dgm:prSet presAssocID="{75B4E295-9D45-4DEB-9715-F36F2D0F2ADA}" presName="wedgeRectCallout1" presStyleLbl="node1" presStyleIdx="0" presStyleCnt="2" custLinFactNeighborX="-17956" custLinFactNeighborY="17825">
        <dgm:presLayoutVars>
          <dgm:bulletEnabled val="1"/>
        </dgm:presLayoutVars>
      </dgm:prSet>
      <dgm:spPr/>
    </dgm:pt>
    <dgm:pt modelId="{5150718F-EC75-4BC0-8877-A8EFB91264EF}" type="pres">
      <dgm:prSet presAssocID="{3B674590-5F9F-4232-B03E-BC4F078C58CA}" presName="sibTrans" presStyleCnt="0"/>
      <dgm:spPr/>
    </dgm:pt>
    <dgm:pt modelId="{9CA72BD5-435D-4C27-8D4A-5D7469C49FE2}" type="pres">
      <dgm:prSet presAssocID="{597BC53E-B62C-48D8-9926-3DA5C1B2E21F}" presName="composite" presStyleCnt="0"/>
      <dgm:spPr/>
    </dgm:pt>
    <dgm:pt modelId="{B1FB18D2-249D-47F6-9721-42A693E9B7A7}" type="pres">
      <dgm:prSet presAssocID="{597BC53E-B62C-48D8-9926-3DA5C1B2E21F}" presName="rect1" presStyleLbl="bgImgPlace1" presStyleIdx="1" presStyleCnt="2" custScaleX="91573" custLinFactNeighborX="9716" custLinFactNeighborY="24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B30AB03-7B0A-4E1A-B87B-C621A6EF5C9A}" type="pres">
      <dgm:prSet presAssocID="{597BC53E-B62C-48D8-9926-3DA5C1B2E21F}" presName="wedgeRectCallout1" presStyleLbl="node1" presStyleIdx="1" presStyleCnt="2" custLinFactNeighborX="6868" custLinFactNeighborY="4483">
        <dgm:presLayoutVars>
          <dgm:bulletEnabled val="1"/>
        </dgm:presLayoutVars>
      </dgm:prSet>
      <dgm:spPr/>
    </dgm:pt>
  </dgm:ptLst>
  <dgm:cxnLst>
    <dgm:cxn modelId="{B0EFE314-ACE1-4895-AADC-9DD361722B66}" srcId="{2151970C-5996-4B6D-9A6A-6ECE1F05B8C1}" destId="{75B4E295-9D45-4DEB-9715-F36F2D0F2ADA}" srcOrd="0" destOrd="0" parTransId="{9FAB7F3C-89A4-4A86-A6E8-7FB6CAD19881}" sibTransId="{3B674590-5F9F-4232-B03E-BC4F078C58CA}"/>
    <dgm:cxn modelId="{E528A874-2F97-491F-9227-AB0168154ECD}" srcId="{2151970C-5996-4B6D-9A6A-6ECE1F05B8C1}" destId="{597BC53E-B62C-48D8-9926-3DA5C1B2E21F}" srcOrd="1" destOrd="0" parTransId="{95978A7C-117C-4C45-A6BC-DB0BD3D8784D}" sibTransId="{5DFE2AC5-B7A1-4F48-AD9F-73EC2ED42CB8}"/>
    <dgm:cxn modelId="{B8786C98-064D-4ED2-A0C9-7EDD90E55973}" type="presOf" srcId="{597BC53E-B62C-48D8-9926-3DA5C1B2E21F}" destId="{8B30AB03-7B0A-4E1A-B87B-C621A6EF5C9A}" srcOrd="0" destOrd="0" presId="urn:microsoft.com/office/officeart/2008/layout/BendingPictureCaptionList"/>
    <dgm:cxn modelId="{1DF106B4-EFE1-4508-9482-6E6ED6F3A00E}" type="presOf" srcId="{75B4E295-9D45-4DEB-9715-F36F2D0F2ADA}" destId="{B7F1FD56-4778-421B-8151-7A6B68172AC3}" srcOrd="0" destOrd="0" presId="urn:microsoft.com/office/officeart/2008/layout/BendingPictureCaptionList"/>
    <dgm:cxn modelId="{A6D23CFB-63F3-46A7-A59F-2D01EE09E7B0}" type="presOf" srcId="{2151970C-5996-4B6D-9A6A-6ECE1F05B8C1}" destId="{96C14D2D-F11F-45D7-98EB-1D4CB6D0F5A5}" srcOrd="0" destOrd="0" presId="urn:microsoft.com/office/officeart/2008/layout/BendingPictureCaptionList"/>
    <dgm:cxn modelId="{2ECB74BA-6EB2-4D03-9C22-4343BC9E67CA}" type="presParOf" srcId="{96C14D2D-F11F-45D7-98EB-1D4CB6D0F5A5}" destId="{527A8137-3714-49B2-B74D-0C3E86AD56E5}" srcOrd="0" destOrd="0" presId="urn:microsoft.com/office/officeart/2008/layout/BendingPictureCaptionList"/>
    <dgm:cxn modelId="{3763FA42-3A43-4611-BB1E-22CA782D85F8}" type="presParOf" srcId="{527A8137-3714-49B2-B74D-0C3E86AD56E5}" destId="{D2CCF633-32A6-42EF-9984-30696FA37FA1}" srcOrd="0" destOrd="0" presId="urn:microsoft.com/office/officeart/2008/layout/BendingPictureCaptionList"/>
    <dgm:cxn modelId="{3F150657-965E-4213-BE09-32110173130D}" type="presParOf" srcId="{527A8137-3714-49B2-B74D-0C3E86AD56E5}" destId="{B7F1FD56-4778-421B-8151-7A6B68172AC3}" srcOrd="1" destOrd="0" presId="urn:microsoft.com/office/officeart/2008/layout/BendingPictureCaptionList"/>
    <dgm:cxn modelId="{19EE599B-D9F3-4E7E-A2DD-677C00C7899F}" type="presParOf" srcId="{96C14D2D-F11F-45D7-98EB-1D4CB6D0F5A5}" destId="{5150718F-EC75-4BC0-8877-A8EFB91264EF}" srcOrd="1" destOrd="0" presId="urn:microsoft.com/office/officeart/2008/layout/BendingPictureCaptionList"/>
    <dgm:cxn modelId="{C866EC54-CD66-45CC-B876-8B0C435CDA22}" type="presParOf" srcId="{96C14D2D-F11F-45D7-98EB-1D4CB6D0F5A5}" destId="{9CA72BD5-435D-4C27-8D4A-5D7469C49FE2}" srcOrd="2" destOrd="0" presId="urn:microsoft.com/office/officeart/2008/layout/BendingPictureCaptionList"/>
    <dgm:cxn modelId="{CBB594BF-EB63-46BA-9107-D9460F5954EE}" type="presParOf" srcId="{9CA72BD5-435D-4C27-8D4A-5D7469C49FE2}" destId="{B1FB18D2-249D-47F6-9721-42A693E9B7A7}" srcOrd="0" destOrd="0" presId="urn:microsoft.com/office/officeart/2008/layout/BendingPictureCaptionList"/>
    <dgm:cxn modelId="{44BF2302-370D-47A1-8893-E630CA234CFE}" type="presParOf" srcId="{9CA72BD5-435D-4C27-8D4A-5D7469C49FE2}" destId="{8B30AB03-7B0A-4E1A-B87B-C621A6EF5C9A}"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51970C-5996-4B6D-9A6A-6ECE1F05B8C1}"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tr-TR"/>
        </a:p>
      </dgm:t>
    </dgm:pt>
    <dgm:pt modelId="{75B4E295-9D45-4DEB-9715-F36F2D0F2ADA}">
      <dgm:prSet phldrT="[Text]"/>
      <dgm:spPr/>
      <dgm:t>
        <a:bodyPr/>
        <a:lstStyle/>
        <a:p>
          <a:r>
            <a:rPr lang="tr-TR" b="1" dirty="0">
              <a:solidFill>
                <a:schemeClr val="tx1"/>
              </a:solidFill>
            </a:rPr>
            <a:t>İbrahim İhsan ARIKAN</a:t>
          </a:r>
        </a:p>
        <a:p>
          <a:r>
            <a:rPr lang="tr-TR" b="1" dirty="0">
              <a:solidFill>
                <a:schemeClr val="tx1"/>
              </a:solidFill>
            </a:rPr>
            <a:t>Dr. Öğr. Üyesi</a:t>
          </a:r>
        </a:p>
        <a:p>
          <a:r>
            <a:rPr lang="tr-TR" b="1" dirty="0">
              <a:solidFill>
                <a:schemeClr val="tx1"/>
              </a:solidFill>
            </a:rPr>
            <a:t>Beden Eğitimi ve Spor Öğretmenliği</a:t>
          </a:r>
        </a:p>
        <a:p>
          <a:r>
            <a:rPr lang="tr-TR" b="1" dirty="0">
              <a:solidFill>
                <a:schemeClr val="tx1"/>
              </a:solidFill>
            </a:rPr>
            <a:t> Bölümü</a:t>
          </a:r>
        </a:p>
      </dgm:t>
    </dgm:pt>
    <dgm:pt modelId="{9FAB7F3C-89A4-4A86-A6E8-7FB6CAD19881}" type="parTrans" cxnId="{B0EFE314-ACE1-4895-AADC-9DD361722B66}">
      <dgm:prSet/>
      <dgm:spPr/>
      <dgm:t>
        <a:bodyPr/>
        <a:lstStyle/>
        <a:p>
          <a:endParaRPr lang="tr-TR"/>
        </a:p>
      </dgm:t>
    </dgm:pt>
    <dgm:pt modelId="{3B674590-5F9F-4232-B03E-BC4F078C58CA}" type="sibTrans" cxnId="{B0EFE314-ACE1-4895-AADC-9DD361722B66}">
      <dgm:prSet/>
      <dgm:spPr/>
      <dgm:t>
        <a:bodyPr/>
        <a:lstStyle/>
        <a:p>
          <a:endParaRPr lang="tr-TR"/>
        </a:p>
      </dgm:t>
    </dgm:pt>
    <dgm:pt modelId="{C04E5FF0-B3F1-4E1D-A48F-E01874C99810}">
      <dgm:prSet phldrT="[Text]"/>
      <dgm:spPr/>
      <dgm:t>
        <a:bodyPr/>
        <a:lstStyle/>
        <a:p>
          <a:r>
            <a:rPr lang="tr-TR" b="1" dirty="0">
              <a:solidFill>
                <a:schemeClr val="tx1"/>
              </a:solidFill>
            </a:rPr>
            <a:t>Mehmet EFE</a:t>
          </a:r>
        </a:p>
        <a:p>
          <a:r>
            <a:rPr lang="tr-TR" b="1" dirty="0">
              <a:solidFill>
                <a:schemeClr val="tx1"/>
              </a:solidFill>
            </a:rPr>
            <a:t>Doç. Dr.</a:t>
          </a:r>
        </a:p>
        <a:p>
          <a:r>
            <a:rPr lang="tr-TR" b="1" dirty="0">
              <a:solidFill>
                <a:schemeClr val="tx1"/>
              </a:solidFill>
            </a:rPr>
            <a:t>Beden Eğitimi ve Spor Öğretmenliği </a:t>
          </a:r>
        </a:p>
        <a:p>
          <a:r>
            <a:rPr lang="tr-TR" b="1" dirty="0">
              <a:solidFill>
                <a:schemeClr val="tx1"/>
              </a:solidFill>
            </a:rPr>
            <a:t>Bölümü</a:t>
          </a:r>
        </a:p>
      </dgm:t>
    </dgm:pt>
    <dgm:pt modelId="{03BCEC6A-74E9-4E66-AF95-F23676CC0DD3}" type="parTrans" cxnId="{AA9361E1-1774-4EF2-8392-A2DBF4C33C75}">
      <dgm:prSet/>
      <dgm:spPr/>
      <dgm:t>
        <a:bodyPr/>
        <a:lstStyle/>
        <a:p>
          <a:endParaRPr lang="tr-TR"/>
        </a:p>
      </dgm:t>
    </dgm:pt>
    <dgm:pt modelId="{3D552F36-FE68-492E-9599-612ABDDB7FE8}" type="sibTrans" cxnId="{AA9361E1-1774-4EF2-8392-A2DBF4C33C75}">
      <dgm:prSet/>
      <dgm:spPr/>
      <dgm:t>
        <a:bodyPr/>
        <a:lstStyle/>
        <a:p>
          <a:endParaRPr lang="tr-TR"/>
        </a:p>
      </dgm:t>
    </dgm:pt>
    <dgm:pt modelId="{96C14D2D-F11F-45D7-98EB-1D4CB6D0F5A5}" type="pres">
      <dgm:prSet presAssocID="{2151970C-5996-4B6D-9A6A-6ECE1F05B8C1}" presName="Name0" presStyleCnt="0">
        <dgm:presLayoutVars>
          <dgm:dir/>
          <dgm:resizeHandles val="exact"/>
        </dgm:presLayoutVars>
      </dgm:prSet>
      <dgm:spPr/>
    </dgm:pt>
    <dgm:pt modelId="{527A8137-3714-49B2-B74D-0C3E86AD56E5}" type="pres">
      <dgm:prSet presAssocID="{75B4E295-9D45-4DEB-9715-F36F2D0F2ADA}" presName="composite" presStyleCnt="0"/>
      <dgm:spPr/>
    </dgm:pt>
    <dgm:pt modelId="{D2CCF633-32A6-42EF-9984-30696FA37FA1}" type="pres">
      <dgm:prSet presAssocID="{75B4E295-9D45-4DEB-9715-F36F2D0F2ADA}" presName="rect1" presStyleLbl="bgImgPlace1" presStyleIdx="0" presStyleCnt="2" custLinFactNeighborX="-8831" custLinFactNeighborY="1313"/>
      <dgm:spPr>
        <a:blipFill rotWithShape="1">
          <a:blip xmlns:r="http://schemas.openxmlformats.org/officeDocument/2006/relationships" r:embed="rId1"/>
          <a:srcRect/>
          <a:stretch>
            <a:fillRect t="-14000" b="-14000"/>
          </a:stretch>
        </a:blipFill>
      </dgm:spPr>
    </dgm:pt>
    <dgm:pt modelId="{B7F1FD56-4778-421B-8151-7A6B68172AC3}" type="pres">
      <dgm:prSet presAssocID="{75B4E295-9D45-4DEB-9715-F36F2D0F2ADA}" presName="wedgeRectCallout1" presStyleLbl="node1" presStyleIdx="0" presStyleCnt="2" custLinFactNeighborX="-8461" custLinFactNeighborY="3065">
        <dgm:presLayoutVars>
          <dgm:bulletEnabled val="1"/>
        </dgm:presLayoutVars>
      </dgm:prSet>
      <dgm:spPr/>
    </dgm:pt>
    <dgm:pt modelId="{5150718F-EC75-4BC0-8877-A8EFB91264EF}" type="pres">
      <dgm:prSet presAssocID="{3B674590-5F9F-4232-B03E-BC4F078C58CA}" presName="sibTrans" presStyleCnt="0"/>
      <dgm:spPr/>
    </dgm:pt>
    <dgm:pt modelId="{4FF7157D-15CE-4311-9F62-27B951ABC1E1}" type="pres">
      <dgm:prSet presAssocID="{C04E5FF0-B3F1-4E1D-A48F-E01874C99810}" presName="composite" presStyleCnt="0"/>
      <dgm:spPr/>
    </dgm:pt>
    <dgm:pt modelId="{35D30CA4-8585-4B5F-A3EF-53915DA1AB3F}" type="pres">
      <dgm:prSet presAssocID="{C04E5FF0-B3F1-4E1D-A48F-E01874C99810}" presName="rect1" presStyleLbl="bgImgPlace1" presStyleIdx="1" presStyleCnt="2" custLinFactNeighborX="14204" custLinFactNeighborY="-27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C329994-F5A2-4C6C-8AE3-1011DA030050}" type="pres">
      <dgm:prSet presAssocID="{C04E5FF0-B3F1-4E1D-A48F-E01874C99810}" presName="wedgeRectCallout1" presStyleLbl="node1" presStyleIdx="1" presStyleCnt="2" custLinFactNeighborX="12998" custLinFactNeighborY="1550">
        <dgm:presLayoutVars>
          <dgm:bulletEnabled val="1"/>
        </dgm:presLayoutVars>
      </dgm:prSet>
      <dgm:spPr/>
    </dgm:pt>
  </dgm:ptLst>
  <dgm:cxnLst>
    <dgm:cxn modelId="{B0EFE314-ACE1-4895-AADC-9DD361722B66}" srcId="{2151970C-5996-4B6D-9A6A-6ECE1F05B8C1}" destId="{75B4E295-9D45-4DEB-9715-F36F2D0F2ADA}" srcOrd="0" destOrd="0" parTransId="{9FAB7F3C-89A4-4A86-A6E8-7FB6CAD19881}" sibTransId="{3B674590-5F9F-4232-B03E-BC4F078C58CA}"/>
    <dgm:cxn modelId="{1DF106B4-EFE1-4508-9482-6E6ED6F3A00E}" type="presOf" srcId="{75B4E295-9D45-4DEB-9715-F36F2D0F2ADA}" destId="{B7F1FD56-4778-421B-8151-7A6B68172AC3}" srcOrd="0" destOrd="0" presId="urn:microsoft.com/office/officeart/2008/layout/BendingPictureCaptionList"/>
    <dgm:cxn modelId="{D29204D6-12B7-4E31-BF36-06EFEFBA1255}" type="presOf" srcId="{C04E5FF0-B3F1-4E1D-A48F-E01874C99810}" destId="{5C329994-F5A2-4C6C-8AE3-1011DA030050}" srcOrd="0" destOrd="0" presId="urn:microsoft.com/office/officeart/2008/layout/BendingPictureCaptionList"/>
    <dgm:cxn modelId="{AA9361E1-1774-4EF2-8392-A2DBF4C33C75}" srcId="{2151970C-5996-4B6D-9A6A-6ECE1F05B8C1}" destId="{C04E5FF0-B3F1-4E1D-A48F-E01874C99810}" srcOrd="1" destOrd="0" parTransId="{03BCEC6A-74E9-4E66-AF95-F23676CC0DD3}" sibTransId="{3D552F36-FE68-492E-9599-612ABDDB7FE8}"/>
    <dgm:cxn modelId="{A6D23CFB-63F3-46A7-A59F-2D01EE09E7B0}" type="presOf" srcId="{2151970C-5996-4B6D-9A6A-6ECE1F05B8C1}" destId="{96C14D2D-F11F-45D7-98EB-1D4CB6D0F5A5}" srcOrd="0" destOrd="0" presId="urn:microsoft.com/office/officeart/2008/layout/BendingPictureCaptionList"/>
    <dgm:cxn modelId="{2ECB74BA-6EB2-4D03-9C22-4343BC9E67CA}" type="presParOf" srcId="{96C14D2D-F11F-45D7-98EB-1D4CB6D0F5A5}" destId="{527A8137-3714-49B2-B74D-0C3E86AD56E5}" srcOrd="0" destOrd="0" presId="urn:microsoft.com/office/officeart/2008/layout/BendingPictureCaptionList"/>
    <dgm:cxn modelId="{3763FA42-3A43-4611-BB1E-22CA782D85F8}" type="presParOf" srcId="{527A8137-3714-49B2-B74D-0C3E86AD56E5}" destId="{D2CCF633-32A6-42EF-9984-30696FA37FA1}" srcOrd="0" destOrd="0" presId="urn:microsoft.com/office/officeart/2008/layout/BendingPictureCaptionList"/>
    <dgm:cxn modelId="{3F150657-965E-4213-BE09-32110173130D}" type="presParOf" srcId="{527A8137-3714-49B2-B74D-0C3E86AD56E5}" destId="{B7F1FD56-4778-421B-8151-7A6B68172AC3}" srcOrd="1" destOrd="0" presId="urn:microsoft.com/office/officeart/2008/layout/BendingPictureCaptionList"/>
    <dgm:cxn modelId="{19EE599B-D9F3-4E7E-A2DD-677C00C7899F}" type="presParOf" srcId="{96C14D2D-F11F-45D7-98EB-1D4CB6D0F5A5}" destId="{5150718F-EC75-4BC0-8877-A8EFB91264EF}" srcOrd="1" destOrd="0" presId="urn:microsoft.com/office/officeart/2008/layout/BendingPictureCaptionList"/>
    <dgm:cxn modelId="{EC0A569B-488A-4965-83E7-D757B9F3355C}" type="presParOf" srcId="{96C14D2D-F11F-45D7-98EB-1D4CB6D0F5A5}" destId="{4FF7157D-15CE-4311-9F62-27B951ABC1E1}" srcOrd="2" destOrd="0" presId="urn:microsoft.com/office/officeart/2008/layout/BendingPictureCaptionList"/>
    <dgm:cxn modelId="{575DDDC4-93E1-4037-9B22-E77E84F9A429}" type="presParOf" srcId="{4FF7157D-15CE-4311-9F62-27B951ABC1E1}" destId="{35D30CA4-8585-4B5F-A3EF-53915DA1AB3F}" srcOrd="0" destOrd="0" presId="urn:microsoft.com/office/officeart/2008/layout/BendingPictureCaptionList"/>
    <dgm:cxn modelId="{837B2C78-E03F-4FB5-B5A6-1DEA12DC1189}" type="presParOf" srcId="{4FF7157D-15CE-4311-9F62-27B951ABC1E1}" destId="{5C329994-F5A2-4C6C-8AE3-1011DA030050}"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A867A-7466-4AB6-8519-972390FF5887}">
      <dsp:nvSpPr>
        <dsp:cNvPr id="0" name=""/>
        <dsp:cNvSpPr/>
      </dsp:nvSpPr>
      <dsp:spPr>
        <a:xfrm>
          <a:off x="0" y="491068"/>
          <a:ext cx="10515600" cy="226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24840" rIns="816127" bIns="213360" numCol="1" spcCol="1270" anchor="t" anchorCtr="0">
          <a:noAutofit/>
        </a:bodyPr>
        <a:lstStyle/>
        <a:p>
          <a:pPr marL="285750" lvl="1" indent="-285750" algn="l" defTabSz="1333500">
            <a:lnSpc>
              <a:spcPct val="90000"/>
            </a:lnSpc>
            <a:spcBef>
              <a:spcPct val="0"/>
            </a:spcBef>
            <a:spcAft>
              <a:spcPct val="15000"/>
            </a:spcAft>
            <a:buChar char="•"/>
          </a:pPr>
          <a:r>
            <a:rPr lang="tr-TR" sz="3000" kern="1200" dirty="0"/>
            <a:t>Antrenörlük Eğitimi Bölümü</a:t>
          </a:r>
        </a:p>
        <a:p>
          <a:pPr marL="285750" lvl="1" indent="-285750" algn="l" defTabSz="1333500">
            <a:lnSpc>
              <a:spcPct val="90000"/>
            </a:lnSpc>
            <a:spcBef>
              <a:spcPct val="0"/>
            </a:spcBef>
            <a:spcAft>
              <a:spcPct val="15000"/>
            </a:spcAft>
            <a:buChar char="•"/>
          </a:pPr>
          <a:r>
            <a:rPr lang="tr-TR" sz="3000" kern="1200" dirty="0"/>
            <a:t>Beden Eğitimi ve Spor Öğretmenliği Bölümü</a:t>
          </a:r>
        </a:p>
        <a:p>
          <a:pPr marL="285750" lvl="1" indent="-285750" algn="l" defTabSz="1333500">
            <a:lnSpc>
              <a:spcPct val="90000"/>
            </a:lnSpc>
            <a:spcBef>
              <a:spcPct val="0"/>
            </a:spcBef>
            <a:spcAft>
              <a:spcPct val="15000"/>
            </a:spcAft>
            <a:buChar char="•"/>
          </a:pPr>
          <a:r>
            <a:rPr lang="tr-TR" sz="3000" kern="1200" dirty="0"/>
            <a:t>Spor Yöneticiliği Bölümü</a:t>
          </a:r>
        </a:p>
      </dsp:txBody>
      <dsp:txXfrm>
        <a:off x="0" y="491068"/>
        <a:ext cx="10515600" cy="2268000"/>
      </dsp:txXfrm>
    </dsp:sp>
    <dsp:sp modelId="{5B899DC4-6C6D-4F62-8361-C81B63696B9F}">
      <dsp:nvSpPr>
        <dsp:cNvPr id="0" name=""/>
        <dsp:cNvSpPr/>
      </dsp:nvSpPr>
      <dsp:spPr>
        <a:xfrm>
          <a:off x="525780" y="48268"/>
          <a:ext cx="7360920"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tr-TR" sz="3000" kern="1200" dirty="0"/>
            <a:t>Aktif (öğrenci alımına açık) olanlar</a:t>
          </a:r>
        </a:p>
      </dsp:txBody>
      <dsp:txXfrm>
        <a:off x="569011" y="91499"/>
        <a:ext cx="7274458" cy="799138"/>
      </dsp:txXfrm>
    </dsp:sp>
    <dsp:sp modelId="{11B6E6A6-6A89-411E-A453-83E718BCC102}">
      <dsp:nvSpPr>
        <dsp:cNvPr id="0" name=""/>
        <dsp:cNvSpPr/>
      </dsp:nvSpPr>
      <dsp:spPr>
        <a:xfrm>
          <a:off x="0" y="3363868"/>
          <a:ext cx="10515600" cy="127575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24840" rIns="816127" bIns="213360" numCol="1" spcCol="1270" anchor="t" anchorCtr="0">
          <a:noAutofit/>
        </a:bodyPr>
        <a:lstStyle/>
        <a:p>
          <a:pPr marL="285750" lvl="1" indent="-285750" algn="l" defTabSz="1333500">
            <a:lnSpc>
              <a:spcPct val="90000"/>
            </a:lnSpc>
            <a:spcBef>
              <a:spcPct val="0"/>
            </a:spcBef>
            <a:spcAft>
              <a:spcPct val="15000"/>
            </a:spcAft>
            <a:buChar char="•"/>
          </a:pPr>
          <a:r>
            <a:rPr lang="tr-TR" sz="3000" kern="1200" dirty="0"/>
            <a:t>Rekreasyon  Bölümü</a:t>
          </a:r>
        </a:p>
      </dsp:txBody>
      <dsp:txXfrm>
        <a:off x="0" y="3363868"/>
        <a:ext cx="10515600" cy="1275750"/>
      </dsp:txXfrm>
    </dsp:sp>
    <dsp:sp modelId="{88770953-0D09-4C4C-A4C8-FE540DCAC999}">
      <dsp:nvSpPr>
        <dsp:cNvPr id="0" name=""/>
        <dsp:cNvSpPr/>
      </dsp:nvSpPr>
      <dsp:spPr>
        <a:xfrm>
          <a:off x="525780" y="2921068"/>
          <a:ext cx="7360920" cy="8856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tr-TR" sz="3000" kern="1200" dirty="0"/>
            <a:t>Pasif (öğrenci alımına kapalı) olanlar</a:t>
          </a:r>
        </a:p>
      </dsp:txBody>
      <dsp:txXfrm>
        <a:off x="569011" y="2964299"/>
        <a:ext cx="7274458"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A867A-7466-4AB6-8519-972390FF5887}">
      <dsp:nvSpPr>
        <dsp:cNvPr id="0" name=""/>
        <dsp:cNvSpPr/>
      </dsp:nvSpPr>
      <dsp:spPr>
        <a:xfrm>
          <a:off x="0" y="565318"/>
          <a:ext cx="10515600" cy="14458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708152" rIns="816127" bIns="241808" numCol="1" spcCol="1270" anchor="t" anchorCtr="0">
          <a:noAutofit/>
        </a:bodyPr>
        <a:lstStyle/>
        <a:p>
          <a:pPr marL="285750" lvl="1" indent="-285750" algn="l" defTabSz="1511300">
            <a:lnSpc>
              <a:spcPct val="90000"/>
            </a:lnSpc>
            <a:spcBef>
              <a:spcPct val="0"/>
            </a:spcBef>
            <a:spcAft>
              <a:spcPct val="15000"/>
            </a:spcAft>
            <a:buChar char="•"/>
          </a:pPr>
          <a:r>
            <a:rPr lang="tr-TR" sz="3400" kern="1200" dirty="0"/>
            <a:t>Beden Eğitimi ve Spor Anabilim Dalı</a:t>
          </a:r>
        </a:p>
      </dsp:txBody>
      <dsp:txXfrm>
        <a:off x="0" y="565318"/>
        <a:ext cx="10515600" cy="1445850"/>
      </dsp:txXfrm>
    </dsp:sp>
    <dsp:sp modelId="{5B899DC4-6C6D-4F62-8361-C81B63696B9F}">
      <dsp:nvSpPr>
        <dsp:cNvPr id="0" name=""/>
        <dsp:cNvSpPr/>
      </dsp:nvSpPr>
      <dsp:spPr>
        <a:xfrm>
          <a:off x="525780" y="63478"/>
          <a:ext cx="7360920" cy="100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511300">
            <a:lnSpc>
              <a:spcPct val="90000"/>
            </a:lnSpc>
            <a:spcBef>
              <a:spcPct val="0"/>
            </a:spcBef>
            <a:spcAft>
              <a:spcPct val="35000"/>
            </a:spcAft>
            <a:buNone/>
          </a:pPr>
          <a:r>
            <a:rPr lang="tr-TR" sz="3400" kern="1200" dirty="0"/>
            <a:t>Yüksek Lisans</a:t>
          </a:r>
        </a:p>
      </dsp:txBody>
      <dsp:txXfrm>
        <a:off x="574776" y="112474"/>
        <a:ext cx="7262928" cy="905688"/>
      </dsp:txXfrm>
    </dsp:sp>
    <dsp:sp modelId="{11B6E6A6-6A89-411E-A453-83E718BCC102}">
      <dsp:nvSpPr>
        <dsp:cNvPr id="0" name=""/>
        <dsp:cNvSpPr/>
      </dsp:nvSpPr>
      <dsp:spPr>
        <a:xfrm>
          <a:off x="0" y="2696608"/>
          <a:ext cx="10515600" cy="19278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708152" rIns="816127" bIns="241808" numCol="1" spcCol="1270" anchor="t" anchorCtr="0">
          <a:noAutofit/>
        </a:bodyPr>
        <a:lstStyle/>
        <a:p>
          <a:pPr marL="285750" lvl="1" indent="-285750" algn="just" defTabSz="1511300">
            <a:lnSpc>
              <a:spcPct val="90000"/>
            </a:lnSpc>
            <a:spcBef>
              <a:spcPct val="0"/>
            </a:spcBef>
            <a:spcAft>
              <a:spcPct val="15000"/>
            </a:spcAft>
            <a:buChar char="•"/>
          </a:pPr>
          <a:r>
            <a:rPr lang="tr-TR" sz="3400" kern="1200" dirty="0"/>
            <a:t>Bölümümüz bünyesinde doktora programı bulunmamaktadır.</a:t>
          </a:r>
        </a:p>
      </dsp:txBody>
      <dsp:txXfrm>
        <a:off x="0" y="2696608"/>
        <a:ext cx="10515600" cy="1927800"/>
      </dsp:txXfrm>
    </dsp:sp>
    <dsp:sp modelId="{88770953-0D09-4C4C-A4C8-FE540DCAC999}">
      <dsp:nvSpPr>
        <dsp:cNvPr id="0" name=""/>
        <dsp:cNvSpPr/>
      </dsp:nvSpPr>
      <dsp:spPr>
        <a:xfrm>
          <a:off x="525780" y="2194768"/>
          <a:ext cx="7360920" cy="10036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511300">
            <a:lnSpc>
              <a:spcPct val="90000"/>
            </a:lnSpc>
            <a:spcBef>
              <a:spcPct val="0"/>
            </a:spcBef>
            <a:spcAft>
              <a:spcPct val="35000"/>
            </a:spcAft>
            <a:buNone/>
          </a:pPr>
          <a:r>
            <a:rPr lang="tr-TR" sz="3400" kern="1200" dirty="0"/>
            <a:t>Doktora</a:t>
          </a:r>
        </a:p>
      </dsp:txBody>
      <dsp:txXfrm>
        <a:off x="574776" y="2243764"/>
        <a:ext cx="7262928" cy="9056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CF633-32A6-42EF-9984-30696FA37FA1}">
      <dsp:nvSpPr>
        <dsp:cNvPr id="0" name=""/>
        <dsp:cNvSpPr/>
      </dsp:nvSpPr>
      <dsp:spPr>
        <a:xfrm>
          <a:off x="267334" y="35560"/>
          <a:ext cx="4161971" cy="374956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7F1FD56-4778-421B-8151-7A6B68172AC3}">
      <dsp:nvSpPr>
        <dsp:cNvPr id="0" name=""/>
        <dsp:cNvSpPr/>
      </dsp:nvSpPr>
      <dsp:spPr>
        <a:xfrm>
          <a:off x="354824" y="3375538"/>
          <a:ext cx="4171392" cy="1312348"/>
        </a:xfrm>
        <a:prstGeom prst="wedgeRectCallout">
          <a:avLst>
            <a:gd name="adj1" fmla="val 20250"/>
            <a:gd name="adj2" fmla="val -607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Yunus Emre YARAYAN</a:t>
          </a:r>
        </a:p>
        <a:p>
          <a:pPr marL="0" lvl="0" indent="0" algn="ctr" defTabSz="711200">
            <a:lnSpc>
              <a:spcPct val="90000"/>
            </a:lnSpc>
            <a:spcBef>
              <a:spcPct val="0"/>
            </a:spcBef>
            <a:spcAft>
              <a:spcPct val="35000"/>
            </a:spcAft>
            <a:buNone/>
          </a:pPr>
          <a:r>
            <a:rPr lang="tr-TR" sz="1600" b="1" kern="1200" dirty="0">
              <a:solidFill>
                <a:schemeClr val="tx1"/>
              </a:solidFill>
            </a:rPr>
            <a:t>Doç. </a:t>
          </a:r>
          <a:r>
            <a:rPr lang="tr-TR" sz="1600" b="1" kern="1200" dirty="0" err="1">
              <a:solidFill>
                <a:schemeClr val="tx1"/>
              </a:solidFill>
            </a:rPr>
            <a:t>Dr</a:t>
          </a:r>
          <a:endParaRPr lang="tr-TR" sz="1600" b="1" kern="1200" dirty="0">
            <a:solidFill>
              <a:schemeClr val="tx1"/>
            </a:solidFill>
          </a:endParaRPr>
        </a:p>
        <a:p>
          <a:pPr marL="0" lvl="0" indent="0" algn="ctr" defTabSz="711200">
            <a:lnSpc>
              <a:spcPct val="90000"/>
            </a:lnSpc>
            <a:spcBef>
              <a:spcPct val="0"/>
            </a:spcBef>
            <a:spcAft>
              <a:spcPct val="35000"/>
            </a:spcAft>
            <a:buNone/>
          </a:pPr>
          <a:r>
            <a:rPr lang="tr-TR" sz="1600" b="1" kern="1200" dirty="0">
              <a:solidFill>
                <a:schemeClr val="tx1"/>
              </a:solidFill>
            </a:rPr>
            <a:t>Beden Eğitimi ve Spor Öğretmenliği</a:t>
          </a:r>
        </a:p>
        <a:p>
          <a:pPr marL="0" lvl="0" indent="0" algn="ctr" defTabSz="711200">
            <a:lnSpc>
              <a:spcPct val="90000"/>
            </a:lnSpc>
            <a:spcBef>
              <a:spcPct val="0"/>
            </a:spcBef>
            <a:spcAft>
              <a:spcPct val="35000"/>
            </a:spcAft>
            <a:buNone/>
          </a:pPr>
          <a:r>
            <a:rPr lang="tr-TR" sz="1600" b="1" kern="1200" dirty="0">
              <a:solidFill>
                <a:schemeClr val="tx1"/>
              </a:solidFill>
            </a:rPr>
            <a:t> Bölümü</a:t>
          </a:r>
        </a:p>
      </dsp:txBody>
      <dsp:txXfrm>
        <a:off x="354824" y="3375538"/>
        <a:ext cx="4171392" cy="1312348"/>
      </dsp:txXfrm>
    </dsp:sp>
    <dsp:sp modelId="{B1FB18D2-249D-47F6-9721-42A693E9B7A7}">
      <dsp:nvSpPr>
        <dsp:cNvPr id="0" name=""/>
        <dsp:cNvSpPr/>
      </dsp:nvSpPr>
      <dsp:spPr>
        <a:xfrm>
          <a:off x="6199313" y="9725"/>
          <a:ext cx="4291988" cy="3749566"/>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B30AB03-7B0A-4E1A-B87B-C621A6EF5C9A}">
      <dsp:nvSpPr>
        <dsp:cNvPr id="0" name=""/>
        <dsp:cNvSpPr/>
      </dsp:nvSpPr>
      <dsp:spPr>
        <a:xfrm>
          <a:off x="6254760" y="3375538"/>
          <a:ext cx="4171392" cy="1312348"/>
        </a:xfrm>
        <a:prstGeom prst="wedgeRectCallout">
          <a:avLst>
            <a:gd name="adj1" fmla="val 20250"/>
            <a:gd name="adj2" fmla="val -607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Serdar ADIGÜZEL</a:t>
          </a:r>
        </a:p>
        <a:p>
          <a:pPr marL="0" lvl="0" indent="0" algn="ctr" defTabSz="711200">
            <a:lnSpc>
              <a:spcPct val="90000"/>
            </a:lnSpc>
            <a:spcBef>
              <a:spcPct val="0"/>
            </a:spcBef>
            <a:spcAft>
              <a:spcPct val="35000"/>
            </a:spcAft>
            <a:buNone/>
          </a:pPr>
          <a:r>
            <a:rPr lang="tr-TR" sz="1600" b="1" kern="1200" dirty="0">
              <a:solidFill>
                <a:schemeClr val="tx1"/>
              </a:solidFill>
            </a:rPr>
            <a:t>Doç. Dr. </a:t>
          </a:r>
        </a:p>
        <a:p>
          <a:pPr marL="0" lvl="0" indent="0" algn="ctr" defTabSz="711200">
            <a:lnSpc>
              <a:spcPct val="90000"/>
            </a:lnSpc>
            <a:spcBef>
              <a:spcPct val="0"/>
            </a:spcBef>
            <a:spcAft>
              <a:spcPct val="35000"/>
            </a:spcAft>
            <a:buNone/>
          </a:pPr>
          <a:r>
            <a:rPr lang="tr-TR" sz="1600" b="1" kern="1200" dirty="0">
              <a:solidFill>
                <a:schemeClr val="tx1"/>
              </a:solidFill>
            </a:rPr>
            <a:t>Antrenörlük Eğitimi Bölümü</a:t>
          </a:r>
        </a:p>
      </dsp:txBody>
      <dsp:txXfrm>
        <a:off x="6254760" y="3375538"/>
        <a:ext cx="4171392" cy="1312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CF633-32A6-42EF-9984-30696FA37FA1}">
      <dsp:nvSpPr>
        <dsp:cNvPr id="0" name=""/>
        <dsp:cNvSpPr/>
      </dsp:nvSpPr>
      <dsp:spPr>
        <a:xfrm>
          <a:off x="206873" y="49696"/>
          <a:ext cx="4686958" cy="3749566"/>
        </a:xfrm>
        <a:prstGeom prst="rect">
          <a:avLst/>
        </a:prstGeom>
        <a:blipFill rotWithShape="1">
          <a:blip xmlns:r="http://schemas.openxmlformats.org/officeDocument/2006/relationships" r:embed="rId1"/>
          <a:srcRect/>
          <a:stretch>
            <a:fillRect t="-14000" b="-1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7F1FD56-4778-421B-8151-7A6B68172AC3}">
      <dsp:nvSpPr>
        <dsp:cNvPr id="0" name=""/>
        <dsp:cNvSpPr/>
      </dsp:nvSpPr>
      <dsp:spPr>
        <a:xfrm>
          <a:off x="689663" y="3375538"/>
          <a:ext cx="4171392" cy="1312348"/>
        </a:xfrm>
        <a:prstGeom prst="wedgeRectCallout">
          <a:avLst>
            <a:gd name="adj1" fmla="val 20250"/>
            <a:gd name="adj2" fmla="val -607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İbrahim İhsan ARIKAN</a:t>
          </a:r>
        </a:p>
        <a:p>
          <a:pPr marL="0" lvl="0" indent="0" algn="ctr" defTabSz="711200">
            <a:lnSpc>
              <a:spcPct val="90000"/>
            </a:lnSpc>
            <a:spcBef>
              <a:spcPct val="0"/>
            </a:spcBef>
            <a:spcAft>
              <a:spcPct val="35000"/>
            </a:spcAft>
            <a:buNone/>
          </a:pPr>
          <a:r>
            <a:rPr lang="tr-TR" sz="1600" b="1" kern="1200" dirty="0">
              <a:solidFill>
                <a:schemeClr val="tx1"/>
              </a:solidFill>
            </a:rPr>
            <a:t>Dr. Öğr. Üyesi</a:t>
          </a:r>
        </a:p>
        <a:p>
          <a:pPr marL="0" lvl="0" indent="0" algn="ctr" defTabSz="711200">
            <a:lnSpc>
              <a:spcPct val="90000"/>
            </a:lnSpc>
            <a:spcBef>
              <a:spcPct val="0"/>
            </a:spcBef>
            <a:spcAft>
              <a:spcPct val="35000"/>
            </a:spcAft>
            <a:buNone/>
          </a:pPr>
          <a:r>
            <a:rPr lang="tr-TR" sz="1600" b="1" kern="1200" dirty="0">
              <a:solidFill>
                <a:schemeClr val="tx1"/>
              </a:solidFill>
            </a:rPr>
            <a:t>Beden Eğitimi ve Spor Öğretmenliği</a:t>
          </a:r>
        </a:p>
        <a:p>
          <a:pPr marL="0" lvl="0" indent="0" algn="ctr" defTabSz="711200">
            <a:lnSpc>
              <a:spcPct val="90000"/>
            </a:lnSpc>
            <a:spcBef>
              <a:spcPct val="0"/>
            </a:spcBef>
            <a:spcAft>
              <a:spcPct val="35000"/>
            </a:spcAft>
            <a:buNone/>
          </a:pPr>
          <a:r>
            <a:rPr lang="tr-TR" sz="1600" b="1" kern="1200" dirty="0">
              <a:solidFill>
                <a:schemeClr val="tx1"/>
              </a:solidFill>
            </a:rPr>
            <a:t> Bölümü</a:t>
          </a:r>
        </a:p>
      </dsp:txBody>
      <dsp:txXfrm>
        <a:off x="689663" y="3375538"/>
        <a:ext cx="4171392" cy="1312348"/>
      </dsp:txXfrm>
    </dsp:sp>
    <dsp:sp modelId="{35D30CA4-8585-4B5F-A3EF-53915DA1AB3F}">
      <dsp:nvSpPr>
        <dsp:cNvPr id="0" name=""/>
        <dsp:cNvSpPr/>
      </dsp:nvSpPr>
      <dsp:spPr>
        <a:xfrm>
          <a:off x="6397210" y="0"/>
          <a:ext cx="4686958" cy="3749566"/>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C329994-F5A2-4C6C-8AE3-1011DA030050}">
      <dsp:nvSpPr>
        <dsp:cNvPr id="0" name=""/>
        <dsp:cNvSpPr/>
      </dsp:nvSpPr>
      <dsp:spPr>
        <a:xfrm>
          <a:off x="6740456" y="3375538"/>
          <a:ext cx="4171392" cy="1312348"/>
        </a:xfrm>
        <a:prstGeom prst="wedgeRectCallout">
          <a:avLst>
            <a:gd name="adj1" fmla="val 20250"/>
            <a:gd name="adj2" fmla="val -607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Mehmet EFE</a:t>
          </a:r>
        </a:p>
        <a:p>
          <a:pPr marL="0" lvl="0" indent="0" algn="ctr" defTabSz="711200">
            <a:lnSpc>
              <a:spcPct val="90000"/>
            </a:lnSpc>
            <a:spcBef>
              <a:spcPct val="0"/>
            </a:spcBef>
            <a:spcAft>
              <a:spcPct val="35000"/>
            </a:spcAft>
            <a:buNone/>
          </a:pPr>
          <a:r>
            <a:rPr lang="tr-TR" sz="1600" b="1" kern="1200" dirty="0">
              <a:solidFill>
                <a:schemeClr val="tx1"/>
              </a:solidFill>
            </a:rPr>
            <a:t>Doç. Dr.</a:t>
          </a:r>
        </a:p>
        <a:p>
          <a:pPr marL="0" lvl="0" indent="0" algn="ctr" defTabSz="711200">
            <a:lnSpc>
              <a:spcPct val="90000"/>
            </a:lnSpc>
            <a:spcBef>
              <a:spcPct val="0"/>
            </a:spcBef>
            <a:spcAft>
              <a:spcPct val="35000"/>
            </a:spcAft>
            <a:buNone/>
          </a:pPr>
          <a:r>
            <a:rPr lang="tr-TR" sz="1600" b="1" kern="1200" dirty="0">
              <a:solidFill>
                <a:schemeClr val="tx1"/>
              </a:solidFill>
            </a:rPr>
            <a:t>Beden Eğitimi ve Spor Öğretmenliği </a:t>
          </a:r>
        </a:p>
        <a:p>
          <a:pPr marL="0" lvl="0" indent="0" algn="ctr" defTabSz="711200">
            <a:lnSpc>
              <a:spcPct val="90000"/>
            </a:lnSpc>
            <a:spcBef>
              <a:spcPct val="0"/>
            </a:spcBef>
            <a:spcAft>
              <a:spcPct val="35000"/>
            </a:spcAft>
            <a:buNone/>
          </a:pPr>
          <a:r>
            <a:rPr lang="tr-TR" sz="1600" b="1" kern="1200" dirty="0">
              <a:solidFill>
                <a:schemeClr val="tx1"/>
              </a:solidFill>
            </a:rPr>
            <a:t>Bölümü</a:t>
          </a:r>
        </a:p>
      </dsp:txBody>
      <dsp:txXfrm>
        <a:off x="6740456" y="3375538"/>
        <a:ext cx="4171392" cy="13123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8429B-EE59-41F7-B954-F180555A2C09}" type="datetimeFigureOut">
              <a:rPr lang="tr-TR" smtClean="0"/>
              <a:t>13.05.2025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BF735-C093-4715-9A24-46B2B7FBDA82}" type="slidenum">
              <a:rPr lang="tr-TR" smtClean="0"/>
              <a:t>‹#›</a:t>
            </a:fld>
            <a:endParaRPr lang="tr-TR"/>
          </a:p>
        </p:txBody>
      </p:sp>
    </p:spTree>
    <p:extLst>
      <p:ext uri="{BB962C8B-B14F-4D97-AF65-F5344CB8AC3E}">
        <p14:creationId xmlns:p14="http://schemas.microsoft.com/office/powerpoint/2010/main" val="427269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21BF735-C093-4715-9A24-46B2B7FBDA82}" type="slidenum">
              <a:rPr lang="tr-TR" smtClean="0"/>
              <a:t>1</a:t>
            </a:fld>
            <a:endParaRPr lang="tr-TR"/>
          </a:p>
        </p:txBody>
      </p:sp>
    </p:spTree>
    <p:extLst>
      <p:ext uri="{BB962C8B-B14F-4D97-AF65-F5344CB8AC3E}">
        <p14:creationId xmlns:p14="http://schemas.microsoft.com/office/powerpoint/2010/main" val="347244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B0662BFA-4C2C-4A38-AADE-FD7585A05BA6}" type="datetimeFigureOut">
              <a:rPr lang="tr-TR" smtClean="0"/>
              <a:t>13.05.2025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82817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t>13.05.2025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275592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t>13.05.2025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382612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4C3A-F7FA-1AFD-DA77-03CE8F0B794E}"/>
              </a:ext>
            </a:extLst>
          </p:cNvPr>
          <p:cNvSpPr>
            <a:spLocks noGrp="1"/>
          </p:cNvSpPr>
          <p:nvPr>
            <p:ph type="title" hasCustomPrompt="1"/>
          </p:nvPr>
        </p:nvSpPr>
        <p:spPr>
          <a:xfrm>
            <a:off x="1663700" y="625987"/>
            <a:ext cx="7264400" cy="358156"/>
          </a:xfrm>
        </p:spPr>
        <p:txBody>
          <a:bodyPr>
            <a:normAutofit/>
          </a:bodyPr>
          <a:lstStyle>
            <a:lvl1pPr algn="ctr">
              <a:defRPr sz="2200" b="1"/>
            </a:lvl1pPr>
          </a:lstStyle>
          <a:p>
            <a:r>
              <a:rPr lang="tr-TR" dirty="0"/>
              <a:t>BİRİM YÖNETİMİ</a:t>
            </a:r>
          </a:p>
        </p:txBody>
      </p:sp>
      <p:sp>
        <p:nvSpPr>
          <p:cNvPr id="3" name="Date Placeholder 2">
            <a:extLst>
              <a:ext uri="{FF2B5EF4-FFF2-40B4-BE49-F238E27FC236}">
                <a16:creationId xmlns:a16="http://schemas.microsoft.com/office/drawing/2014/main" id="{E00D2068-4533-54BB-128A-8F3C3786D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326A481-76F4-4D93-3375-A7C748233E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D2A76DFE-4A56-BA20-568A-A7795D1A5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F1D3786B-5DA8-BB80-3398-76C68A3F4CAB}"/>
              </a:ext>
            </a:extLst>
          </p:cNvPr>
          <p:cNvSpPr/>
          <p:nvPr/>
        </p:nvSpPr>
        <p:spPr>
          <a:xfrm>
            <a:off x="4189128" y="3111652"/>
            <a:ext cx="2213544" cy="404659"/>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13" name="Rectangle 12">
            <a:extLst>
              <a:ext uri="{FF2B5EF4-FFF2-40B4-BE49-F238E27FC236}">
                <a16:creationId xmlns:a16="http://schemas.microsoft.com/office/drawing/2014/main" id="{41587F53-7D96-22EA-F7F0-03C5BC7B0799}"/>
              </a:ext>
            </a:extLst>
          </p:cNvPr>
          <p:cNvSpPr>
            <a:spLocks noChangeAspect="1"/>
          </p:cNvSpPr>
          <p:nvPr/>
        </p:nvSpPr>
        <p:spPr>
          <a:xfrm>
            <a:off x="4412857" y="1020837"/>
            <a:ext cx="1539319" cy="2082111"/>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a:p>
        </p:txBody>
      </p:sp>
      <p:sp>
        <p:nvSpPr>
          <p:cNvPr id="17" name="Text Placeholder 16">
            <a:extLst>
              <a:ext uri="{FF2B5EF4-FFF2-40B4-BE49-F238E27FC236}">
                <a16:creationId xmlns:a16="http://schemas.microsoft.com/office/drawing/2014/main" id="{DBCDA8D7-10EC-A266-FF4B-726BECBB37C8}"/>
              </a:ext>
            </a:extLst>
          </p:cNvPr>
          <p:cNvSpPr>
            <a:spLocks noGrp="1"/>
          </p:cNvSpPr>
          <p:nvPr>
            <p:ph type="body" sz="quarter" idx="13" hasCustomPrompt="1"/>
          </p:nvPr>
        </p:nvSpPr>
        <p:spPr>
          <a:xfrm>
            <a:off x="4197499" y="3110089"/>
            <a:ext cx="2159748" cy="380103"/>
          </a:xfrm>
        </p:spPr>
        <p:txBody>
          <a:bodyPr>
            <a:normAutofit/>
          </a:bodyPr>
          <a:lstStyle>
            <a:lvl1pPr marL="0" indent="0" algn="ctr">
              <a:lnSpc>
                <a:spcPct val="100000"/>
              </a:lnSpc>
              <a:spcBef>
                <a:spcPts val="0"/>
              </a:spcBef>
              <a:buNone/>
              <a:defRPr sz="1200" b="1"/>
            </a:lvl1pPr>
            <a:lvl2pPr>
              <a:defRPr sz="1200"/>
            </a:lvl2pPr>
            <a:lvl3pPr>
              <a:defRPr sz="1200"/>
            </a:lvl3pPr>
            <a:lvl4pPr>
              <a:defRPr sz="1200"/>
            </a:lvl4pPr>
            <a:lvl5pPr>
              <a:defRPr sz="1200"/>
            </a:lvl5pPr>
          </a:lstStyle>
          <a:p>
            <a:pPr lvl="0"/>
            <a:r>
              <a:rPr lang="tr-TR" dirty="0"/>
              <a:t>Ad Soyad (Dekan)</a:t>
            </a:r>
          </a:p>
        </p:txBody>
      </p:sp>
      <p:sp>
        <p:nvSpPr>
          <p:cNvPr id="19" name="Picture Placeholder 18">
            <a:extLst>
              <a:ext uri="{FF2B5EF4-FFF2-40B4-BE49-F238E27FC236}">
                <a16:creationId xmlns:a16="http://schemas.microsoft.com/office/drawing/2014/main" id="{6632F21A-A4B9-AE03-D0B7-90D9C8127E7E}"/>
              </a:ext>
            </a:extLst>
          </p:cNvPr>
          <p:cNvSpPr>
            <a:spLocks noGrp="1"/>
          </p:cNvSpPr>
          <p:nvPr>
            <p:ph type="pic" sz="quarter" idx="14" hasCustomPrompt="1"/>
          </p:nvPr>
        </p:nvSpPr>
        <p:spPr>
          <a:xfrm>
            <a:off x="4463101" y="1026414"/>
            <a:ext cx="1489075" cy="2057556"/>
          </a:xfrm>
        </p:spPr>
        <p:txBody>
          <a:bodyPr/>
          <a:lstStyle>
            <a:lvl1pPr>
              <a:defRPr/>
            </a:lvl1pPr>
          </a:lstStyle>
          <a:p>
            <a:r>
              <a:rPr lang="tr-TR" dirty="0"/>
              <a:t>Resim ekleyiniz</a:t>
            </a:r>
          </a:p>
        </p:txBody>
      </p:sp>
      <p:grpSp>
        <p:nvGrpSpPr>
          <p:cNvPr id="20" name="Group 19">
            <a:extLst>
              <a:ext uri="{FF2B5EF4-FFF2-40B4-BE49-F238E27FC236}">
                <a16:creationId xmlns:a16="http://schemas.microsoft.com/office/drawing/2014/main" id="{F7601A60-E7AF-2A68-DF40-E7A228F661D9}"/>
              </a:ext>
            </a:extLst>
          </p:cNvPr>
          <p:cNvGrpSpPr/>
          <p:nvPr/>
        </p:nvGrpSpPr>
        <p:grpSpPr>
          <a:xfrm>
            <a:off x="849206" y="3632068"/>
            <a:ext cx="2213544" cy="2418810"/>
            <a:chOff x="4151792" y="1113007"/>
            <a:chExt cx="2329566" cy="2509299"/>
          </a:xfrm>
        </p:grpSpPr>
        <p:sp>
          <p:nvSpPr>
            <p:cNvPr id="21" name="Freeform: Shape 20">
              <a:extLst>
                <a:ext uri="{FF2B5EF4-FFF2-40B4-BE49-F238E27FC236}">
                  <a16:creationId xmlns:a16="http://schemas.microsoft.com/office/drawing/2014/main" id="{0183A604-EAE7-AF05-9667-E769186EFC0B}"/>
                </a:ext>
              </a:extLst>
            </p:cNvPr>
            <p:cNvSpPr/>
            <p:nvPr/>
          </p:nvSpPr>
          <p:spPr>
            <a:xfrm>
              <a:off x="4151792" y="3202509"/>
              <a:ext cx="2329566" cy="419797"/>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22" name="Rectangle 21">
              <a:extLst>
                <a:ext uri="{FF2B5EF4-FFF2-40B4-BE49-F238E27FC236}">
                  <a16:creationId xmlns:a16="http://schemas.microsoft.com/office/drawing/2014/main" id="{83847F1D-B611-C8EE-873C-21588E52E83E}"/>
                </a:ext>
              </a:extLst>
            </p:cNvPr>
            <p:cNvSpPr>
              <a:spLocks noChangeAspect="1"/>
            </p:cNvSpPr>
            <p:nvPr/>
          </p:nvSpPr>
          <p:spPr>
            <a:xfrm>
              <a:off x="4533012" y="1113007"/>
              <a:ext cx="1567124" cy="2089500"/>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dirty="0"/>
            </a:p>
          </p:txBody>
        </p:sp>
      </p:grpSp>
      <p:sp>
        <p:nvSpPr>
          <p:cNvPr id="23" name="Picture Placeholder 18">
            <a:extLst>
              <a:ext uri="{FF2B5EF4-FFF2-40B4-BE49-F238E27FC236}">
                <a16:creationId xmlns:a16="http://schemas.microsoft.com/office/drawing/2014/main" id="{515CEA9B-69CA-EE24-37E0-227A78822F87}"/>
              </a:ext>
            </a:extLst>
          </p:cNvPr>
          <p:cNvSpPr>
            <a:spLocks noGrp="1"/>
          </p:cNvSpPr>
          <p:nvPr>
            <p:ph type="pic" sz="quarter" idx="15" hasCustomPrompt="1"/>
          </p:nvPr>
        </p:nvSpPr>
        <p:spPr>
          <a:xfrm>
            <a:off x="1227419" y="3650615"/>
            <a:ext cx="1452281" cy="2008460"/>
          </a:xfrm>
        </p:spPr>
        <p:txBody>
          <a:bodyPr/>
          <a:lstStyle>
            <a:lvl1pPr>
              <a:defRPr/>
            </a:lvl1pPr>
          </a:lstStyle>
          <a:p>
            <a:r>
              <a:rPr lang="tr-TR" dirty="0"/>
              <a:t>Resim ekleyiniz</a:t>
            </a:r>
          </a:p>
        </p:txBody>
      </p:sp>
      <p:sp>
        <p:nvSpPr>
          <p:cNvPr id="24" name="Text Placeholder 16">
            <a:extLst>
              <a:ext uri="{FF2B5EF4-FFF2-40B4-BE49-F238E27FC236}">
                <a16:creationId xmlns:a16="http://schemas.microsoft.com/office/drawing/2014/main" id="{CCA753CD-9636-50B5-F337-D84B921DAE40}"/>
              </a:ext>
            </a:extLst>
          </p:cNvPr>
          <p:cNvSpPr>
            <a:spLocks noGrp="1"/>
          </p:cNvSpPr>
          <p:nvPr>
            <p:ph type="body" sz="quarter" idx="16" hasCustomPrompt="1"/>
          </p:nvPr>
        </p:nvSpPr>
        <p:spPr>
          <a:xfrm>
            <a:off x="903002" y="5677622"/>
            <a:ext cx="2159748" cy="404658"/>
          </a:xfrm>
        </p:spPr>
        <p:txBody>
          <a:bodyPr>
            <a:normAutofit/>
          </a:bodyPr>
          <a:lstStyle>
            <a:lvl1pPr marL="0" indent="0" algn="ctr">
              <a:lnSpc>
                <a:spcPct val="100000"/>
              </a:lnSpc>
              <a:spcBef>
                <a:spcPts val="0"/>
              </a:spcBef>
              <a:buNone/>
              <a:defRPr sz="1200" b="1"/>
            </a:lvl1pPr>
            <a:lvl2pPr>
              <a:defRPr sz="1200"/>
            </a:lvl2pPr>
            <a:lvl3pPr>
              <a:defRPr sz="1200"/>
            </a:lvl3pPr>
            <a:lvl4pPr>
              <a:defRPr sz="1200"/>
            </a:lvl4pPr>
            <a:lvl5pPr>
              <a:defRPr sz="1200"/>
            </a:lvl5pPr>
          </a:lstStyle>
          <a:p>
            <a:pPr lvl="0"/>
            <a:r>
              <a:rPr lang="tr-TR" dirty="0"/>
              <a:t>Ad Soyad (Dekan Yardımcı)</a:t>
            </a:r>
          </a:p>
        </p:txBody>
      </p:sp>
      <p:sp>
        <p:nvSpPr>
          <p:cNvPr id="27" name="Freeform: Shape 26">
            <a:extLst>
              <a:ext uri="{FF2B5EF4-FFF2-40B4-BE49-F238E27FC236}">
                <a16:creationId xmlns:a16="http://schemas.microsoft.com/office/drawing/2014/main" id="{82E1F4A0-7C7C-8899-DCDC-39267D5F630E}"/>
              </a:ext>
            </a:extLst>
          </p:cNvPr>
          <p:cNvSpPr/>
          <p:nvPr userDrawn="1"/>
        </p:nvSpPr>
        <p:spPr>
          <a:xfrm>
            <a:off x="4189592" y="5642257"/>
            <a:ext cx="2213544" cy="404658"/>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28" name="Rectangle 27">
            <a:extLst>
              <a:ext uri="{FF2B5EF4-FFF2-40B4-BE49-F238E27FC236}">
                <a16:creationId xmlns:a16="http://schemas.microsoft.com/office/drawing/2014/main" id="{56FC9082-5B64-D921-4B6C-8EE62C14E132}"/>
              </a:ext>
            </a:extLst>
          </p:cNvPr>
          <p:cNvSpPr>
            <a:spLocks noChangeAspect="1"/>
          </p:cNvSpPr>
          <p:nvPr userDrawn="1"/>
        </p:nvSpPr>
        <p:spPr>
          <a:xfrm>
            <a:off x="4551826" y="3628106"/>
            <a:ext cx="1489075" cy="2014150"/>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dirty="0"/>
          </a:p>
        </p:txBody>
      </p:sp>
      <p:sp>
        <p:nvSpPr>
          <p:cNvPr id="29" name="Freeform: Shape 28">
            <a:extLst>
              <a:ext uri="{FF2B5EF4-FFF2-40B4-BE49-F238E27FC236}">
                <a16:creationId xmlns:a16="http://schemas.microsoft.com/office/drawing/2014/main" id="{79581952-53C9-2848-D9CB-0083DB10890E}"/>
              </a:ext>
            </a:extLst>
          </p:cNvPr>
          <p:cNvSpPr/>
          <p:nvPr userDrawn="1"/>
        </p:nvSpPr>
        <p:spPr>
          <a:xfrm>
            <a:off x="7529978" y="5652066"/>
            <a:ext cx="2213544" cy="404658"/>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30" name="Rectangle 29">
            <a:extLst>
              <a:ext uri="{FF2B5EF4-FFF2-40B4-BE49-F238E27FC236}">
                <a16:creationId xmlns:a16="http://schemas.microsoft.com/office/drawing/2014/main" id="{2455CDC7-E362-78F1-ABC6-8DC057371DCC}"/>
              </a:ext>
            </a:extLst>
          </p:cNvPr>
          <p:cNvSpPr>
            <a:spLocks noChangeAspect="1"/>
          </p:cNvSpPr>
          <p:nvPr userDrawn="1"/>
        </p:nvSpPr>
        <p:spPr>
          <a:xfrm>
            <a:off x="7892212" y="3637915"/>
            <a:ext cx="1489075" cy="2014150"/>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dirty="0"/>
          </a:p>
        </p:txBody>
      </p:sp>
      <p:sp>
        <p:nvSpPr>
          <p:cNvPr id="31" name="Picture Placeholder 18">
            <a:extLst>
              <a:ext uri="{FF2B5EF4-FFF2-40B4-BE49-F238E27FC236}">
                <a16:creationId xmlns:a16="http://schemas.microsoft.com/office/drawing/2014/main" id="{AE3CE188-D0B5-266E-FFE9-8352C510734A}"/>
              </a:ext>
            </a:extLst>
          </p:cNvPr>
          <p:cNvSpPr>
            <a:spLocks noGrp="1"/>
          </p:cNvSpPr>
          <p:nvPr>
            <p:ph type="pic" sz="quarter" idx="19" hasCustomPrompt="1"/>
          </p:nvPr>
        </p:nvSpPr>
        <p:spPr>
          <a:xfrm>
            <a:off x="4551362" y="3643605"/>
            <a:ext cx="1452281" cy="2008460"/>
          </a:xfrm>
        </p:spPr>
        <p:txBody>
          <a:bodyPr/>
          <a:lstStyle>
            <a:lvl1pPr>
              <a:defRPr/>
            </a:lvl1pPr>
          </a:lstStyle>
          <a:p>
            <a:r>
              <a:rPr lang="tr-TR" dirty="0"/>
              <a:t>Resim ekleyiniz</a:t>
            </a:r>
          </a:p>
        </p:txBody>
      </p:sp>
      <p:sp>
        <p:nvSpPr>
          <p:cNvPr id="32" name="Text Placeholder 16">
            <a:extLst>
              <a:ext uri="{FF2B5EF4-FFF2-40B4-BE49-F238E27FC236}">
                <a16:creationId xmlns:a16="http://schemas.microsoft.com/office/drawing/2014/main" id="{2A99479B-C304-B828-C831-1F64997B4592}"/>
              </a:ext>
            </a:extLst>
          </p:cNvPr>
          <p:cNvSpPr>
            <a:spLocks noGrp="1"/>
          </p:cNvSpPr>
          <p:nvPr>
            <p:ph type="body" sz="quarter" idx="20" hasCustomPrompt="1"/>
          </p:nvPr>
        </p:nvSpPr>
        <p:spPr>
          <a:xfrm>
            <a:off x="4242924" y="5652065"/>
            <a:ext cx="2159748" cy="404658"/>
          </a:xfrm>
        </p:spPr>
        <p:txBody>
          <a:bodyPr>
            <a:normAutofit/>
          </a:bodyPr>
          <a:lstStyle>
            <a:lvl1pPr marL="0" indent="0" algn="ctr">
              <a:lnSpc>
                <a:spcPct val="100000"/>
              </a:lnSpc>
              <a:spcBef>
                <a:spcPts val="0"/>
              </a:spcBef>
              <a:buNone/>
              <a:defRPr sz="1200" b="1"/>
            </a:lvl1pPr>
            <a:lvl2pPr>
              <a:defRPr sz="1200"/>
            </a:lvl2pPr>
            <a:lvl3pPr>
              <a:defRPr sz="1200"/>
            </a:lvl3pPr>
            <a:lvl4pPr>
              <a:defRPr sz="1200"/>
            </a:lvl4pPr>
            <a:lvl5pPr>
              <a:defRPr sz="1200"/>
            </a:lvl5pPr>
          </a:lstStyle>
          <a:p>
            <a:pPr lvl="0"/>
            <a:r>
              <a:rPr lang="tr-TR" dirty="0"/>
              <a:t>Ad Soyad (Dekan Yardımcı)</a:t>
            </a:r>
          </a:p>
        </p:txBody>
      </p:sp>
      <p:sp>
        <p:nvSpPr>
          <p:cNvPr id="33" name="Picture Placeholder 18">
            <a:extLst>
              <a:ext uri="{FF2B5EF4-FFF2-40B4-BE49-F238E27FC236}">
                <a16:creationId xmlns:a16="http://schemas.microsoft.com/office/drawing/2014/main" id="{C9377410-F1B0-DA3F-2066-A9FFE09A37D3}"/>
              </a:ext>
            </a:extLst>
          </p:cNvPr>
          <p:cNvSpPr>
            <a:spLocks noGrp="1"/>
          </p:cNvSpPr>
          <p:nvPr>
            <p:ph type="pic" sz="quarter" idx="21" hasCustomPrompt="1"/>
          </p:nvPr>
        </p:nvSpPr>
        <p:spPr>
          <a:xfrm>
            <a:off x="7891284" y="3643040"/>
            <a:ext cx="1452281" cy="2008460"/>
          </a:xfrm>
        </p:spPr>
        <p:txBody>
          <a:bodyPr/>
          <a:lstStyle>
            <a:lvl1pPr>
              <a:defRPr/>
            </a:lvl1pPr>
          </a:lstStyle>
          <a:p>
            <a:r>
              <a:rPr lang="tr-TR" dirty="0"/>
              <a:t>Resim ekleyiniz</a:t>
            </a:r>
          </a:p>
        </p:txBody>
      </p:sp>
      <p:sp>
        <p:nvSpPr>
          <p:cNvPr id="34" name="Text Placeholder 16">
            <a:extLst>
              <a:ext uri="{FF2B5EF4-FFF2-40B4-BE49-F238E27FC236}">
                <a16:creationId xmlns:a16="http://schemas.microsoft.com/office/drawing/2014/main" id="{A2DDAA7F-E187-498D-D0C7-152856664046}"/>
              </a:ext>
            </a:extLst>
          </p:cNvPr>
          <p:cNvSpPr>
            <a:spLocks noGrp="1"/>
          </p:cNvSpPr>
          <p:nvPr>
            <p:ph type="body" sz="quarter" idx="22" hasCustomPrompt="1"/>
          </p:nvPr>
        </p:nvSpPr>
        <p:spPr>
          <a:xfrm>
            <a:off x="7582846" y="5651500"/>
            <a:ext cx="2159748" cy="404658"/>
          </a:xfrm>
        </p:spPr>
        <p:txBody>
          <a:bodyPr>
            <a:normAutofit/>
          </a:bodyPr>
          <a:lstStyle>
            <a:lvl1pPr marL="0" indent="0" algn="ctr">
              <a:lnSpc>
                <a:spcPct val="100000"/>
              </a:lnSpc>
              <a:spcBef>
                <a:spcPts val="0"/>
              </a:spcBef>
              <a:buNone/>
              <a:defRPr sz="1200" b="1">
                <a:solidFill>
                  <a:schemeClr val="bg1"/>
                </a:solidFill>
              </a:defRPr>
            </a:lvl1pPr>
            <a:lvl2pPr>
              <a:defRPr sz="1200"/>
            </a:lvl2pPr>
            <a:lvl3pPr>
              <a:defRPr sz="1200"/>
            </a:lvl3pPr>
            <a:lvl4pPr>
              <a:defRPr sz="1200"/>
            </a:lvl4pPr>
            <a:lvl5pPr>
              <a:defRPr sz="1200"/>
            </a:lvl5pPr>
          </a:lstStyle>
          <a:p>
            <a:pPr lvl="0"/>
            <a:r>
              <a:rPr lang="tr-TR" dirty="0"/>
              <a:t>Ad Soyad (Fakülte Sekreteri)</a:t>
            </a:r>
          </a:p>
        </p:txBody>
      </p:sp>
      <p:cxnSp>
        <p:nvCxnSpPr>
          <p:cNvPr id="36" name="Connector: Elbow 35">
            <a:extLst>
              <a:ext uri="{FF2B5EF4-FFF2-40B4-BE49-F238E27FC236}">
                <a16:creationId xmlns:a16="http://schemas.microsoft.com/office/drawing/2014/main" id="{1EC2A9CE-13AB-A9B1-6BB3-159C1E5606B9}"/>
              </a:ext>
            </a:extLst>
          </p:cNvPr>
          <p:cNvCxnSpPr>
            <a:stCxn id="17" idx="1"/>
            <a:endCxn id="23" idx="0"/>
          </p:cNvCxnSpPr>
          <p:nvPr userDrawn="1"/>
        </p:nvCxnSpPr>
        <p:spPr>
          <a:xfrm rot="10800000" flipV="1">
            <a:off x="1953561" y="3300141"/>
            <a:ext cx="2243939" cy="350474"/>
          </a:xfrm>
          <a:prstGeom prst="bentConnector2">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CAD0E2E-ABC0-AB7B-78BB-C382DD7BA892}"/>
              </a:ext>
            </a:extLst>
          </p:cNvPr>
          <p:cNvCxnSpPr>
            <a:stCxn id="17" idx="3"/>
            <a:endCxn id="33" idx="0"/>
          </p:cNvCxnSpPr>
          <p:nvPr userDrawn="1"/>
        </p:nvCxnSpPr>
        <p:spPr>
          <a:xfrm>
            <a:off x="6357247" y="3300141"/>
            <a:ext cx="2260178" cy="342899"/>
          </a:xfrm>
          <a:prstGeom prst="bentConnector2">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3D98A2-E5DD-2270-021B-D646862CDA4D}"/>
              </a:ext>
            </a:extLst>
          </p:cNvPr>
          <p:cNvCxnSpPr>
            <a:cxnSpLocks/>
            <a:stCxn id="17" idx="2"/>
            <a:endCxn id="31" idx="0"/>
          </p:cNvCxnSpPr>
          <p:nvPr userDrawn="1"/>
        </p:nvCxnSpPr>
        <p:spPr>
          <a:xfrm>
            <a:off x="5277373" y="3490192"/>
            <a:ext cx="130" cy="15341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14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EC9E-C025-B5A8-B393-8ECC0C63F61F}"/>
              </a:ext>
            </a:extLst>
          </p:cNvPr>
          <p:cNvSpPr>
            <a:spLocks noGrp="1"/>
          </p:cNvSpPr>
          <p:nvPr>
            <p:ph type="title" hasCustomPrompt="1"/>
          </p:nvPr>
        </p:nvSpPr>
        <p:spPr>
          <a:xfrm>
            <a:off x="1600200" y="520700"/>
            <a:ext cx="9753600" cy="571500"/>
          </a:xfrm>
        </p:spPr>
        <p:txBody>
          <a:bodyPr>
            <a:normAutofit/>
          </a:bodyPr>
          <a:lstStyle>
            <a:lvl1pPr>
              <a:defRPr sz="2200" b="1"/>
            </a:lvl1pPr>
          </a:lstStyle>
          <a:p>
            <a:r>
              <a:rPr lang="tr-TR" dirty="0"/>
              <a:t>Bölüm Adını Giriniz</a:t>
            </a:r>
          </a:p>
        </p:txBody>
      </p:sp>
      <p:sp>
        <p:nvSpPr>
          <p:cNvPr id="3" name="Date Placeholder 2">
            <a:extLst>
              <a:ext uri="{FF2B5EF4-FFF2-40B4-BE49-F238E27FC236}">
                <a16:creationId xmlns:a16="http://schemas.microsoft.com/office/drawing/2014/main" id="{5C1BE0CC-7CCD-4147-530D-0CE4AF4A5B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D33DAF8F-8AD9-FEE2-3609-ECCFC41579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71564CCE-F816-5827-1BA5-596AB8D14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etin Yer Tutucusu 2">
            <a:extLst>
              <a:ext uri="{FF2B5EF4-FFF2-40B4-BE49-F238E27FC236}">
                <a16:creationId xmlns:a16="http://schemas.microsoft.com/office/drawing/2014/main" id="{7FE6A1BB-6F5B-2BD5-F9EB-7CC965E8C2BA}"/>
              </a:ext>
            </a:extLst>
          </p:cNvPr>
          <p:cNvSpPr>
            <a:spLocks noGrp="1"/>
          </p:cNvSpPr>
          <p:nvPr>
            <p:ph idx="1"/>
          </p:nvPr>
        </p:nvSpPr>
        <p:spPr>
          <a:xfrm>
            <a:off x="977080" y="1213945"/>
            <a:ext cx="10376719" cy="4782197"/>
          </a:xfrm>
          <a:prstGeom prst="rect">
            <a:avLst/>
          </a:prstGeom>
        </p:spPr>
        <p:txBody>
          <a:bodyPr vert="horz" lIns="91440" tIns="45720" rIns="91440" bIns="45720" rtlCol="0">
            <a:normAutofit/>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67704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2883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a:xfrm>
            <a:off x="1527858" y="365126"/>
            <a:ext cx="7384648" cy="931240"/>
          </a:xfrm>
        </p:spPr>
        <p:txBody>
          <a:bodyPr>
            <a:normAutofit/>
          </a:bodyPr>
          <a:lstStyle>
            <a:lvl1pPr>
              <a:defRPr sz="2800" b="1"/>
            </a:lvl1pPr>
          </a:lstStyle>
          <a:p>
            <a:r>
              <a:rPr lang="tr-TR" dirty="0"/>
              <a:t>Asıl başlık stili için tıklatın</a:t>
            </a:r>
          </a:p>
        </p:txBody>
      </p:sp>
      <p:sp>
        <p:nvSpPr>
          <p:cNvPr id="3" name="İçerik Yer Tutucusu 2"/>
          <p:cNvSpPr>
            <a:spLocks noGrp="1"/>
          </p:cNvSpPr>
          <p:nvPr>
            <p:ph idx="1"/>
          </p:nvPr>
        </p:nvSpPr>
        <p:spPr>
          <a:xfrm>
            <a:off x="838200" y="1388963"/>
            <a:ext cx="6558023" cy="2257426"/>
          </a:xfr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Picture Placeholder 7">
            <a:extLst>
              <a:ext uri="{FF2B5EF4-FFF2-40B4-BE49-F238E27FC236}">
                <a16:creationId xmlns:a16="http://schemas.microsoft.com/office/drawing/2014/main" id="{374D9B14-7015-ADBC-A90D-AD5DF240DB89}"/>
              </a:ext>
            </a:extLst>
          </p:cNvPr>
          <p:cNvSpPr>
            <a:spLocks noGrp="1"/>
          </p:cNvSpPr>
          <p:nvPr>
            <p:ph type="pic" sz="quarter" idx="13"/>
          </p:nvPr>
        </p:nvSpPr>
        <p:spPr>
          <a:xfrm>
            <a:off x="7500938" y="1389063"/>
            <a:ext cx="4548187" cy="2257425"/>
          </a:xfrm>
        </p:spPr>
        <p:txBody>
          <a:bodyPr/>
          <a:lstStyle/>
          <a:p>
            <a:endParaRPr lang="tr-TR"/>
          </a:p>
        </p:txBody>
      </p:sp>
      <p:sp>
        <p:nvSpPr>
          <p:cNvPr id="9" name="Picture Placeholder 7">
            <a:extLst>
              <a:ext uri="{FF2B5EF4-FFF2-40B4-BE49-F238E27FC236}">
                <a16:creationId xmlns:a16="http://schemas.microsoft.com/office/drawing/2014/main" id="{1C8E58E9-D56D-D03A-35DC-FEC4509EF57B}"/>
              </a:ext>
            </a:extLst>
          </p:cNvPr>
          <p:cNvSpPr>
            <a:spLocks noGrp="1"/>
          </p:cNvSpPr>
          <p:nvPr>
            <p:ph type="pic" sz="quarter" idx="14"/>
          </p:nvPr>
        </p:nvSpPr>
        <p:spPr>
          <a:xfrm>
            <a:off x="7500938" y="3718830"/>
            <a:ext cx="4548187" cy="2257425"/>
          </a:xfrm>
        </p:spPr>
        <p:txBody>
          <a:bodyPr/>
          <a:lstStyle/>
          <a:p>
            <a:endParaRPr lang="tr-TR"/>
          </a:p>
        </p:txBody>
      </p:sp>
      <p:sp>
        <p:nvSpPr>
          <p:cNvPr id="10" name="İçerik Yer Tutucusu 2">
            <a:extLst>
              <a:ext uri="{FF2B5EF4-FFF2-40B4-BE49-F238E27FC236}">
                <a16:creationId xmlns:a16="http://schemas.microsoft.com/office/drawing/2014/main" id="{A5E6595E-2D1F-8D21-E35E-EFBF20D5D668}"/>
              </a:ext>
            </a:extLst>
          </p:cNvPr>
          <p:cNvSpPr>
            <a:spLocks noGrp="1"/>
          </p:cNvSpPr>
          <p:nvPr>
            <p:ph idx="15"/>
          </p:nvPr>
        </p:nvSpPr>
        <p:spPr>
          <a:xfrm>
            <a:off x="838199" y="3718829"/>
            <a:ext cx="6558023" cy="2257426"/>
          </a:xfr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6106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9931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367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5910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263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t>13.05.2025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717491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8562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81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752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362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312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029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B0662BFA-4C2C-4A38-AADE-FD7585A05BA6}" type="datetimeFigureOut">
              <a:rPr lang="tr-TR" smtClean="0"/>
              <a:t>13.05.2025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47201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B0662BFA-4C2C-4A38-AADE-FD7585A05BA6}" type="datetimeFigureOut">
              <a:rPr lang="tr-TR" smtClean="0"/>
              <a:t>13.05.2025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41930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B0662BFA-4C2C-4A38-AADE-FD7585A05BA6}" type="datetimeFigureOut">
              <a:rPr lang="tr-TR" smtClean="0"/>
              <a:t>13.05.2025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95320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B0662BFA-4C2C-4A38-AADE-FD7585A05BA6}" type="datetimeFigureOut">
              <a:rPr lang="tr-TR" smtClean="0"/>
              <a:t>13.05.2025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80040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0662BFA-4C2C-4A38-AADE-FD7585A05BA6}" type="datetimeFigureOut">
              <a:rPr lang="tr-TR" smtClean="0"/>
              <a:t>13.05.2025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251500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0662BFA-4C2C-4A38-AADE-FD7585A05BA6}" type="datetimeFigureOut">
              <a:rPr lang="tr-TR" smtClean="0"/>
              <a:t>13.05.2025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11044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0662BFA-4C2C-4A38-AADE-FD7585A05BA6}" type="datetimeFigureOut">
              <a:rPr lang="tr-TR" smtClean="0"/>
              <a:t>13.05.2025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424537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62BFA-4C2C-4A38-AADE-FD7585A05BA6}" type="datetimeFigureOut">
              <a:rPr lang="tr-TR" smtClean="0"/>
              <a:t>13.05.2025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9628E-6A3A-413A-86BA-B583F14BAED6}" type="slidenum">
              <a:rPr lang="tr-TR" smtClean="0"/>
              <a:t>‹#›</a:t>
            </a:fld>
            <a:endParaRPr lang="tr-TR"/>
          </a:p>
        </p:txBody>
      </p:sp>
    </p:spTree>
    <p:extLst>
      <p:ext uri="{BB962C8B-B14F-4D97-AF65-F5344CB8AC3E}">
        <p14:creationId xmlns:p14="http://schemas.microsoft.com/office/powerpoint/2010/main" val="3746538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13.05.2025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97956"/>
      </p:ext>
    </p:extLst>
  </p:cSld>
  <p:clrMap bg1="lt1" tx1="dk1" bg2="lt2" tx2="dk2" accent1="accent1" accent2="accent2" accent3="accent3" accent4="accent4" accent5="accent5" accent6="accent6" hlink="hlink" folHlink="folHlink"/>
  <p:sldLayoutIdLst>
    <p:sldLayoutId id="2147483686" r:id="rId1"/>
    <p:sldLayoutId id="2147483684"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 Id="rId5" Type="http://schemas.openxmlformats.org/officeDocument/2006/relationships/image" Target="../media/image8.jpe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Layout" Target="../slideLayouts/slideLayout2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7.jp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5.xml"/><Relationship Id="rId5" Type="http://schemas.openxmlformats.org/officeDocument/2006/relationships/image" Target="../media/image23.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522284"/>
            <a:ext cx="12192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4000" b="1" noProof="0" dirty="0">
                <a:solidFill>
                  <a:prstClr val="black">
                    <a:lumMod val="85000"/>
                    <a:lumOff val="15000"/>
                  </a:prstClr>
                </a:solidFill>
                <a:cs typeface="Times New Roman" panose="02020603050405020304" pitchFamily="18" charset="0"/>
              </a:rPr>
              <a:t>BEDEN EĞİTİMİ ve SPOR YÜKSEKOKULU</a:t>
            </a:r>
            <a:endParaRPr kumimoji="0" lang="tr-TR" sz="4000" b="1" i="0" u="none" strike="noStrike" kern="1200" cap="none" spc="0" normalizeH="0" baseline="0" noProof="0" dirty="0">
              <a:ln>
                <a:noFill/>
              </a:ln>
              <a:solidFill>
                <a:prstClr val="black">
                  <a:lumMod val="85000"/>
                  <a:lumOff val="15000"/>
                </a:prstClr>
              </a:solidFill>
              <a:effectLst/>
              <a:uLnTx/>
              <a:uFillTx/>
              <a:cs typeface="Times New Roman" panose="02020603050405020304" pitchFamily="18" charset="0"/>
            </a:endParaRPr>
          </a:p>
        </p:txBody>
      </p:sp>
      <p:sp>
        <p:nvSpPr>
          <p:cNvPr id="7" name="Dikdörtgen 6"/>
          <p:cNvSpPr/>
          <p:nvPr/>
        </p:nvSpPr>
        <p:spPr>
          <a:xfrm>
            <a:off x="3784803" y="4687372"/>
            <a:ext cx="4151265" cy="584775"/>
          </a:xfrm>
          <a:prstGeom prst="rect">
            <a:avLst/>
          </a:prstGeom>
        </p:spPr>
        <p:txBody>
          <a:bodyPr wrap="none">
            <a:spAutoFit/>
          </a:bodyPr>
          <a:lstStyle/>
          <a:p>
            <a:r>
              <a:rPr lang="tr-TR" sz="3200" b="1" dirty="0">
                <a:solidFill>
                  <a:prstClr val="black">
                    <a:lumMod val="85000"/>
                    <a:lumOff val="15000"/>
                  </a:prstClr>
                </a:solidFill>
                <a:cs typeface="Times New Roman" panose="02020603050405020304" pitchFamily="18" charset="0"/>
              </a:rPr>
              <a:t>2025 Yılı Brifing Sunusu</a:t>
            </a:r>
          </a:p>
        </p:txBody>
      </p:sp>
    </p:spTree>
    <p:extLst>
      <p:ext uri="{BB962C8B-B14F-4D97-AF65-F5344CB8AC3E}">
        <p14:creationId xmlns:p14="http://schemas.microsoft.com/office/powerpoint/2010/main" val="87560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7584"/>
            <a:ext cx="7682464" cy="461665"/>
          </a:xfrm>
          <a:prstGeom prst="rect">
            <a:avLst/>
          </a:prstGeom>
          <a:noFill/>
        </p:spPr>
        <p:txBody>
          <a:bodyPr wrap="square" rtlCol="0">
            <a:spAutoFit/>
          </a:bodyPr>
          <a:lstStyle/>
          <a:p>
            <a:r>
              <a:rPr lang="tr-TR" sz="2400" b="1" dirty="0"/>
              <a:t>İDARİ PERSONEL (BESYO BİNASI)</a:t>
            </a:r>
          </a:p>
        </p:txBody>
      </p:sp>
      <p:pic>
        <p:nvPicPr>
          <p:cNvPr id="3" name="Picture 2" descr="http://besyo.siirt.edu.tr/foto/userfoto/B0518_2015615132735986.jpg"/>
          <p:cNvPicPr>
            <a:picLocks noChangeAspect="1" noChangeArrowheads="1"/>
          </p:cNvPicPr>
          <p:nvPr/>
        </p:nvPicPr>
        <p:blipFill>
          <a:blip r:embed="rId2" cstate="print"/>
          <a:srcRect/>
          <a:stretch>
            <a:fillRect/>
          </a:stretch>
        </p:blipFill>
        <p:spPr bwMode="auto">
          <a:xfrm>
            <a:off x="4484159" y="1156035"/>
            <a:ext cx="2206861"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8 Resim" descr="http://besyo.siirt.edu.tr/foto/userfoto/2017216103427878.jpg"/>
          <p:cNvPicPr/>
          <p:nvPr/>
        </p:nvPicPr>
        <p:blipFill>
          <a:blip r:embed="rId3" cstate="print"/>
          <a:srcRect/>
          <a:stretch>
            <a:fillRect/>
          </a:stretch>
        </p:blipFill>
        <p:spPr bwMode="auto">
          <a:xfrm>
            <a:off x="367959" y="3670699"/>
            <a:ext cx="2033752"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Personel_\Desktop\unnamed.jpg"/>
          <p:cNvPicPr>
            <a:picLocks noGrp="1" noChangeAspect="1" noChangeArrowheads="1"/>
          </p:cNvPicPr>
          <p:nvPr>
            <p:ph idx="4294967295"/>
          </p:nvPr>
        </p:nvPicPr>
        <p:blipFill>
          <a:blip r:embed="rId4" cstate="print"/>
          <a:srcRect/>
          <a:stretch>
            <a:fillRect/>
          </a:stretch>
        </p:blipFill>
        <p:spPr bwMode="auto">
          <a:xfrm>
            <a:off x="1497724" y="1094664"/>
            <a:ext cx="1873250" cy="18049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besyo.siirt.edu.tr/foto/userfoto/R%C4%B1dvann.jpg201854142295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4095" y="1198025"/>
            <a:ext cx="2052096"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Dikdörtgen 7"/>
          <p:cNvSpPr/>
          <p:nvPr/>
        </p:nvSpPr>
        <p:spPr>
          <a:xfrm>
            <a:off x="1460466" y="3024368"/>
            <a:ext cx="1857507" cy="646331"/>
          </a:xfrm>
          <a:prstGeom prst="rect">
            <a:avLst/>
          </a:prstGeom>
        </p:spPr>
        <p:txBody>
          <a:bodyPr wrap="square">
            <a:spAutoFit/>
          </a:bodyPr>
          <a:lstStyle/>
          <a:p>
            <a:pPr algn="ctr">
              <a:defRPr/>
            </a:pPr>
            <a:r>
              <a:rPr lang="tr-TR" sz="1200" dirty="0">
                <a:solidFill>
                  <a:srgbClr val="333333"/>
                </a:solidFill>
              </a:rPr>
              <a:t>Muhsin AKDEMİR </a:t>
            </a:r>
          </a:p>
          <a:p>
            <a:pPr algn="ctr">
              <a:defRPr/>
            </a:pPr>
            <a:r>
              <a:rPr lang="tr-TR" sz="1200" dirty="0">
                <a:solidFill>
                  <a:srgbClr val="333333"/>
                </a:solidFill>
              </a:rPr>
              <a:t>Satın Alma/TKYS</a:t>
            </a:r>
          </a:p>
          <a:p>
            <a:pPr algn="ctr">
              <a:defRPr/>
            </a:pPr>
            <a:r>
              <a:rPr lang="tr-TR" sz="1200" b="1" dirty="0">
                <a:solidFill>
                  <a:srgbClr val="333333"/>
                </a:solidFill>
              </a:rPr>
              <a:t>Bilgisayar İşletmeni</a:t>
            </a:r>
          </a:p>
        </p:txBody>
      </p:sp>
      <p:sp>
        <p:nvSpPr>
          <p:cNvPr id="9" name="Metin kutusu 8"/>
          <p:cNvSpPr txBox="1"/>
          <p:nvPr/>
        </p:nvSpPr>
        <p:spPr>
          <a:xfrm>
            <a:off x="4657183" y="3095198"/>
            <a:ext cx="1921790" cy="646331"/>
          </a:xfrm>
          <a:prstGeom prst="rect">
            <a:avLst/>
          </a:prstGeom>
          <a:noFill/>
        </p:spPr>
        <p:txBody>
          <a:bodyPr wrap="square" rtlCol="0">
            <a:spAutoFit/>
          </a:bodyPr>
          <a:lstStyle/>
          <a:p>
            <a:pPr algn="ctr"/>
            <a:r>
              <a:rPr lang="tr-TR" sz="1200" dirty="0"/>
              <a:t>Remzi AKSU </a:t>
            </a:r>
          </a:p>
          <a:p>
            <a:pPr algn="ctr"/>
            <a:r>
              <a:rPr lang="tr-TR" sz="1200" dirty="0"/>
              <a:t>Mutemetlik/Yazı İşleri</a:t>
            </a:r>
          </a:p>
          <a:p>
            <a:pPr algn="ctr"/>
            <a:r>
              <a:rPr lang="tr-TR" sz="1200" b="1" dirty="0"/>
              <a:t>Bilgisayar İşletmeni</a:t>
            </a:r>
          </a:p>
        </p:txBody>
      </p:sp>
      <p:sp>
        <p:nvSpPr>
          <p:cNvPr id="10" name="Metin kutusu 9"/>
          <p:cNvSpPr txBox="1"/>
          <p:nvPr/>
        </p:nvSpPr>
        <p:spPr>
          <a:xfrm>
            <a:off x="7702073" y="3112080"/>
            <a:ext cx="2433234" cy="646331"/>
          </a:xfrm>
          <a:prstGeom prst="rect">
            <a:avLst/>
          </a:prstGeom>
          <a:noFill/>
        </p:spPr>
        <p:txBody>
          <a:bodyPr wrap="square" rtlCol="0">
            <a:spAutoFit/>
          </a:bodyPr>
          <a:lstStyle/>
          <a:p>
            <a:pPr algn="ctr"/>
            <a:r>
              <a:rPr lang="tr-TR" sz="1200" dirty="0"/>
              <a:t>Rıdvan BAĞÇECİ </a:t>
            </a:r>
          </a:p>
          <a:p>
            <a:pPr algn="ctr"/>
            <a:r>
              <a:rPr lang="tr-TR" sz="1200" dirty="0"/>
              <a:t>Öğrenci İşleri </a:t>
            </a:r>
          </a:p>
          <a:p>
            <a:pPr algn="ctr"/>
            <a:r>
              <a:rPr lang="tr-TR" sz="1200" b="1" dirty="0"/>
              <a:t>Bilgisayar İşletmeni</a:t>
            </a:r>
          </a:p>
        </p:txBody>
      </p:sp>
      <p:sp>
        <p:nvSpPr>
          <p:cNvPr id="11" name="Metin kutusu 10"/>
          <p:cNvSpPr txBox="1"/>
          <p:nvPr/>
        </p:nvSpPr>
        <p:spPr>
          <a:xfrm>
            <a:off x="60069" y="5280404"/>
            <a:ext cx="2094939" cy="461665"/>
          </a:xfrm>
          <a:prstGeom prst="rect">
            <a:avLst/>
          </a:prstGeom>
          <a:noFill/>
        </p:spPr>
        <p:txBody>
          <a:bodyPr wrap="square" rtlCol="0">
            <a:spAutoFit/>
          </a:bodyPr>
          <a:lstStyle/>
          <a:p>
            <a:pPr algn="ctr"/>
            <a:r>
              <a:rPr lang="tr-TR" sz="1200" dirty="0"/>
              <a:t>Ayten KAYRAN</a:t>
            </a:r>
          </a:p>
          <a:p>
            <a:pPr algn="ctr"/>
            <a:r>
              <a:rPr lang="tr-TR" sz="1200" b="1" dirty="0"/>
              <a:t> Memur</a:t>
            </a:r>
          </a:p>
        </p:txBody>
      </p:sp>
      <p:sp>
        <p:nvSpPr>
          <p:cNvPr id="12" name="Metin kutusu 11"/>
          <p:cNvSpPr txBox="1"/>
          <p:nvPr/>
        </p:nvSpPr>
        <p:spPr>
          <a:xfrm>
            <a:off x="3022556" y="5413108"/>
            <a:ext cx="1534241" cy="830997"/>
          </a:xfrm>
          <a:prstGeom prst="rect">
            <a:avLst/>
          </a:prstGeom>
          <a:noFill/>
        </p:spPr>
        <p:txBody>
          <a:bodyPr wrap="square" rtlCol="0">
            <a:spAutoFit/>
          </a:bodyPr>
          <a:lstStyle/>
          <a:p>
            <a:pPr algn="ctr"/>
            <a:r>
              <a:rPr lang="tr-TR" sz="1200" dirty="0"/>
              <a:t>Ali DİLDİRİM </a:t>
            </a:r>
          </a:p>
          <a:p>
            <a:pPr algn="ctr"/>
            <a:r>
              <a:rPr lang="tr-TR" sz="1200" dirty="0"/>
              <a:t>Öğrenci İşleri/Web Sorumlusu</a:t>
            </a:r>
          </a:p>
          <a:p>
            <a:pPr algn="ctr"/>
            <a:r>
              <a:rPr lang="tr-TR" sz="1200" b="1" dirty="0"/>
              <a:t>Bilgisayar İşletmeni</a:t>
            </a:r>
          </a:p>
        </p:txBody>
      </p:sp>
      <p:sp>
        <p:nvSpPr>
          <p:cNvPr id="13" name="Metin kutusu 12"/>
          <p:cNvSpPr txBox="1"/>
          <p:nvPr/>
        </p:nvSpPr>
        <p:spPr>
          <a:xfrm>
            <a:off x="5893150" y="5511236"/>
            <a:ext cx="2049517" cy="461665"/>
          </a:xfrm>
          <a:prstGeom prst="rect">
            <a:avLst/>
          </a:prstGeom>
          <a:noFill/>
        </p:spPr>
        <p:txBody>
          <a:bodyPr wrap="square" rtlCol="0">
            <a:spAutoFit/>
          </a:bodyPr>
          <a:lstStyle/>
          <a:p>
            <a:pPr algn="ctr"/>
            <a:r>
              <a:rPr lang="tr-TR" sz="1200" dirty="0"/>
              <a:t>Ramazan TAŞÇI</a:t>
            </a:r>
          </a:p>
          <a:p>
            <a:pPr algn="ctr"/>
            <a:r>
              <a:rPr lang="tr-TR" sz="1200" dirty="0"/>
              <a:t> </a:t>
            </a:r>
            <a:r>
              <a:rPr lang="tr-TR" sz="1200" b="1" dirty="0"/>
              <a:t>4/D Sürekli İşçi</a:t>
            </a:r>
          </a:p>
        </p:txBody>
      </p:sp>
      <p:pic>
        <p:nvPicPr>
          <p:cNvPr id="7" name="Resim 6">
            <a:extLst>
              <a:ext uri="{FF2B5EF4-FFF2-40B4-BE49-F238E27FC236}">
                <a16:creationId xmlns:a16="http://schemas.microsoft.com/office/drawing/2014/main" id="{82275A77-9C21-A4AC-863D-F3F37906F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7958" y="3694947"/>
            <a:ext cx="2033837"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Resim 14">
            <a:extLst>
              <a:ext uri="{FF2B5EF4-FFF2-40B4-BE49-F238E27FC236}">
                <a16:creationId xmlns:a16="http://schemas.microsoft.com/office/drawing/2014/main" id="{EFDBA440-2C68-28B1-6B36-DA4AD49709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3912" y="3808484"/>
            <a:ext cx="2094939" cy="16293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Metin kutusu 15">
            <a:extLst>
              <a:ext uri="{FF2B5EF4-FFF2-40B4-BE49-F238E27FC236}">
                <a16:creationId xmlns:a16="http://schemas.microsoft.com/office/drawing/2014/main" id="{60192715-8E8B-3E6C-E312-F8AC46335F59}"/>
              </a:ext>
            </a:extLst>
          </p:cNvPr>
          <p:cNvSpPr txBox="1"/>
          <p:nvPr/>
        </p:nvSpPr>
        <p:spPr>
          <a:xfrm>
            <a:off x="9202657" y="5428451"/>
            <a:ext cx="2049517" cy="461665"/>
          </a:xfrm>
          <a:prstGeom prst="rect">
            <a:avLst/>
          </a:prstGeom>
          <a:noFill/>
        </p:spPr>
        <p:txBody>
          <a:bodyPr wrap="square" rtlCol="0">
            <a:spAutoFit/>
          </a:bodyPr>
          <a:lstStyle/>
          <a:p>
            <a:pPr algn="ctr"/>
            <a:r>
              <a:rPr lang="tr-TR" sz="1200" dirty="0"/>
              <a:t>Kıymet DAYAN</a:t>
            </a:r>
          </a:p>
          <a:p>
            <a:pPr algn="ctr"/>
            <a:r>
              <a:rPr lang="tr-TR" sz="1200" dirty="0"/>
              <a:t> </a:t>
            </a:r>
            <a:r>
              <a:rPr lang="tr-TR" sz="1200" b="1" dirty="0"/>
              <a:t>4/D Sürekli İşçi</a:t>
            </a:r>
          </a:p>
        </p:txBody>
      </p:sp>
      <p:pic>
        <p:nvPicPr>
          <p:cNvPr id="18" name="Resim 17">
            <a:extLst>
              <a:ext uri="{FF2B5EF4-FFF2-40B4-BE49-F238E27FC236}">
                <a16:creationId xmlns:a16="http://schemas.microsoft.com/office/drawing/2014/main" id="{8A4A80E0-F09F-0DAB-9890-9B9118C49A90}"/>
              </a:ext>
            </a:extLst>
          </p:cNvPr>
          <p:cNvPicPr>
            <a:picLocks noChangeAspect="1"/>
          </p:cNvPicPr>
          <p:nvPr/>
        </p:nvPicPr>
        <p:blipFill>
          <a:blip r:embed="rId8">
            <a:extLst>
              <a:ext uri="{28A0092B-C50C-407E-A947-70E740481C1C}">
                <a14:useLocalDpi xmlns:a14="http://schemas.microsoft.com/office/drawing/2010/main" val="0"/>
              </a:ext>
            </a:extLst>
          </a:blip>
          <a:srcRect t="23603" b="23603"/>
          <a:stretch/>
        </p:blipFill>
        <p:spPr>
          <a:xfrm>
            <a:off x="9106321" y="3741529"/>
            <a:ext cx="2209234" cy="1519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7873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6E77-EEA9-8099-D368-A0024A7063CF}"/>
              </a:ext>
            </a:extLst>
          </p:cNvPr>
          <p:cNvSpPr>
            <a:spLocks noGrp="1"/>
          </p:cNvSpPr>
          <p:nvPr>
            <p:ph type="title"/>
          </p:nvPr>
        </p:nvSpPr>
        <p:spPr/>
        <p:txBody>
          <a:bodyPr/>
          <a:lstStyle/>
          <a:p>
            <a:r>
              <a:rPr lang="tr-TR" dirty="0"/>
              <a:t>BÖLÜMLERİMİZ</a:t>
            </a:r>
          </a:p>
        </p:txBody>
      </p:sp>
      <p:graphicFrame>
        <p:nvGraphicFramePr>
          <p:cNvPr id="4" name="Content Placeholder 3">
            <a:extLst>
              <a:ext uri="{FF2B5EF4-FFF2-40B4-BE49-F238E27FC236}">
                <a16:creationId xmlns:a16="http://schemas.microsoft.com/office/drawing/2014/main" id="{EB68DAFF-05D4-83F0-BC2D-AF57B941CEEC}"/>
              </a:ext>
            </a:extLst>
          </p:cNvPr>
          <p:cNvGraphicFramePr>
            <a:graphicFrameLocks noGrp="1"/>
          </p:cNvGraphicFramePr>
          <p:nvPr>
            <p:ph idx="1"/>
            <p:extLst>
              <p:ext uri="{D42A27DB-BD31-4B8C-83A1-F6EECF244321}">
                <p14:modId xmlns:p14="http://schemas.microsoft.com/office/powerpoint/2010/main" val="4025315618"/>
              </p:ext>
            </p:extLst>
          </p:nvPr>
        </p:nvGraphicFramePr>
        <p:xfrm>
          <a:off x="838200" y="1389063"/>
          <a:ext cx="10515600"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B899DC4-6C6D-4F62-8361-C81B63696B9F}"/>
                                            </p:graphicEl>
                                          </p:spTgt>
                                        </p:tgtEl>
                                        <p:attrNameLst>
                                          <p:attrName>style.visibility</p:attrName>
                                        </p:attrNameLst>
                                      </p:cBhvr>
                                      <p:to>
                                        <p:strVal val="visible"/>
                                      </p:to>
                                    </p:set>
                                    <p:animEffect transition="in" filter="fade">
                                      <p:cBhvr>
                                        <p:cTn id="7" dur="500"/>
                                        <p:tgtEl>
                                          <p:spTgt spid="4">
                                            <p:graphicEl>
                                              <a:dgm id="{5B899DC4-6C6D-4F62-8361-C81B63696B9F}"/>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766A867A-7466-4AB6-8519-972390FF5887}"/>
                                            </p:graphicEl>
                                          </p:spTgt>
                                        </p:tgtEl>
                                        <p:attrNameLst>
                                          <p:attrName>style.visibility</p:attrName>
                                        </p:attrNameLst>
                                      </p:cBhvr>
                                      <p:to>
                                        <p:strVal val="visible"/>
                                      </p:to>
                                    </p:set>
                                    <p:animEffect transition="in" filter="fade">
                                      <p:cBhvr>
                                        <p:cTn id="11" dur="500"/>
                                        <p:tgtEl>
                                          <p:spTgt spid="4">
                                            <p:graphicEl>
                                              <a:dgm id="{766A867A-7466-4AB6-8519-972390FF5887}"/>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88770953-0D09-4C4C-A4C8-FE540DCAC999}"/>
                                            </p:graphicEl>
                                          </p:spTgt>
                                        </p:tgtEl>
                                        <p:attrNameLst>
                                          <p:attrName>style.visibility</p:attrName>
                                        </p:attrNameLst>
                                      </p:cBhvr>
                                      <p:to>
                                        <p:strVal val="visible"/>
                                      </p:to>
                                    </p:set>
                                    <p:animEffect transition="in" filter="fade">
                                      <p:cBhvr>
                                        <p:cTn id="15" dur="500"/>
                                        <p:tgtEl>
                                          <p:spTgt spid="4">
                                            <p:graphicEl>
                                              <a:dgm id="{88770953-0D09-4C4C-A4C8-FE540DCAC999}"/>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11B6E6A6-6A89-411E-A453-83E718BCC102}"/>
                                            </p:graphicEl>
                                          </p:spTgt>
                                        </p:tgtEl>
                                        <p:attrNameLst>
                                          <p:attrName>style.visibility</p:attrName>
                                        </p:attrNameLst>
                                      </p:cBhvr>
                                      <p:to>
                                        <p:strVal val="visible"/>
                                      </p:to>
                                    </p:set>
                                    <p:animEffect transition="in" filter="fade">
                                      <p:cBhvr>
                                        <p:cTn id="19" dur="500"/>
                                        <p:tgtEl>
                                          <p:spTgt spid="4">
                                            <p:graphicEl>
                                              <a:dgm id="{11B6E6A6-6A89-411E-A453-83E718BCC1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E73F-51A0-97B3-AF05-ECFA4F7BB132}"/>
              </a:ext>
            </a:extLst>
          </p:cNvPr>
          <p:cNvSpPr>
            <a:spLocks noGrp="1"/>
          </p:cNvSpPr>
          <p:nvPr>
            <p:ph type="title"/>
          </p:nvPr>
        </p:nvSpPr>
        <p:spPr/>
        <p:txBody>
          <a:bodyPr/>
          <a:lstStyle/>
          <a:p>
            <a:r>
              <a:rPr lang="tr-TR" dirty="0"/>
              <a:t>ANTRENÖRLÜK EĞİTİMİ BÖLÜMÜ</a:t>
            </a:r>
          </a:p>
        </p:txBody>
      </p:sp>
      <p:graphicFrame>
        <p:nvGraphicFramePr>
          <p:cNvPr id="15" name="Content Placeholder 14">
            <a:extLst>
              <a:ext uri="{FF2B5EF4-FFF2-40B4-BE49-F238E27FC236}">
                <a16:creationId xmlns:a16="http://schemas.microsoft.com/office/drawing/2014/main" id="{9504C8E1-CC2C-A6F0-1499-C523EBEE58AB}"/>
              </a:ext>
            </a:extLst>
          </p:cNvPr>
          <p:cNvGraphicFramePr>
            <a:graphicFrameLocks noGrp="1"/>
          </p:cNvGraphicFramePr>
          <p:nvPr>
            <p:ph idx="1"/>
            <p:extLst>
              <p:ext uri="{D42A27DB-BD31-4B8C-83A1-F6EECF244321}">
                <p14:modId xmlns:p14="http://schemas.microsoft.com/office/powerpoint/2010/main" val="2393346021"/>
              </p:ext>
            </p:extLst>
          </p:nvPr>
        </p:nvGraphicFramePr>
        <p:xfrm>
          <a:off x="1088367" y="1727096"/>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06917C60-9620-CD96-14CE-72898864C3BA}"/>
              </a:ext>
            </a:extLst>
          </p:cNvPr>
          <p:cNvGraphicFramePr>
            <a:graphicFrameLocks/>
          </p:cNvGraphicFramePr>
          <p:nvPr>
            <p:extLst>
              <p:ext uri="{D42A27DB-BD31-4B8C-83A1-F6EECF244321}">
                <p14:modId xmlns:p14="http://schemas.microsoft.com/office/powerpoint/2010/main" val="1694306319"/>
              </p:ext>
            </p:extLst>
          </p:nvPr>
        </p:nvGraphicFramePr>
        <p:xfrm>
          <a:off x="6390679" y="1727096"/>
          <a:ext cx="3448664" cy="2932213"/>
        </p:xfrm>
        <a:graphic>
          <a:graphicData uri="http://schemas.openxmlformats.org/drawingml/2006/chart">
            <c:chart xmlns:c="http://schemas.openxmlformats.org/drawingml/2006/chart" xmlns:r="http://schemas.openxmlformats.org/officeDocument/2006/relationships" r:id="rId3"/>
          </a:graphicData>
        </a:graphic>
      </p:graphicFrame>
      <p:sp>
        <p:nvSpPr>
          <p:cNvPr id="30" name="Content Placeholder 2">
            <a:extLst>
              <a:ext uri="{FF2B5EF4-FFF2-40B4-BE49-F238E27FC236}">
                <a16:creationId xmlns:a16="http://schemas.microsoft.com/office/drawing/2014/main" id="{EAD6F180-2471-24FC-CCC2-ECC47E4D62F6}"/>
              </a:ext>
            </a:extLst>
          </p:cNvPr>
          <p:cNvSpPr txBox="1">
            <a:spLocks/>
          </p:cNvSpPr>
          <p:nvPr/>
        </p:nvSpPr>
        <p:spPr>
          <a:xfrm>
            <a:off x="838200" y="4719485"/>
            <a:ext cx="10515600" cy="129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b="1" dirty="0"/>
          </a:p>
        </p:txBody>
      </p:sp>
    </p:spTree>
    <p:extLst>
      <p:ext uri="{BB962C8B-B14F-4D97-AF65-F5344CB8AC3E}">
        <p14:creationId xmlns:p14="http://schemas.microsoft.com/office/powerpoint/2010/main" val="38377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par>
                          <p:cTn id="97" fill="hold">
                            <p:stCondLst>
                              <p:cond delay="2000"/>
                            </p:stCondLst>
                            <p:childTnLst>
                              <p:par>
                                <p:cTn id="98" presetID="10" presetClass="entr" presetSubtype="0" fill="hold" grpId="0" nodeType="afterEffect" nodePh="1">
                                  <p:stCondLst>
                                    <p:cond delay="0"/>
                                  </p:stCondLst>
                                  <p:endCondLst>
                                    <p:cond evt="begin" delay="0">
                                      <p:tn val="98"/>
                                    </p:cond>
                                  </p:end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7CFD-0547-EB2D-6F50-50E8F2808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0AC18-59BF-5F57-A82E-B620BE22B3CD}"/>
              </a:ext>
            </a:extLst>
          </p:cNvPr>
          <p:cNvSpPr>
            <a:spLocks noGrp="1"/>
          </p:cNvSpPr>
          <p:nvPr>
            <p:ph type="title"/>
          </p:nvPr>
        </p:nvSpPr>
        <p:spPr/>
        <p:txBody>
          <a:bodyPr/>
          <a:lstStyle/>
          <a:p>
            <a:r>
              <a:rPr lang="tr-TR" dirty="0"/>
              <a:t>BEDEN EĞİTİMİ ve SPOR ÖĞRETMENLİĞİ BÖLÜMÜ</a:t>
            </a:r>
          </a:p>
        </p:txBody>
      </p:sp>
      <p:graphicFrame>
        <p:nvGraphicFramePr>
          <p:cNvPr id="15" name="Content Placeholder 14">
            <a:extLst>
              <a:ext uri="{FF2B5EF4-FFF2-40B4-BE49-F238E27FC236}">
                <a16:creationId xmlns:a16="http://schemas.microsoft.com/office/drawing/2014/main" id="{4C77EAB6-AF26-7EF6-3F68-F873B2389A51}"/>
              </a:ext>
            </a:extLst>
          </p:cNvPr>
          <p:cNvGraphicFramePr>
            <a:graphicFrameLocks noGrp="1"/>
          </p:cNvGraphicFramePr>
          <p:nvPr>
            <p:ph idx="1"/>
            <p:extLst>
              <p:ext uri="{D42A27DB-BD31-4B8C-83A1-F6EECF244321}">
                <p14:modId xmlns:p14="http://schemas.microsoft.com/office/powerpoint/2010/main" val="424679376"/>
              </p:ext>
            </p:extLst>
          </p:nvPr>
        </p:nvGraphicFramePr>
        <p:xfrm>
          <a:off x="1191884" y="1708240"/>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6A7E325E-AEF9-32EF-2062-1FDBBFAE1F4E}"/>
              </a:ext>
            </a:extLst>
          </p:cNvPr>
          <p:cNvGraphicFramePr>
            <a:graphicFrameLocks/>
          </p:cNvGraphicFramePr>
          <p:nvPr>
            <p:extLst>
              <p:ext uri="{D42A27DB-BD31-4B8C-83A1-F6EECF244321}">
                <p14:modId xmlns:p14="http://schemas.microsoft.com/office/powerpoint/2010/main" val="1172303356"/>
              </p:ext>
            </p:extLst>
          </p:nvPr>
        </p:nvGraphicFramePr>
        <p:xfrm>
          <a:off x="6565213" y="1708239"/>
          <a:ext cx="3448664" cy="2932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70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47CF-8791-94BC-25BB-1F52F0EDE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0AE52-B787-91F5-CD7E-99CA0F0C89F5}"/>
              </a:ext>
            </a:extLst>
          </p:cNvPr>
          <p:cNvSpPr>
            <a:spLocks noGrp="1"/>
          </p:cNvSpPr>
          <p:nvPr>
            <p:ph type="title"/>
          </p:nvPr>
        </p:nvSpPr>
        <p:spPr/>
        <p:txBody>
          <a:bodyPr/>
          <a:lstStyle/>
          <a:p>
            <a:r>
              <a:rPr lang="tr-TR" dirty="0"/>
              <a:t>SPOR YÖNETİCİLİĞİ BÖLÜMÜ</a:t>
            </a:r>
          </a:p>
        </p:txBody>
      </p:sp>
      <p:graphicFrame>
        <p:nvGraphicFramePr>
          <p:cNvPr id="15" name="Content Placeholder 14">
            <a:extLst>
              <a:ext uri="{FF2B5EF4-FFF2-40B4-BE49-F238E27FC236}">
                <a16:creationId xmlns:a16="http://schemas.microsoft.com/office/drawing/2014/main" id="{6FD55939-2417-04F3-0151-49295C768272}"/>
              </a:ext>
            </a:extLst>
          </p:cNvPr>
          <p:cNvGraphicFramePr>
            <a:graphicFrameLocks noGrp="1"/>
          </p:cNvGraphicFramePr>
          <p:nvPr>
            <p:ph idx="1"/>
            <p:extLst>
              <p:ext uri="{D42A27DB-BD31-4B8C-83A1-F6EECF244321}">
                <p14:modId xmlns:p14="http://schemas.microsoft.com/office/powerpoint/2010/main" val="431947209"/>
              </p:ext>
            </p:extLst>
          </p:nvPr>
        </p:nvGraphicFramePr>
        <p:xfrm>
          <a:off x="1243642" y="1621976"/>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F59CF797-1B8E-A91B-71EA-C371F05B633E}"/>
              </a:ext>
            </a:extLst>
          </p:cNvPr>
          <p:cNvGraphicFramePr>
            <a:graphicFrameLocks/>
          </p:cNvGraphicFramePr>
          <p:nvPr>
            <p:extLst>
              <p:ext uri="{D42A27DB-BD31-4B8C-83A1-F6EECF244321}">
                <p14:modId xmlns:p14="http://schemas.microsoft.com/office/powerpoint/2010/main" val="4104287934"/>
              </p:ext>
            </p:extLst>
          </p:nvPr>
        </p:nvGraphicFramePr>
        <p:xfrm>
          <a:off x="6616971" y="1621975"/>
          <a:ext cx="3448664" cy="2932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558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2FD1-91B6-A5C7-3B30-B9A8CC87F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2FA78-96AC-56EB-EA9A-0AB394491A69}"/>
              </a:ext>
            </a:extLst>
          </p:cNvPr>
          <p:cNvSpPr>
            <a:spLocks noGrp="1"/>
          </p:cNvSpPr>
          <p:nvPr>
            <p:ph type="title"/>
          </p:nvPr>
        </p:nvSpPr>
        <p:spPr/>
        <p:txBody>
          <a:bodyPr/>
          <a:lstStyle/>
          <a:p>
            <a:r>
              <a:rPr lang="tr-TR" dirty="0"/>
              <a:t>BEDEN EĞİTİMİ VE SPOR YÜKSEKOKULU</a:t>
            </a:r>
          </a:p>
        </p:txBody>
      </p:sp>
      <p:graphicFrame>
        <p:nvGraphicFramePr>
          <p:cNvPr id="15" name="Content Placeholder 14">
            <a:extLst>
              <a:ext uri="{FF2B5EF4-FFF2-40B4-BE49-F238E27FC236}">
                <a16:creationId xmlns:a16="http://schemas.microsoft.com/office/drawing/2014/main" id="{08972D22-BF75-71C7-C6FB-AD6D610B48A7}"/>
              </a:ext>
            </a:extLst>
          </p:cNvPr>
          <p:cNvGraphicFramePr>
            <a:graphicFrameLocks noGrp="1"/>
          </p:cNvGraphicFramePr>
          <p:nvPr>
            <p:ph idx="1"/>
            <p:extLst>
              <p:ext uri="{D42A27DB-BD31-4B8C-83A1-F6EECF244321}">
                <p14:modId xmlns:p14="http://schemas.microsoft.com/office/powerpoint/2010/main" val="1737726146"/>
              </p:ext>
            </p:extLst>
          </p:nvPr>
        </p:nvGraphicFramePr>
        <p:xfrm>
          <a:off x="1243642" y="1621976"/>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AC7A65FB-C279-C663-504C-D54B71F638D5}"/>
              </a:ext>
            </a:extLst>
          </p:cNvPr>
          <p:cNvGraphicFramePr>
            <a:graphicFrameLocks/>
          </p:cNvGraphicFramePr>
          <p:nvPr>
            <p:extLst>
              <p:ext uri="{D42A27DB-BD31-4B8C-83A1-F6EECF244321}">
                <p14:modId xmlns:p14="http://schemas.microsoft.com/office/powerpoint/2010/main" val="1606193963"/>
              </p:ext>
            </p:extLst>
          </p:nvPr>
        </p:nvGraphicFramePr>
        <p:xfrm>
          <a:off x="6616971" y="1621975"/>
          <a:ext cx="3448664" cy="2932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641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FA3B-AE27-6D32-7806-C8499DE6E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983DC-DEB6-1758-5E75-16B42653E8A1}"/>
              </a:ext>
            </a:extLst>
          </p:cNvPr>
          <p:cNvSpPr>
            <a:spLocks noGrp="1"/>
          </p:cNvSpPr>
          <p:nvPr>
            <p:ph type="title"/>
          </p:nvPr>
        </p:nvSpPr>
        <p:spPr/>
        <p:txBody>
          <a:bodyPr/>
          <a:lstStyle/>
          <a:p>
            <a:r>
              <a:rPr lang="tr-TR" dirty="0"/>
              <a:t>LİSANSÜSTÜ PROGRAMLARIMIZ</a:t>
            </a:r>
          </a:p>
        </p:txBody>
      </p:sp>
      <p:graphicFrame>
        <p:nvGraphicFramePr>
          <p:cNvPr id="4" name="Content Placeholder 3">
            <a:extLst>
              <a:ext uri="{FF2B5EF4-FFF2-40B4-BE49-F238E27FC236}">
                <a16:creationId xmlns:a16="http://schemas.microsoft.com/office/drawing/2014/main" id="{801921E1-D9EE-1F3C-3F99-77DF1964504C}"/>
              </a:ext>
            </a:extLst>
          </p:cNvPr>
          <p:cNvGraphicFramePr>
            <a:graphicFrameLocks noGrp="1"/>
          </p:cNvGraphicFramePr>
          <p:nvPr>
            <p:ph idx="1"/>
            <p:extLst>
              <p:ext uri="{D42A27DB-BD31-4B8C-83A1-F6EECF244321}">
                <p14:modId xmlns:p14="http://schemas.microsoft.com/office/powerpoint/2010/main" val="1128734478"/>
              </p:ext>
            </p:extLst>
          </p:nvPr>
        </p:nvGraphicFramePr>
        <p:xfrm>
          <a:off x="838200" y="1389063"/>
          <a:ext cx="10515600"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928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B899DC4-6C6D-4F62-8361-C81B63696B9F}"/>
                                            </p:graphicEl>
                                          </p:spTgt>
                                        </p:tgtEl>
                                        <p:attrNameLst>
                                          <p:attrName>style.visibility</p:attrName>
                                        </p:attrNameLst>
                                      </p:cBhvr>
                                      <p:to>
                                        <p:strVal val="visible"/>
                                      </p:to>
                                    </p:set>
                                    <p:animEffect transition="in" filter="fade">
                                      <p:cBhvr>
                                        <p:cTn id="7" dur="500"/>
                                        <p:tgtEl>
                                          <p:spTgt spid="4">
                                            <p:graphicEl>
                                              <a:dgm id="{5B899DC4-6C6D-4F62-8361-C81B63696B9F}"/>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766A867A-7466-4AB6-8519-972390FF5887}"/>
                                            </p:graphicEl>
                                          </p:spTgt>
                                        </p:tgtEl>
                                        <p:attrNameLst>
                                          <p:attrName>style.visibility</p:attrName>
                                        </p:attrNameLst>
                                      </p:cBhvr>
                                      <p:to>
                                        <p:strVal val="visible"/>
                                      </p:to>
                                    </p:set>
                                    <p:animEffect transition="in" filter="fade">
                                      <p:cBhvr>
                                        <p:cTn id="11" dur="500"/>
                                        <p:tgtEl>
                                          <p:spTgt spid="4">
                                            <p:graphicEl>
                                              <a:dgm id="{766A867A-7466-4AB6-8519-972390FF5887}"/>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88770953-0D09-4C4C-A4C8-FE540DCAC999}"/>
                                            </p:graphicEl>
                                          </p:spTgt>
                                        </p:tgtEl>
                                        <p:attrNameLst>
                                          <p:attrName>style.visibility</p:attrName>
                                        </p:attrNameLst>
                                      </p:cBhvr>
                                      <p:to>
                                        <p:strVal val="visible"/>
                                      </p:to>
                                    </p:set>
                                    <p:animEffect transition="in" filter="fade">
                                      <p:cBhvr>
                                        <p:cTn id="15" dur="500"/>
                                        <p:tgtEl>
                                          <p:spTgt spid="4">
                                            <p:graphicEl>
                                              <a:dgm id="{88770953-0D09-4C4C-A4C8-FE540DCAC999}"/>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11B6E6A6-6A89-411E-A453-83E718BCC102}"/>
                                            </p:graphicEl>
                                          </p:spTgt>
                                        </p:tgtEl>
                                        <p:attrNameLst>
                                          <p:attrName>style.visibility</p:attrName>
                                        </p:attrNameLst>
                                      </p:cBhvr>
                                      <p:to>
                                        <p:strVal val="visible"/>
                                      </p:to>
                                    </p:set>
                                    <p:animEffect transition="in" filter="fade">
                                      <p:cBhvr>
                                        <p:cTn id="19" dur="500"/>
                                        <p:tgtEl>
                                          <p:spTgt spid="4">
                                            <p:graphicEl>
                                              <a:dgm id="{11B6E6A6-6A89-411E-A453-83E718BCC1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84E2-9670-1724-8DF7-D15F0B9BDA97}"/>
              </a:ext>
            </a:extLst>
          </p:cNvPr>
          <p:cNvSpPr>
            <a:spLocks noGrp="1"/>
          </p:cNvSpPr>
          <p:nvPr>
            <p:ph type="title"/>
          </p:nvPr>
        </p:nvSpPr>
        <p:spPr/>
        <p:txBody>
          <a:bodyPr/>
          <a:lstStyle/>
          <a:p>
            <a:r>
              <a:rPr lang="tr-TR" dirty="0"/>
              <a:t>KURUM İÇİ YÜKSELMELER</a:t>
            </a:r>
          </a:p>
        </p:txBody>
      </p:sp>
      <p:graphicFrame>
        <p:nvGraphicFramePr>
          <p:cNvPr id="4" name="Content Placeholder 3">
            <a:extLst>
              <a:ext uri="{FF2B5EF4-FFF2-40B4-BE49-F238E27FC236}">
                <a16:creationId xmlns:a16="http://schemas.microsoft.com/office/drawing/2014/main" id="{7AB27E7C-D01B-ABE7-212E-FC00A0FBE973}"/>
              </a:ext>
            </a:extLst>
          </p:cNvPr>
          <p:cNvGraphicFramePr>
            <a:graphicFrameLocks noGrp="1"/>
          </p:cNvGraphicFramePr>
          <p:nvPr>
            <p:ph idx="1"/>
            <p:extLst>
              <p:ext uri="{D42A27DB-BD31-4B8C-83A1-F6EECF244321}">
                <p14:modId xmlns:p14="http://schemas.microsoft.com/office/powerpoint/2010/main" val="4253833608"/>
              </p:ext>
            </p:extLst>
          </p:nvPr>
        </p:nvGraphicFramePr>
        <p:xfrm>
          <a:off x="838199" y="1389063"/>
          <a:ext cx="11084169"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68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2CCF633-32A6-42EF-9984-30696FA37FA1}"/>
                                            </p:graphicEl>
                                          </p:spTgt>
                                        </p:tgtEl>
                                        <p:attrNameLst>
                                          <p:attrName>style.visibility</p:attrName>
                                        </p:attrNameLst>
                                      </p:cBhvr>
                                      <p:to>
                                        <p:strVal val="visible"/>
                                      </p:to>
                                    </p:set>
                                    <p:animEffect transition="in" filter="fade">
                                      <p:cBhvr>
                                        <p:cTn id="7" dur="500"/>
                                        <p:tgtEl>
                                          <p:spTgt spid="4">
                                            <p:graphicEl>
                                              <a:dgm id="{D2CCF633-32A6-42EF-9984-30696FA37FA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B7F1FD56-4778-421B-8151-7A6B68172AC3}"/>
                                            </p:graphicEl>
                                          </p:spTgt>
                                        </p:tgtEl>
                                        <p:attrNameLst>
                                          <p:attrName>style.visibility</p:attrName>
                                        </p:attrNameLst>
                                      </p:cBhvr>
                                      <p:to>
                                        <p:strVal val="visible"/>
                                      </p:to>
                                    </p:set>
                                    <p:animEffect transition="in" filter="fade">
                                      <p:cBhvr>
                                        <p:cTn id="10" dur="500"/>
                                        <p:tgtEl>
                                          <p:spTgt spid="4">
                                            <p:graphicEl>
                                              <a:dgm id="{B7F1FD56-4778-421B-8151-7A6B68172AC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B1FB18D2-249D-47F6-9721-42A693E9B7A7}"/>
                                            </p:graphicEl>
                                          </p:spTgt>
                                        </p:tgtEl>
                                        <p:attrNameLst>
                                          <p:attrName>style.visibility</p:attrName>
                                        </p:attrNameLst>
                                      </p:cBhvr>
                                      <p:to>
                                        <p:strVal val="visible"/>
                                      </p:to>
                                    </p:set>
                                    <p:animEffect transition="in" filter="fade">
                                      <p:cBhvr>
                                        <p:cTn id="15" dur="500"/>
                                        <p:tgtEl>
                                          <p:spTgt spid="4">
                                            <p:graphicEl>
                                              <a:dgm id="{B1FB18D2-249D-47F6-9721-42A693E9B7A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8B30AB03-7B0A-4E1A-B87B-C621A6EF5C9A}"/>
                                            </p:graphicEl>
                                          </p:spTgt>
                                        </p:tgtEl>
                                        <p:attrNameLst>
                                          <p:attrName>style.visibility</p:attrName>
                                        </p:attrNameLst>
                                      </p:cBhvr>
                                      <p:to>
                                        <p:strVal val="visible"/>
                                      </p:to>
                                    </p:set>
                                    <p:animEffect transition="in" filter="fade">
                                      <p:cBhvr>
                                        <p:cTn id="18" dur="500"/>
                                        <p:tgtEl>
                                          <p:spTgt spid="4">
                                            <p:graphicEl>
                                              <a:dgm id="{8B30AB03-7B0A-4E1A-B87B-C621A6EF5C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91EF-F8F7-287D-7050-4C9BD2932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4B34F-DD73-FBA6-45B6-C36C2CDDA95E}"/>
              </a:ext>
            </a:extLst>
          </p:cNvPr>
          <p:cNvSpPr>
            <a:spLocks noGrp="1"/>
          </p:cNvSpPr>
          <p:nvPr>
            <p:ph type="title"/>
          </p:nvPr>
        </p:nvSpPr>
        <p:spPr/>
        <p:txBody>
          <a:bodyPr/>
          <a:lstStyle/>
          <a:p>
            <a:r>
              <a:rPr lang="tr-TR" dirty="0"/>
              <a:t>KURUM İÇİ YÜKSELMELER</a:t>
            </a:r>
          </a:p>
        </p:txBody>
      </p:sp>
      <p:graphicFrame>
        <p:nvGraphicFramePr>
          <p:cNvPr id="4" name="Content Placeholder 3">
            <a:extLst>
              <a:ext uri="{FF2B5EF4-FFF2-40B4-BE49-F238E27FC236}">
                <a16:creationId xmlns:a16="http://schemas.microsoft.com/office/drawing/2014/main" id="{00AC5B4D-CE21-246D-5876-C01694C11DD3}"/>
              </a:ext>
            </a:extLst>
          </p:cNvPr>
          <p:cNvGraphicFramePr>
            <a:graphicFrameLocks noGrp="1"/>
          </p:cNvGraphicFramePr>
          <p:nvPr>
            <p:ph idx="1"/>
            <p:extLst>
              <p:ext uri="{D42A27DB-BD31-4B8C-83A1-F6EECF244321}">
                <p14:modId xmlns:p14="http://schemas.microsoft.com/office/powerpoint/2010/main" val="3641479927"/>
              </p:ext>
            </p:extLst>
          </p:nvPr>
        </p:nvGraphicFramePr>
        <p:xfrm>
          <a:off x="838199" y="1389063"/>
          <a:ext cx="11084169"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43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2CCF633-32A6-42EF-9984-30696FA37FA1}"/>
                                            </p:graphicEl>
                                          </p:spTgt>
                                        </p:tgtEl>
                                        <p:attrNameLst>
                                          <p:attrName>style.visibility</p:attrName>
                                        </p:attrNameLst>
                                      </p:cBhvr>
                                      <p:to>
                                        <p:strVal val="visible"/>
                                      </p:to>
                                    </p:set>
                                    <p:animEffect transition="in" filter="fade">
                                      <p:cBhvr>
                                        <p:cTn id="7" dur="500"/>
                                        <p:tgtEl>
                                          <p:spTgt spid="4">
                                            <p:graphicEl>
                                              <a:dgm id="{D2CCF633-32A6-42EF-9984-30696FA37FA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B7F1FD56-4778-421B-8151-7A6B68172AC3}"/>
                                            </p:graphicEl>
                                          </p:spTgt>
                                        </p:tgtEl>
                                        <p:attrNameLst>
                                          <p:attrName>style.visibility</p:attrName>
                                        </p:attrNameLst>
                                      </p:cBhvr>
                                      <p:to>
                                        <p:strVal val="visible"/>
                                      </p:to>
                                    </p:set>
                                    <p:animEffect transition="in" filter="fade">
                                      <p:cBhvr>
                                        <p:cTn id="10" dur="500"/>
                                        <p:tgtEl>
                                          <p:spTgt spid="4">
                                            <p:graphicEl>
                                              <a:dgm id="{B7F1FD56-4778-421B-8151-7A6B68172AC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35D30CA4-8585-4B5F-A3EF-53915DA1AB3F}"/>
                                            </p:graphicEl>
                                          </p:spTgt>
                                        </p:tgtEl>
                                        <p:attrNameLst>
                                          <p:attrName>style.visibility</p:attrName>
                                        </p:attrNameLst>
                                      </p:cBhvr>
                                      <p:to>
                                        <p:strVal val="visible"/>
                                      </p:to>
                                    </p:set>
                                    <p:animEffect transition="in" filter="fade">
                                      <p:cBhvr>
                                        <p:cTn id="15" dur="500"/>
                                        <p:tgtEl>
                                          <p:spTgt spid="4">
                                            <p:graphicEl>
                                              <a:dgm id="{35D30CA4-8585-4B5F-A3EF-53915DA1AB3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5C329994-F5A2-4C6C-8AE3-1011DA030050}"/>
                                            </p:graphicEl>
                                          </p:spTgt>
                                        </p:tgtEl>
                                        <p:attrNameLst>
                                          <p:attrName>style.visibility</p:attrName>
                                        </p:attrNameLst>
                                      </p:cBhvr>
                                      <p:to>
                                        <p:strVal val="visible"/>
                                      </p:to>
                                    </p:set>
                                    <p:animEffect transition="in" filter="fade">
                                      <p:cBhvr>
                                        <p:cTn id="18" dur="500"/>
                                        <p:tgtEl>
                                          <p:spTgt spid="4">
                                            <p:graphicEl>
                                              <a:dgm id="{5C329994-F5A2-4C6C-8AE3-1011DA03005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0AA20-CD85-05E6-D5FF-8DBD62DC1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F4170-BB7B-9970-F9BF-0852DEEF21AB}"/>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4A901042-A4B0-D580-5012-7AA439F6F125}"/>
              </a:ext>
            </a:extLst>
          </p:cNvPr>
          <p:cNvSpPr>
            <a:spLocks noGrp="1"/>
          </p:cNvSpPr>
          <p:nvPr>
            <p:ph idx="1"/>
          </p:nvPr>
        </p:nvSpPr>
        <p:spPr>
          <a:xfrm>
            <a:off x="306411" y="1186850"/>
            <a:ext cx="5053529" cy="4484299"/>
          </a:xfrm>
        </p:spPr>
        <p:txBody>
          <a:bodyPr>
            <a:normAutofit/>
          </a:bodyPr>
          <a:lstStyle/>
          <a:p>
            <a:pPr marL="0" lvl="0" indent="0">
              <a:lnSpc>
                <a:spcPct val="107000"/>
              </a:lnSpc>
              <a:spcAft>
                <a:spcPts val="800"/>
              </a:spcAft>
              <a:buNone/>
            </a:pPr>
            <a:r>
              <a:rPr lang="tr-TR" sz="1700" b="1" dirty="0">
                <a:effectLst/>
                <a:ea typeface="Calibri" panose="020F0502020204030204" pitchFamily="34" charset="0"/>
                <a:cs typeface="Times New Roman" panose="02020603050405020304" pitchFamily="18" charset="0"/>
              </a:rPr>
              <a:t>GÜREŞ</a:t>
            </a:r>
          </a:p>
          <a:p>
            <a:pPr marL="0" lvl="0" indent="0" algn="just">
              <a:lnSpc>
                <a:spcPct val="107000"/>
              </a:lnSpc>
              <a:spcAft>
                <a:spcPts val="800"/>
              </a:spcAft>
              <a:buNone/>
            </a:pPr>
            <a:r>
              <a:rPr lang="tr-TR" sz="1000" dirty="0"/>
              <a:t>​</a:t>
            </a:r>
            <a:r>
              <a:rPr lang="tr-TR" sz="1800" dirty="0"/>
              <a:t>2023 yılında Kırgızistan'ın başkenti Bişkek'te düzenlenen 7. İşitme Engelliler Dünya Güreş Şampiyonası'nda Türk milli güreşçiler önemli başarılar elde etmiştir. Siirt BESYO öğrencilerinden Milli sporcu Atalay AYDEMİR, 125 kiloda altın madalya kazandı.</a:t>
            </a:r>
          </a:p>
          <a:p>
            <a:pPr marL="0" lvl="0" indent="0" algn="just">
              <a:lnSpc>
                <a:spcPct val="107000"/>
              </a:lnSpc>
              <a:spcAft>
                <a:spcPts val="800"/>
              </a:spcAft>
              <a:buNone/>
            </a:pPr>
            <a:r>
              <a:rPr lang="tr-TR" sz="1800" dirty="0"/>
              <a:t>Atalay Aydemir aynı zamanda2025 Türkiye İşitme Engelliler Şampiyonası’nda Türkiye Şampiyonu olarak büyük bir başarıya imza attı ve elde ettiği bu başarı ile 2025 Kasım ayında Tokyo’da düzenlenecek </a:t>
            </a:r>
            <a:r>
              <a:rPr lang="tr-TR" sz="1800" dirty="0" err="1"/>
              <a:t>Deaflympics</a:t>
            </a:r>
            <a:r>
              <a:rPr lang="tr-TR" sz="1800" dirty="0"/>
              <a:t> İşitme Engelliler Olimpiyat Oyunları’nda ülkemizi 130 kiloda temsil etmeye hak kazandı.</a:t>
            </a:r>
          </a:p>
          <a:p>
            <a:pPr marL="0" lvl="0" indent="0" algn="just">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a:extLst>
              <a:ext uri="{FF2B5EF4-FFF2-40B4-BE49-F238E27FC236}">
                <a16:creationId xmlns:a16="http://schemas.microsoft.com/office/drawing/2014/main" id="{E80728DF-2FE4-4AFE-90A2-507CDE883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038" y="1046979"/>
            <a:ext cx="3278222" cy="48735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45F3056-51B4-4DB8-9D55-222D2E8C7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150" y="1046979"/>
            <a:ext cx="2895135" cy="487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1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898-63E9-644E-C967-2037EE938B17}"/>
              </a:ext>
            </a:extLst>
          </p:cNvPr>
          <p:cNvSpPr>
            <a:spLocks noGrp="1"/>
          </p:cNvSpPr>
          <p:nvPr>
            <p:ph type="title"/>
          </p:nvPr>
        </p:nvSpPr>
        <p:spPr/>
        <p:txBody>
          <a:bodyPr/>
          <a:lstStyle/>
          <a:p>
            <a:r>
              <a:rPr lang="tr-TR" dirty="0"/>
              <a:t>Misyonumuz</a:t>
            </a:r>
          </a:p>
        </p:txBody>
      </p:sp>
      <p:sp>
        <p:nvSpPr>
          <p:cNvPr id="3" name="Content Placeholder 2">
            <a:extLst>
              <a:ext uri="{FF2B5EF4-FFF2-40B4-BE49-F238E27FC236}">
                <a16:creationId xmlns:a16="http://schemas.microsoft.com/office/drawing/2014/main" id="{5B671540-89FF-6CC1-1347-C91D8A92F5B9}"/>
              </a:ext>
            </a:extLst>
          </p:cNvPr>
          <p:cNvSpPr>
            <a:spLocks noGrp="1"/>
          </p:cNvSpPr>
          <p:nvPr>
            <p:ph idx="1"/>
          </p:nvPr>
        </p:nvSpPr>
        <p:spPr>
          <a:xfrm>
            <a:off x="838200" y="1388962"/>
            <a:ext cx="8074306" cy="2912449"/>
          </a:xfrm>
        </p:spPr>
        <p:txBody>
          <a:bodyPr>
            <a:noAutofit/>
          </a:bodyPr>
          <a:lstStyle/>
          <a:p>
            <a:pPr marL="0" indent="0" algn="just">
              <a:lnSpc>
                <a:spcPct val="150000"/>
              </a:lnSpc>
              <a:buNone/>
            </a:pPr>
            <a:r>
              <a:rPr lang="tr-TR" sz="1800" b="0" i="0" dirty="0">
                <a:solidFill>
                  <a:srgbClr val="333333"/>
                </a:solidFill>
                <a:effectLst/>
                <a:cs typeface="Times New Roman" panose="02020603050405020304" pitchFamily="18" charset="0"/>
              </a:rPr>
              <a:t>Yüksekokulumuz; eğitim ve öğretimde kaliteli eğitim, araştırma ve projelerde çağın gereksinimlerine uygun bilgi üretmek ve topluma hizmet sunma sorumluluğunda bir misyon üstlenmiştir. Evrensel değerler ışığında bilgi, birikim ve becerileri ile bölgedeki ekonomik, sosyal ve kültürel gelişmelere katkı sağlayarak etik değerlere duyarlı, paylaşımcı, sorgulayan, yenilikçi, araştırmacı ve mesleki açıdan yetkin lider bireyler yetiştirme misyonu taşımaktadır.</a:t>
            </a:r>
          </a:p>
          <a:p>
            <a:pPr marL="0" indent="0">
              <a:lnSpc>
                <a:spcPct val="200000"/>
              </a:lnSpc>
              <a:buNone/>
            </a:pPr>
            <a:br>
              <a:rPr lang="tr-TR" sz="1800" dirty="0"/>
            </a:br>
            <a:endParaRPr lang="tr-TR" sz="1800" dirty="0"/>
          </a:p>
        </p:txBody>
      </p:sp>
      <p:pic>
        <p:nvPicPr>
          <p:cNvPr id="1030" name="Picture 6" descr="MİSYON NASIL YAZILIR? GEREKLİ 9 UNSUR |">
            <a:extLst>
              <a:ext uri="{FF2B5EF4-FFF2-40B4-BE49-F238E27FC236}">
                <a16:creationId xmlns:a16="http://schemas.microsoft.com/office/drawing/2014/main" id="{380F4E48-2211-4D28-A150-3A44FC0D2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817" y="612843"/>
            <a:ext cx="2727899" cy="446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1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0AA20-CD85-05E6-D5FF-8DBD62DC1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F4170-BB7B-9970-F9BF-0852DEEF21AB}"/>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4A901042-A4B0-D580-5012-7AA439F6F125}"/>
              </a:ext>
            </a:extLst>
          </p:cNvPr>
          <p:cNvSpPr>
            <a:spLocks noGrp="1"/>
          </p:cNvSpPr>
          <p:nvPr>
            <p:ph idx="1"/>
          </p:nvPr>
        </p:nvSpPr>
        <p:spPr>
          <a:xfrm>
            <a:off x="306411" y="1186850"/>
            <a:ext cx="7089812" cy="4484299"/>
          </a:xfrm>
        </p:spPr>
        <p:txBody>
          <a:bodyPr>
            <a:normAutofit fontScale="92500"/>
          </a:bodyPr>
          <a:lstStyle/>
          <a:p>
            <a:pPr marL="0" lvl="0" indent="0">
              <a:lnSpc>
                <a:spcPct val="107000"/>
              </a:lnSpc>
              <a:spcAft>
                <a:spcPts val="800"/>
              </a:spcAft>
              <a:buNone/>
            </a:pPr>
            <a:r>
              <a:rPr lang="tr-TR" sz="1700" b="1" dirty="0">
                <a:effectLst/>
                <a:ea typeface="Calibri" panose="020F0502020204030204" pitchFamily="34" charset="0"/>
                <a:cs typeface="Times New Roman" panose="02020603050405020304" pitchFamily="18" charset="0"/>
              </a:rPr>
              <a:t>GÜREŞ</a:t>
            </a:r>
          </a:p>
          <a:p>
            <a:pPr marL="0" lvl="0" indent="0" algn="just">
              <a:lnSpc>
                <a:spcPct val="107000"/>
              </a:lnSpc>
              <a:spcAft>
                <a:spcPts val="800"/>
              </a:spcAft>
              <a:buNone/>
            </a:pPr>
            <a:r>
              <a:rPr lang="tr-TR" sz="1700" dirty="0">
                <a:effectLst/>
                <a:ea typeface="Calibri" panose="020F0502020204030204" pitchFamily="34" charset="0"/>
                <a:cs typeface="Times New Roman" panose="02020603050405020304" pitchFamily="18" charset="0"/>
              </a:rPr>
              <a:t>Barış ERBEK- 2023 – Üniversiteler Arası Türkiye Şampiyonası (1.)</a:t>
            </a:r>
          </a:p>
          <a:p>
            <a:pPr marL="0" indent="0" algn="just">
              <a:lnSpc>
                <a:spcPct val="107000"/>
              </a:lnSpc>
              <a:spcAft>
                <a:spcPts val="800"/>
              </a:spcAft>
              <a:buNone/>
            </a:pPr>
            <a:r>
              <a:rPr lang="tr-TR" sz="1700" dirty="0">
                <a:effectLst/>
                <a:ea typeface="Calibri" panose="020F0502020204030204" pitchFamily="34" charset="0"/>
                <a:cs typeface="Times New Roman" panose="02020603050405020304" pitchFamily="18" charset="0"/>
              </a:rPr>
              <a:t>Hakan </a:t>
            </a:r>
            <a:r>
              <a:rPr lang="tr-TR" sz="1700" dirty="0" err="1">
                <a:effectLst/>
                <a:ea typeface="Calibri" panose="020F0502020204030204" pitchFamily="34" charset="0"/>
                <a:cs typeface="Times New Roman" panose="02020603050405020304" pitchFamily="18" charset="0"/>
              </a:rPr>
              <a:t>Kızılarslan</a:t>
            </a:r>
            <a:r>
              <a:rPr lang="tr-TR" sz="1700" dirty="0">
                <a:effectLst/>
                <a:ea typeface="Calibri" panose="020F0502020204030204" pitchFamily="34" charset="0"/>
                <a:cs typeface="Times New Roman" panose="02020603050405020304" pitchFamily="18" charset="0"/>
              </a:rPr>
              <a:t>- 2024 – Büyükler Türkiye Şampiyonası (3.)</a:t>
            </a:r>
          </a:p>
          <a:p>
            <a:pPr marL="0" indent="0" algn="just">
              <a:lnSpc>
                <a:spcPct val="107000"/>
              </a:lnSpc>
              <a:spcAft>
                <a:spcPts val="800"/>
              </a:spcAft>
              <a:buNone/>
            </a:pPr>
            <a:r>
              <a:rPr lang="tr-TR" sz="1700" dirty="0">
                <a:ea typeface="Calibri" panose="020F0502020204030204" pitchFamily="34" charset="0"/>
                <a:cs typeface="Times New Roman" panose="02020603050405020304" pitchFamily="18" charset="0"/>
              </a:rPr>
              <a:t>Murat KALKAN-2023- </a:t>
            </a:r>
            <a:r>
              <a:rPr lang="tr-TR" sz="1700" dirty="0">
                <a:effectLst/>
                <a:ea typeface="Calibri" panose="020F0502020204030204" pitchFamily="34" charset="0"/>
              </a:rPr>
              <a:t>Üniversiteler Arası Türkiye Şampiyonası (2.)</a:t>
            </a:r>
          </a:p>
          <a:p>
            <a:pPr marL="0" indent="0" algn="just">
              <a:lnSpc>
                <a:spcPct val="107000"/>
              </a:lnSpc>
              <a:spcAft>
                <a:spcPts val="800"/>
              </a:spcAft>
              <a:buNone/>
            </a:pPr>
            <a:r>
              <a:rPr lang="tr-TR" sz="1700" dirty="0">
                <a:effectLst/>
                <a:ea typeface="Calibri" panose="020F0502020204030204" pitchFamily="34" charset="0"/>
                <a:cs typeface="Times New Roman" panose="02020603050405020304" pitchFamily="18" charset="0"/>
              </a:rPr>
              <a:t>Şahan Acar (77 kg)U23 Türkiye Güreş Şampiyonası 3. 24-26 Nisan 2024(Konya)</a:t>
            </a:r>
          </a:p>
          <a:p>
            <a:pPr marL="0" indent="0" algn="just">
              <a:lnSpc>
                <a:spcPct val="107000"/>
              </a:lnSpc>
              <a:spcAft>
                <a:spcPts val="800"/>
              </a:spcAft>
              <a:buNone/>
            </a:pPr>
            <a:r>
              <a:rPr lang="tr-TR" sz="1700" dirty="0">
                <a:effectLst/>
                <a:ea typeface="Calibri" panose="020F0502020204030204" pitchFamily="34" charset="0"/>
                <a:cs typeface="Times New Roman" panose="02020603050405020304" pitchFamily="18" charset="0"/>
              </a:rPr>
              <a:t>Yusuf GÖLBAŞI (82 kg)U23 Türkiye Gürel Şampiyonası  (1.) 24-26 Nisan 2024(Konya)</a:t>
            </a:r>
          </a:p>
          <a:p>
            <a:pPr marL="0" indent="0" algn="just">
              <a:lnSpc>
                <a:spcPct val="107000"/>
              </a:lnSpc>
              <a:spcAft>
                <a:spcPts val="800"/>
              </a:spcAft>
              <a:buNone/>
            </a:pPr>
            <a:r>
              <a:rPr lang="tr-TR" sz="1700" dirty="0">
                <a:ea typeface="Calibri" panose="020F0502020204030204" pitchFamily="34" charset="0"/>
                <a:cs typeface="Times New Roman" panose="02020603050405020304" pitchFamily="18" charset="0"/>
              </a:rPr>
              <a:t>İsmail</a:t>
            </a:r>
            <a:r>
              <a:rPr lang="tr-TR" sz="1700" dirty="0">
                <a:effectLst/>
                <a:ea typeface="Calibri" panose="020F0502020204030204" pitchFamily="34" charset="0"/>
                <a:cs typeface="Times New Roman" panose="02020603050405020304" pitchFamily="18" charset="0"/>
              </a:rPr>
              <a:t> ORUÇOĞLU (63 kg)- Grekoromen stil U23 Türkiye Güreş Şampiyonası (3.) 24-26 Nisan 2024 (Konya)</a:t>
            </a:r>
            <a:endParaRPr lang="tr-TR" sz="1700" dirty="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tr-TR" sz="1700" dirty="0">
                <a:ea typeface="Calibri" panose="020F0502020204030204" pitchFamily="34" charset="0"/>
                <a:cs typeface="Times New Roman" panose="02020603050405020304" pitchFamily="18" charset="0"/>
              </a:rPr>
              <a:t>Fatih </a:t>
            </a:r>
            <a:r>
              <a:rPr lang="tr-TR" sz="1700" dirty="0">
                <a:effectLst/>
                <a:ea typeface="Calibri" panose="020F0502020204030204" pitchFamily="34" charset="0"/>
                <a:cs typeface="Times New Roman" panose="02020603050405020304" pitchFamily="18" charset="0"/>
              </a:rPr>
              <a:t>ACAR (70 kg) -Serbest stil U20 Türkiye Güreş Şampiyonası (3.) 04-6 Şubat 2024 (Sakarya)</a:t>
            </a:r>
          </a:p>
          <a:p>
            <a:pPr marL="0" lvl="0" indent="0">
              <a:lnSpc>
                <a:spcPct val="107000"/>
              </a:lnSpc>
              <a:spcAft>
                <a:spcPts val="800"/>
              </a:spcAft>
              <a:buNone/>
            </a:pP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546A34DF-AA44-B7D7-9248-DA7EFA96B5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6222" y="1296365"/>
            <a:ext cx="4489367" cy="4160851"/>
          </a:xfrm>
          <a:prstGeom prst="rect">
            <a:avLst/>
          </a:prstGeom>
          <a:ln>
            <a:noFill/>
          </a:ln>
          <a:effectLst>
            <a:softEdge rad="112500"/>
          </a:effectLst>
        </p:spPr>
      </p:pic>
    </p:spTree>
    <p:extLst>
      <p:ext uri="{BB962C8B-B14F-4D97-AF65-F5344CB8AC3E}">
        <p14:creationId xmlns:p14="http://schemas.microsoft.com/office/powerpoint/2010/main" val="373955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F2DC2-D2C1-80C7-FFFC-89F95CCB6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5DE8C-A3CC-12C9-EFE7-94CA4BB49BB9}"/>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0DB1A377-BA80-4105-DA46-D79D9C91000D}"/>
              </a:ext>
            </a:extLst>
          </p:cNvPr>
          <p:cNvSpPr>
            <a:spLocks noGrp="1"/>
          </p:cNvSpPr>
          <p:nvPr>
            <p:ph idx="1"/>
          </p:nvPr>
        </p:nvSpPr>
        <p:spPr>
          <a:xfrm>
            <a:off x="306412" y="1388962"/>
            <a:ext cx="7089812" cy="4484299"/>
          </a:xfrm>
        </p:spPr>
        <p:txBody>
          <a:bodyPr>
            <a:normAutofit/>
          </a:bodyPr>
          <a:lstStyle/>
          <a:p>
            <a:pPr marL="0" lvl="0" indent="0">
              <a:lnSpc>
                <a:spcPct val="107000"/>
              </a:lnSpc>
              <a:spcAft>
                <a:spcPts val="800"/>
              </a:spcAft>
              <a:buNone/>
            </a:pPr>
            <a:r>
              <a:rPr lang="tr-TR" sz="1600" b="1" dirty="0">
                <a:effectLst/>
                <a:ea typeface="Calibri" panose="020F0502020204030204" pitchFamily="34" charset="0"/>
                <a:cs typeface="Times New Roman" panose="02020603050405020304" pitchFamily="18" charset="0"/>
              </a:rPr>
              <a:t>GÜREŞ</a:t>
            </a:r>
          </a:p>
          <a:p>
            <a:pPr marL="0" lvl="0" indent="0">
              <a:lnSpc>
                <a:spcPct val="107000"/>
              </a:lnSpc>
              <a:spcAft>
                <a:spcPts val="800"/>
              </a:spcAft>
              <a:buNone/>
            </a:pPr>
            <a:r>
              <a:rPr lang="tr-TR" sz="1600" dirty="0" err="1">
                <a:effectLst/>
                <a:ea typeface="Calibri" panose="020F0502020204030204" pitchFamily="34" charset="0"/>
                <a:cs typeface="Times New Roman" panose="02020603050405020304" pitchFamily="18" charset="0"/>
              </a:rPr>
              <a:t>Şervan</a:t>
            </a:r>
            <a:r>
              <a:rPr lang="tr-TR" sz="1600" dirty="0">
                <a:effectLst/>
                <a:ea typeface="Calibri" panose="020F0502020204030204" pitchFamily="34" charset="0"/>
                <a:cs typeface="Times New Roman" panose="02020603050405020304" pitchFamily="18" charset="0"/>
              </a:rPr>
              <a:t> ÇINAR</a:t>
            </a:r>
          </a:p>
          <a:p>
            <a:pPr marL="0" lvl="0" indent="0">
              <a:lnSpc>
                <a:spcPct val="107000"/>
              </a:lnSpc>
              <a:spcAft>
                <a:spcPts val="800"/>
              </a:spcAft>
              <a:buNone/>
            </a:pPr>
            <a:r>
              <a:rPr lang="tr-TR" sz="1600" dirty="0">
                <a:effectLst/>
                <a:ea typeface="Calibri" panose="020F0502020204030204" pitchFamily="34" charset="0"/>
                <a:cs typeface="Times New Roman" panose="02020603050405020304" pitchFamily="18" charset="0"/>
              </a:rPr>
              <a:t>Grekoromen stil Büyükler Türkiye Güreş Şampiyonası (2.) 08-11 Aralık 2024(Konya)</a:t>
            </a:r>
          </a:p>
          <a:p>
            <a:pPr marL="0" lvl="0" indent="0">
              <a:lnSpc>
                <a:spcPct val="107000"/>
              </a:lnSpc>
              <a:spcAft>
                <a:spcPts val="800"/>
              </a:spcAft>
              <a:buNone/>
            </a:pPr>
            <a:r>
              <a:rPr lang="tr-TR" sz="1600" dirty="0">
                <a:effectLst/>
                <a:ea typeface="Calibri" panose="020F0502020204030204" pitchFamily="34" charset="0"/>
                <a:cs typeface="Times New Roman" panose="02020603050405020304" pitchFamily="18" charset="0"/>
              </a:rPr>
              <a:t>U20 Türkiye Güreş Şampiyonası 2.  02-04 Şubat 2024 (Sakarya)</a:t>
            </a:r>
          </a:p>
          <a:p>
            <a:pPr marL="0" lvl="0" indent="0">
              <a:lnSpc>
                <a:spcPct val="107000"/>
              </a:lnSpc>
              <a:spcAft>
                <a:spcPts val="800"/>
              </a:spcAft>
              <a:buNone/>
            </a:pPr>
            <a:r>
              <a:rPr lang="tr-TR" sz="1600" dirty="0">
                <a:effectLst/>
                <a:ea typeface="Calibri" panose="020F0502020204030204" pitchFamily="34" charset="0"/>
                <a:cs typeface="Times New Roman" panose="02020603050405020304" pitchFamily="18" charset="0"/>
              </a:rPr>
              <a:t> Uluslararası </a:t>
            </a:r>
            <a:r>
              <a:rPr lang="tr-TR" sz="1600" dirty="0" err="1">
                <a:effectLst/>
                <a:ea typeface="Calibri" panose="020F0502020204030204" pitchFamily="34" charset="0"/>
                <a:cs typeface="Times New Roman" panose="02020603050405020304" pitchFamily="18" charset="0"/>
              </a:rPr>
              <a:t>Kozma</a:t>
            </a:r>
            <a:r>
              <a:rPr lang="tr-TR" sz="1600" dirty="0">
                <a:effectLst/>
                <a:ea typeface="Calibri" panose="020F0502020204030204" pitchFamily="34" charset="0"/>
                <a:cs typeface="Times New Roman" panose="02020603050405020304" pitchFamily="18" charset="0"/>
              </a:rPr>
              <a:t> </a:t>
            </a:r>
            <a:r>
              <a:rPr lang="tr-TR" sz="1600" dirty="0" err="1">
                <a:effectLst/>
                <a:ea typeface="Calibri" panose="020F0502020204030204" pitchFamily="34" charset="0"/>
                <a:cs typeface="Times New Roman" panose="02020603050405020304" pitchFamily="18" charset="0"/>
              </a:rPr>
              <a:t>Istvan</a:t>
            </a:r>
            <a:r>
              <a:rPr lang="tr-TR" sz="1600" dirty="0">
                <a:effectLst/>
                <a:ea typeface="Calibri" panose="020F0502020204030204" pitchFamily="34" charset="0"/>
                <a:cs typeface="Times New Roman" panose="02020603050405020304" pitchFamily="18" charset="0"/>
              </a:rPr>
              <a:t> </a:t>
            </a:r>
            <a:r>
              <a:rPr lang="tr-TR" sz="1600" dirty="0" err="1">
                <a:effectLst/>
                <a:ea typeface="Calibri" panose="020F0502020204030204" pitchFamily="34" charset="0"/>
                <a:cs typeface="Times New Roman" panose="02020603050405020304" pitchFamily="18" charset="0"/>
              </a:rPr>
              <a:t>Magyar</a:t>
            </a:r>
            <a:r>
              <a:rPr lang="tr-TR" sz="1600" dirty="0">
                <a:effectLst/>
                <a:ea typeface="Calibri" panose="020F0502020204030204" pitchFamily="34" charset="0"/>
                <a:cs typeface="Times New Roman" panose="02020603050405020304" pitchFamily="18" charset="0"/>
              </a:rPr>
              <a:t> turnuvası (1.)  3-5 Mart 2024 (Macaristan - Budapeşte)</a:t>
            </a:r>
          </a:p>
          <a:p>
            <a:pPr marL="0" lvl="0" indent="0">
              <a:lnSpc>
                <a:spcPct val="107000"/>
              </a:lnSpc>
              <a:spcAft>
                <a:spcPts val="800"/>
              </a:spcAft>
              <a:buNone/>
            </a:pPr>
            <a:r>
              <a:rPr lang="tr-TR" sz="1600" dirty="0">
                <a:effectLst/>
                <a:ea typeface="Calibri" panose="020F0502020204030204" pitchFamily="34" charset="0"/>
                <a:cs typeface="Times New Roman" panose="02020603050405020304" pitchFamily="18" charset="0"/>
              </a:rPr>
              <a:t>Uluslararası Şampiyonlar Turnuvası (3.)   12-14 Mart 2024( Antalya)</a:t>
            </a:r>
          </a:p>
          <a:p>
            <a:pPr marL="0" lvl="0" indent="0">
              <a:lnSpc>
                <a:spcPct val="107000"/>
              </a:lnSpc>
              <a:spcAft>
                <a:spcPts val="800"/>
              </a:spcAft>
              <a:buNone/>
            </a:pPr>
            <a:r>
              <a:rPr lang="tr-TR" sz="1600" dirty="0">
                <a:effectLst/>
                <a:ea typeface="Calibri" panose="020F0502020204030204" pitchFamily="34" charset="0"/>
                <a:cs typeface="Times New Roman" panose="02020603050405020304" pitchFamily="18" charset="0"/>
              </a:rPr>
              <a:t>U23 Türkiye Güreş Şampiyonası (2.) 24-26 Nisan 2024 (Konya)</a:t>
            </a:r>
          </a:p>
          <a:p>
            <a:pPr marL="0" lvl="0" indent="0">
              <a:lnSpc>
                <a:spcPct val="107000"/>
              </a:lnSpc>
              <a:spcAft>
                <a:spcPts val="800"/>
              </a:spcAft>
              <a:buNone/>
            </a:pPr>
            <a:r>
              <a:rPr lang="tr-TR" sz="1600" dirty="0">
                <a:effectLst/>
                <a:ea typeface="Calibri" panose="020F0502020204030204" pitchFamily="34" charset="0"/>
                <a:cs typeface="Times New Roman" panose="02020603050405020304" pitchFamily="18" charset="0"/>
              </a:rPr>
              <a:t>Gençler Avrupa Şampiyonası 3.  1-7 Temmuz 2024 (Sırbistan - </a:t>
            </a:r>
            <a:r>
              <a:rPr lang="tr-TR" sz="1600" dirty="0" err="1">
                <a:effectLst/>
                <a:ea typeface="Calibri" panose="020F0502020204030204" pitchFamily="34" charset="0"/>
                <a:cs typeface="Times New Roman" panose="02020603050405020304" pitchFamily="18" charset="0"/>
              </a:rPr>
              <a:t>Novi</a:t>
            </a:r>
            <a:r>
              <a:rPr lang="tr-TR" sz="1600" dirty="0">
                <a:effectLst/>
                <a:ea typeface="Calibri" panose="020F0502020204030204" pitchFamily="34" charset="0"/>
                <a:cs typeface="Times New Roman" panose="02020603050405020304" pitchFamily="18" charset="0"/>
              </a:rPr>
              <a:t> </a:t>
            </a:r>
            <a:r>
              <a:rPr lang="tr-TR" sz="1600" dirty="0" err="1">
                <a:effectLst/>
                <a:ea typeface="Calibri" panose="020F0502020204030204" pitchFamily="34" charset="0"/>
                <a:cs typeface="Times New Roman" panose="02020603050405020304" pitchFamily="18" charset="0"/>
              </a:rPr>
              <a:t>sad</a:t>
            </a:r>
            <a:r>
              <a:rPr lang="tr-TR" sz="1600" dirty="0">
                <a:effectLst/>
                <a:ea typeface="Calibri" panose="020F0502020204030204" pitchFamily="34" charset="0"/>
                <a:cs typeface="Times New Roman" panose="02020603050405020304" pitchFamily="18" charset="0"/>
              </a:rPr>
              <a:t>)</a:t>
            </a:r>
          </a:p>
          <a:p>
            <a:pPr marL="0" lv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a:extLst>
              <a:ext uri="{FF2B5EF4-FFF2-40B4-BE49-F238E27FC236}">
                <a16:creationId xmlns:a16="http://schemas.microsoft.com/office/drawing/2014/main" id="{5534BF13-F47F-48DC-3966-C7DD227CE993}"/>
              </a:ext>
            </a:extLst>
          </p:cNvPr>
          <p:cNvPicPr>
            <a:picLocks noChangeAspect="1"/>
          </p:cNvPicPr>
          <p:nvPr/>
        </p:nvPicPr>
        <p:blipFill>
          <a:blip r:embed="rId2"/>
          <a:stretch>
            <a:fillRect/>
          </a:stretch>
        </p:blipFill>
        <p:spPr>
          <a:xfrm>
            <a:off x="7224144" y="1575881"/>
            <a:ext cx="4740878" cy="4163438"/>
          </a:xfrm>
          <a:prstGeom prst="rect">
            <a:avLst/>
          </a:prstGeom>
        </p:spPr>
      </p:pic>
    </p:spTree>
    <p:extLst>
      <p:ext uri="{BB962C8B-B14F-4D97-AF65-F5344CB8AC3E}">
        <p14:creationId xmlns:p14="http://schemas.microsoft.com/office/powerpoint/2010/main" val="4031700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0CD1-7F49-A582-44FB-EE2F32FA0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C9B44-2BA3-F3FB-9FB9-EE5D3E296758}"/>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7167A410-1FA4-2E08-AFFB-E37FE0518317}"/>
              </a:ext>
            </a:extLst>
          </p:cNvPr>
          <p:cNvSpPr>
            <a:spLocks noGrp="1"/>
          </p:cNvSpPr>
          <p:nvPr>
            <p:ph idx="1"/>
          </p:nvPr>
        </p:nvSpPr>
        <p:spPr>
          <a:xfrm>
            <a:off x="306412" y="1388962"/>
            <a:ext cx="5248082" cy="4484299"/>
          </a:xfrm>
        </p:spPr>
        <p:txBody>
          <a:bodyPr>
            <a:normAutofit/>
          </a:bodyPr>
          <a:lstStyle/>
          <a:p>
            <a:pPr marL="0" lvl="0" indent="0">
              <a:lnSpc>
                <a:spcPct val="107000"/>
              </a:lnSpc>
              <a:spcAft>
                <a:spcPts val="800"/>
              </a:spcAft>
              <a:buNone/>
            </a:pPr>
            <a:r>
              <a:rPr lang="tr-TR" sz="1800" b="1" dirty="0">
                <a:effectLst/>
                <a:ea typeface="Calibri" panose="020F0502020204030204" pitchFamily="34" charset="0"/>
                <a:cs typeface="Times New Roman" panose="02020603050405020304" pitchFamily="18" charset="0"/>
              </a:rPr>
              <a:t>GÜREŞ</a:t>
            </a:r>
          </a:p>
          <a:p>
            <a:pPr algn="just">
              <a:lnSpc>
                <a:spcPct val="107000"/>
              </a:lnSpc>
              <a:spcAft>
                <a:spcPts val="800"/>
              </a:spcAft>
            </a:pPr>
            <a:r>
              <a:rPr lang="tr-TR" sz="1800" dirty="0">
                <a:effectLst/>
                <a:ea typeface="Calibri" panose="020F0502020204030204" pitchFamily="34" charset="0"/>
                <a:cs typeface="Times New Roman" panose="02020603050405020304" pitchFamily="18" charset="0"/>
              </a:rPr>
              <a:t>Öğrencimiz </a:t>
            </a:r>
            <a:r>
              <a:rPr lang="tr-TR" sz="1800" dirty="0" err="1">
                <a:effectLst/>
                <a:ea typeface="Calibri" panose="020F0502020204030204" pitchFamily="34" charset="0"/>
                <a:cs typeface="Times New Roman" panose="02020603050405020304" pitchFamily="18" charset="0"/>
              </a:rPr>
              <a:t>Şervan</a:t>
            </a:r>
            <a:r>
              <a:rPr lang="tr-TR" sz="1800" dirty="0">
                <a:effectLst/>
                <a:ea typeface="Calibri" panose="020F0502020204030204" pitchFamily="34" charset="0"/>
                <a:cs typeface="Times New Roman" panose="02020603050405020304" pitchFamily="18" charset="0"/>
              </a:rPr>
              <a:t> ÇINAR </a:t>
            </a:r>
            <a:r>
              <a:rPr lang="tr-TR" sz="1800" dirty="0">
                <a:ea typeface="Calibri" panose="020F0502020204030204" pitchFamily="34" charset="0"/>
                <a:cs typeface="Times New Roman" panose="02020603050405020304" pitchFamily="18" charset="0"/>
              </a:rPr>
              <a:t>tüm bu başarılarının yanı sıra 1-7 Temmuz 2024 tarihleri arasında Sırbistan’ın </a:t>
            </a:r>
            <a:r>
              <a:rPr lang="tr-TR" sz="1800" dirty="0" err="1">
                <a:ea typeface="Calibri" panose="020F0502020204030204" pitchFamily="34" charset="0"/>
                <a:cs typeface="Times New Roman" panose="02020603050405020304" pitchFamily="18" charset="0"/>
              </a:rPr>
              <a:t>Novi</a:t>
            </a:r>
            <a:r>
              <a:rPr lang="tr-TR" sz="1800" dirty="0">
                <a:ea typeface="Calibri" panose="020F0502020204030204" pitchFamily="34" charset="0"/>
                <a:cs typeface="Times New Roman" panose="02020603050405020304" pitchFamily="18" charset="0"/>
              </a:rPr>
              <a:t> Sad kentinde düzenlenen </a:t>
            </a:r>
            <a:r>
              <a:rPr lang="tr-TR" sz="1800" dirty="0">
                <a:effectLst/>
                <a:ea typeface="Calibri" panose="020F0502020204030204" pitchFamily="34" charset="0"/>
                <a:cs typeface="Times New Roman" panose="02020603050405020304" pitchFamily="18" charset="0"/>
              </a:rPr>
              <a:t>Gençler Avrupa Şampiyonası’nda  3. olarak ülkemizi ve üniversitemizi gururlandırmıştır. </a:t>
            </a:r>
          </a:p>
          <a:p>
            <a:pPr algn="just">
              <a:lnSpc>
                <a:spcPct val="107000"/>
              </a:lnSpc>
              <a:spcAft>
                <a:spcPts val="800"/>
              </a:spcAft>
            </a:pPr>
            <a:endParaRPr lang="tr-TR" sz="18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tr-TR" sz="1800" dirty="0">
                <a:effectLst/>
                <a:ea typeface="Calibri" panose="020F0502020204030204" pitchFamily="34" charset="0"/>
                <a:cs typeface="Times New Roman" panose="02020603050405020304" pitchFamily="18" charset="0"/>
              </a:rPr>
              <a:t>Kazakistan'da gerçekleşmekte olan </a:t>
            </a:r>
            <a:r>
              <a:rPr lang="tr-TR" sz="1800" dirty="0" err="1">
                <a:effectLst/>
                <a:ea typeface="Calibri" panose="020F0502020204030204" pitchFamily="34" charset="0"/>
                <a:cs typeface="Times New Roman" panose="02020603050405020304" pitchFamily="18" charset="0"/>
              </a:rPr>
              <a:t>Taimbet</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Komekbayev</a:t>
            </a:r>
            <a:r>
              <a:rPr lang="tr-TR" sz="1800" dirty="0">
                <a:effectLst/>
                <a:ea typeface="Calibri" panose="020F0502020204030204" pitchFamily="34" charset="0"/>
                <a:cs typeface="Times New Roman" panose="02020603050405020304" pitchFamily="18" charset="0"/>
              </a:rPr>
              <a:t> Uluslararası Greko-Romen Güreş Turnuvasında öğrencimiz </a:t>
            </a:r>
            <a:r>
              <a:rPr lang="tr-TR" sz="1800" dirty="0" err="1">
                <a:effectLst/>
                <a:ea typeface="Calibri" panose="020F0502020204030204" pitchFamily="34" charset="0"/>
                <a:cs typeface="Times New Roman" panose="02020603050405020304" pitchFamily="18" charset="0"/>
              </a:rPr>
              <a:t>Şervan</a:t>
            </a:r>
            <a:r>
              <a:rPr lang="tr-TR" sz="1800" dirty="0">
                <a:effectLst/>
                <a:ea typeface="Calibri" panose="020F0502020204030204" pitchFamily="34" charset="0"/>
                <a:cs typeface="Times New Roman" panose="02020603050405020304" pitchFamily="18" charset="0"/>
              </a:rPr>
              <a:t> Çınar 55 kiloda 3. Olarak ülkemizi ve üniversitemizi gururlandırmıştır. </a:t>
            </a:r>
          </a:p>
          <a:p>
            <a:pPr marL="0" lv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Resim 5" descr="giyim, kişi, şahıs, spor kıyafeti, oğlan içeren bir resim&#10;&#10;Yapay zeka tarafından oluşturulan içerik yanlış olabilir.">
            <a:extLst>
              <a:ext uri="{FF2B5EF4-FFF2-40B4-BE49-F238E27FC236}">
                <a16:creationId xmlns:a16="http://schemas.microsoft.com/office/drawing/2014/main" id="{C62D271F-94FE-ACE0-40CF-B110A7ACA751}"/>
              </a:ext>
            </a:extLst>
          </p:cNvPr>
          <p:cNvPicPr>
            <a:picLocks noChangeAspect="1"/>
          </p:cNvPicPr>
          <p:nvPr/>
        </p:nvPicPr>
        <p:blipFill>
          <a:blip r:embed="rId2">
            <a:extLst>
              <a:ext uri="{28A0092B-C50C-407E-A947-70E740481C1C}">
                <a14:useLocalDpi xmlns:a14="http://schemas.microsoft.com/office/drawing/2010/main" val="0"/>
              </a:ext>
            </a:extLst>
          </a:blip>
          <a:srcRect l="23593" r="24127"/>
          <a:stretch/>
        </p:blipFill>
        <p:spPr>
          <a:xfrm>
            <a:off x="8912506" y="1145978"/>
            <a:ext cx="3198431" cy="4566043"/>
          </a:xfrm>
          <a:prstGeom prst="rect">
            <a:avLst/>
          </a:prstGeom>
        </p:spPr>
      </p:pic>
      <p:pic>
        <p:nvPicPr>
          <p:cNvPr id="1026" name="Picture 2" descr="Rektörümüz Prof. Dr. Nihat Şındak, Şampiyon Sporcularımızı Ağırladı">
            <a:extLst>
              <a:ext uri="{FF2B5EF4-FFF2-40B4-BE49-F238E27FC236}">
                <a16:creationId xmlns:a16="http://schemas.microsoft.com/office/drawing/2014/main" id="{F96BAD29-B809-4D90-AA27-7FA4459EF1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074" y="1145978"/>
            <a:ext cx="3198432" cy="456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66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3338-1DED-FC69-4450-7064ADDEC3F0}"/>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8C3D17C4-F917-FA91-1698-B4A175A55BBB}"/>
              </a:ext>
            </a:extLst>
          </p:cNvPr>
          <p:cNvSpPr>
            <a:spLocks noGrp="1"/>
          </p:cNvSpPr>
          <p:nvPr>
            <p:ph idx="1"/>
          </p:nvPr>
        </p:nvSpPr>
        <p:spPr>
          <a:xfrm>
            <a:off x="233464" y="1799074"/>
            <a:ext cx="7248369" cy="2682705"/>
          </a:xfrm>
        </p:spPr>
        <p:txBody>
          <a:bodyPr>
            <a:normAutofit/>
          </a:bodyPr>
          <a:lstStyle/>
          <a:p>
            <a:pPr marL="0" indent="0">
              <a:lnSpc>
                <a:spcPct val="100000"/>
              </a:lnSpc>
              <a:spcBef>
                <a:spcPts val="95"/>
              </a:spcBef>
              <a:buNone/>
            </a:pPr>
            <a:r>
              <a:rPr lang="tr-TR" sz="2000" b="1" spc="-10" dirty="0">
                <a:cs typeface="Times New Roman"/>
              </a:rPr>
              <a:t>TAEKWONDO</a:t>
            </a:r>
            <a:endParaRPr lang="tr-TR" sz="2000" b="1" dirty="0">
              <a:cs typeface="Times New Roman"/>
            </a:endParaRPr>
          </a:p>
          <a:p>
            <a:pPr marL="0" marR="5080" indent="0" algn="just">
              <a:lnSpc>
                <a:spcPct val="100000"/>
              </a:lnSpc>
              <a:buNone/>
            </a:pPr>
            <a:r>
              <a:rPr lang="tr-TR" sz="2000" b="0" spc="-10" dirty="0">
                <a:cs typeface="Times New Roman"/>
              </a:rPr>
              <a:t>29-</a:t>
            </a:r>
            <a:r>
              <a:rPr lang="tr-TR" sz="2000" b="0" dirty="0">
                <a:cs typeface="Times New Roman"/>
              </a:rPr>
              <a:t>31</a:t>
            </a:r>
            <a:r>
              <a:rPr lang="tr-TR" sz="2000" b="0" spc="509" dirty="0">
                <a:cs typeface="Times New Roman"/>
              </a:rPr>
              <a:t> </a:t>
            </a:r>
            <a:r>
              <a:rPr lang="tr-TR" sz="2000" b="0" dirty="0">
                <a:cs typeface="Times New Roman"/>
              </a:rPr>
              <a:t>Ocak</a:t>
            </a:r>
            <a:r>
              <a:rPr lang="tr-TR" sz="2000" b="0" spc="505" dirty="0">
                <a:cs typeface="Times New Roman"/>
              </a:rPr>
              <a:t> </a:t>
            </a:r>
            <a:r>
              <a:rPr lang="tr-TR" sz="2000" b="0" dirty="0">
                <a:cs typeface="Times New Roman"/>
              </a:rPr>
              <a:t>2024</a:t>
            </a:r>
            <a:r>
              <a:rPr lang="tr-TR" sz="2000" b="0" spc="505" dirty="0">
                <a:cs typeface="Times New Roman"/>
              </a:rPr>
              <a:t> </a:t>
            </a:r>
            <a:r>
              <a:rPr lang="tr-TR" sz="2000" b="0" dirty="0">
                <a:cs typeface="Times New Roman"/>
              </a:rPr>
              <a:t>Tarihleri</a:t>
            </a:r>
            <a:r>
              <a:rPr lang="tr-TR" sz="2000" b="0" spc="495" dirty="0">
                <a:cs typeface="Times New Roman"/>
              </a:rPr>
              <a:t> </a:t>
            </a:r>
            <a:r>
              <a:rPr lang="tr-TR" sz="2000" b="0" dirty="0">
                <a:cs typeface="Times New Roman"/>
              </a:rPr>
              <a:t>Arasında</a:t>
            </a:r>
            <a:r>
              <a:rPr lang="tr-TR" sz="2000" b="0" spc="505" dirty="0">
                <a:cs typeface="Times New Roman"/>
              </a:rPr>
              <a:t> </a:t>
            </a:r>
            <a:r>
              <a:rPr lang="tr-TR" sz="2000" b="0" spc="-10" dirty="0">
                <a:cs typeface="Times New Roman"/>
              </a:rPr>
              <a:t>ERZURUM </a:t>
            </a:r>
            <a:r>
              <a:rPr lang="tr-TR" sz="2000" b="0" dirty="0">
                <a:cs typeface="Times New Roman"/>
              </a:rPr>
              <a:t>İlinde</a:t>
            </a:r>
            <a:r>
              <a:rPr lang="tr-TR" sz="2000" b="0" spc="375" dirty="0">
                <a:cs typeface="Times New Roman"/>
              </a:rPr>
              <a:t>   </a:t>
            </a:r>
            <a:r>
              <a:rPr lang="tr-TR" sz="2000" b="0" dirty="0">
                <a:cs typeface="Times New Roman"/>
              </a:rPr>
              <a:t>Yapılan,</a:t>
            </a:r>
            <a:r>
              <a:rPr lang="tr-TR" sz="2000" b="0" spc="375" dirty="0">
                <a:cs typeface="Times New Roman"/>
              </a:rPr>
              <a:t>   </a:t>
            </a:r>
            <a:r>
              <a:rPr lang="tr-TR" sz="2000" b="0" dirty="0">
                <a:cs typeface="Times New Roman"/>
              </a:rPr>
              <a:t>Üniversiteler</a:t>
            </a:r>
            <a:r>
              <a:rPr lang="tr-TR" sz="2000" b="0" spc="380" dirty="0">
                <a:cs typeface="Times New Roman"/>
              </a:rPr>
              <a:t>   </a:t>
            </a:r>
            <a:r>
              <a:rPr lang="tr-TR" sz="2000" b="0" dirty="0">
                <a:cs typeface="Times New Roman"/>
              </a:rPr>
              <a:t>arası</a:t>
            </a:r>
            <a:r>
              <a:rPr lang="tr-TR" sz="2000" b="0" spc="380" dirty="0">
                <a:cs typeface="Times New Roman"/>
              </a:rPr>
              <a:t>   </a:t>
            </a:r>
            <a:r>
              <a:rPr lang="tr-TR" sz="2000" b="0" spc="-10" dirty="0">
                <a:cs typeface="Times New Roman"/>
              </a:rPr>
              <a:t>Türkiye </a:t>
            </a:r>
            <a:r>
              <a:rPr lang="tr-TR" sz="2000" b="0" dirty="0" err="1">
                <a:cs typeface="Times New Roman"/>
              </a:rPr>
              <a:t>Taekwondo</a:t>
            </a:r>
            <a:r>
              <a:rPr lang="tr-TR" sz="2000" b="0" spc="75" dirty="0">
                <a:cs typeface="Times New Roman"/>
              </a:rPr>
              <a:t>  </a:t>
            </a:r>
            <a:r>
              <a:rPr lang="tr-TR" sz="2000" b="0" dirty="0">
                <a:cs typeface="Times New Roman"/>
              </a:rPr>
              <a:t>Şampiyonasında,</a:t>
            </a:r>
            <a:r>
              <a:rPr lang="tr-TR" sz="2000" b="0" spc="65" dirty="0">
                <a:cs typeface="Times New Roman"/>
              </a:rPr>
              <a:t>  </a:t>
            </a:r>
            <a:r>
              <a:rPr lang="tr-TR" sz="2000" b="0" dirty="0">
                <a:cs typeface="Times New Roman"/>
              </a:rPr>
              <a:t>Siirt</a:t>
            </a:r>
            <a:r>
              <a:rPr lang="tr-TR" sz="2000" b="0" spc="80" dirty="0">
                <a:cs typeface="Times New Roman"/>
              </a:rPr>
              <a:t>  </a:t>
            </a:r>
            <a:r>
              <a:rPr lang="tr-TR" sz="2000" b="0" spc="-10" dirty="0">
                <a:cs typeface="Times New Roman"/>
              </a:rPr>
              <a:t>Üniversitesi </a:t>
            </a:r>
            <a:r>
              <a:rPr lang="tr-TR" sz="2000" b="0" dirty="0">
                <a:cs typeface="Times New Roman"/>
              </a:rPr>
              <a:t>Öğrencisi</a:t>
            </a:r>
            <a:r>
              <a:rPr lang="tr-TR" sz="2000" b="0" spc="85" dirty="0">
                <a:cs typeface="Times New Roman"/>
              </a:rPr>
              <a:t>  </a:t>
            </a:r>
            <a:r>
              <a:rPr lang="tr-TR" sz="2000" b="0" dirty="0">
                <a:cs typeface="Times New Roman"/>
              </a:rPr>
              <a:t>BESYO</a:t>
            </a:r>
            <a:r>
              <a:rPr lang="tr-TR" sz="2000" b="0" spc="90" dirty="0">
                <a:cs typeface="Times New Roman"/>
              </a:rPr>
              <a:t>  </a:t>
            </a:r>
            <a:r>
              <a:rPr lang="tr-TR" sz="2000" b="0" dirty="0">
                <a:cs typeface="Times New Roman"/>
              </a:rPr>
              <a:t>3.</a:t>
            </a:r>
            <a:r>
              <a:rPr lang="tr-TR" sz="2000" b="0" spc="85" dirty="0">
                <a:cs typeface="Times New Roman"/>
              </a:rPr>
              <a:t>  </a:t>
            </a:r>
            <a:r>
              <a:rPr lang="tr-TR" sz="2000" b="0" dirty="0">
                <a:cs typeface="Times New Roman"/>
              </a:rPr>
              <a:t>Sınıf</a:t>
            </a:r>
            <a:r>
              <a:rPr lang="tr-TR" sz="2000" b="0" spc="85" dirty="0">
                <a:cs typeface="Times New Roman"/>
              </a:rPr>
              <a:t>  </a:t>
            </a:r>
            <a:r>
              <a:rPr lang="tr-TR" sz="2000" b="0" dirty="0">
                <a:cs typeface="Times New Roman"/>
              </a:rPr>
              <a:t>Antrenörlük</a:t>
            </a:r>
            <a:r>
              <a:rPr lang="tr-TR" sz="2000" b="0" spc="100" dirty="0">
                <a:cs typeface="Times New Roman"/>
              </a:rPr>
              <a:t>  </a:t>
            </a:r>
            <a:r>
              <a:rPr lang="tr-TR" sz="2000" b="0" spc="-10" dirty="0">
                <a:cs typeface="Times New Roman"/>
              </a:rPr>
              <a:t>Eğitimi </a:t>
            </a:r>
            <a:r>
              <a:rPr lang="tr-TR" sz="2000" b="0" dirty="0">
                <a:cs typeface="Times New Roman"/>
              </a:rPr>
              <a:t>bölümü</a:t>
            </a:r>
            <a:r>
              <a:rPr lang="tr-TR" sz="2000" b="0" spc="315" dirty="0">
                <a:cs typeface="Times New Roman"/>
              </a:rPr>
              <a:t> </a:t>
            </a:r>
            <a:r>
              <a:rPr lang="tr-TR" sz="2000" b="0" dirty="0">
                <a:cs typeface="Times New Roman"/>
              </a:rPr>
              <a:t>öğrencimiz</a:t>
            </a:r>
            <a:r>
              <a:rPr lang="tr-TR" sz="2000" b="0" spc="315" dirty="0">
                <a:cs typeface="Times New Roman"/>
              </a:rPr>
              <a:t> </a:t>
            </a:r>
            <a:r>
              <a:rPr lang="tr-TR" sz="2000" b="0" dirty="0">
                <a:cs typeface="Times New Roman"/>
              </a:rPr>
              <a:t>Yusuf</a:t>
            </a:r>
            <a:r>
              <a:rPr lang="tr-TR" sz="2000" b="0" spc="320" dirty="0">
                <a:cs typeface="Times New Roman"/>
              </a:rPr>
              <a:t> </a:t>
            </a:r>
            <a:r>
              <a:rPr lang="tr-TR" sz="2000" b="0" dirty="0">
                <a:cs typeface="Times New Roman"/>
              </a:rPr>
              <a:t>Can</a:t>
            </a:r>
            <a:r>
              <a:rPr lang="tr-TR" sz="2000" b="0" spc="310" dirty="0">
                <a:cs typeface="Times New Roman"/>
              </a:rPr>
              <a:t> </a:t>
            </a:r>
            <a:r>
              <a:rPr lang="tr-TR" sz="2000" b="0" dirty="0" err="1">
                <a:cs typeface="Times New Roman"/>
              </a:rPr>
              <a:t>Çoktar</a:t>
            </a:r>
            <a:r>
              <a:rPr lang="tr-TR" sz="2000" b="0" spc="310" dirty="0">
                <a:cs typeface="Times New Roman"/>
              </a:rPr>
              <a:t> </a:t>
            </a:r>
            <a:r>
              <a:rPr lang="tr-TR" sz="2000" b="0" dirty="0">
                <a:cs typeface="Times New Roman"/>
              </a:rPr>
              <a:t>+87</a:t>
            </a:r>
            <a:r>
              <a:rPr lang="tr-TR" sz="2000" b="0" spc="310" dirty="0">
                <a:cs typeface="Times New Roman"/>
              </a:rPr>
              <a:t> </a:t>
            </a:r>
            <a:r>
              <a:rPr lang="tr-TR" sz="2000" b="0" dirty="0">
                <a:cs typeface="Times New Roman"/>
              </a:rPr>
              <a:t>Kg</a:t>
            </a:r>
            <a:r>
              <a:rPr lang="tr-TR" sz="2000" b="0" spc="310" dirty="0">
                <a:cs typeface="Times New Roman"/>
              </a:rPr>
              <a:t> </a:t>
            </a:r>
            <a:r>
              <a:rPr lang="tr-TR" sz="2000" b="0" spc="-25" dirty="0">
                <a:cs typeface="Times New Roman"/>
              </a:rPr>
              <a:t>da </a:t>
            </a:r>
            <a:r>
              <a:rPr lang="tr-TR" sz="2000" b="0" dirty="0">
                <a:cs typeface="Times New Roman"/>
              </a:rPr>
              <a:t>Türkiye</a:t>
            </a:r>
            <a:r>
              <a:rPr lang="tr-TR" sz="2000" b="0" spc="-60" dirty="0">
                <a:cs typeface="Times New Roman"/>
              </a:rPr>
              <a:t> </a:t>
            </a:r>
            <a:r>
              <a:rPr lang="tr-TR" sz="2000" b="0" dirty="0">
                <a:cs typeface="Times New Roman"/>
              </a:rPr>
              <a:t>üçüncüsü</a:t>
            </a:r>
            <a:r>
              <a:rPr lang="tr-TR" sz="2000" b="0" spc="-75" dirty="0">
                <a:cs typeface="Times New Roman"/>
              </a:rPr>
              <a:t> </a:t>
            </a:r>
            <a:r>
              <a:rPr lang="tr-TR" sz="2000" b="0" spc="-10" dirty="0">
                <a:cs typeface="Times New Roman"/>
              </a:rPr>
              <a:t>olmuştur.</a:t>
            </a:r>
            <a:endParaRPr lang="tr-TR" sz="2000" dirty="0"/>
          </a:p>
        </p:txBody>
      </p:sp>
      <p:pic>
        <p:nvPicPr>
          <p:cNvPr id="9" name="object 4">
            <a:extLst>
              <a:ext uri="{FF2B5EF4-FFF2-40B4-BE49-F238E27FC236}">
                <a16:creationId xmlns:a16="http://schemas.microsoft.com/office/drawing/2014/main" id="{0CB42F3A-69B0-3D7B-4A0B-B490D23D0066}"/>
              </a:ext>
            </a:extLst>
          </p:cNvPr>
          <p:cNvPicPr/>
          <p:nvPr/>
        </p:nvPicPr>
        <p:blipFill>
          <a:blip r:embed="rId2" cstate="print"/>
          <a:stretch>
            <a:fillRect/>
          </a:stretch>
        </p:blipFill>
        <p:spPr>
          <a:xfrm>
            <a:off x="8216519" y="1206230"/>
            <a:ext cx="3427490" cy="4406629"/>
          </a:xfrm>
          <a:prstGeom prst="rect">
            <a:avLst/>
          </a:prstGeom>
        </p:spPr>
      </p:pic>
    </p:spTree>
    <p:extLst>
      <p:ext uri="{BB962C8B-B14F-4D97-AF65-F5344CB8AC3E}">
        <p14:creationId xmlns:p14="http://schemas.microsoft.com/office/powerpoint/2010/main" val="172824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CB727F-0C48-FDD5-6E4B-E2BA08CD6F56}"/>
              </a:ext>
            </a:extLst>
          </p:cNvPr>
          <p:cNvSpPr>
            <a:spLocks noGrp="1"/>
          </p:cNvSpPr>
          <p:nvPr>
            <p:ph type="title"/>
          </p:nvPr>
        </p:nvSpPr>
        <p:spPr/>
        <p:txBody>
          <a:bodyPr/>
          <a:lstStyle/>
          <a:p>
            <a:r>
              <a:rPr lang="tr-TR" dirty="0"/>
              <a:t>ÖNEMLİ BAŞARILARIMIZ</a:t>
            </a:r>
          </a:p>
        </p:txBody>
      </p:sp>
      <p:sp>
        <p:nvSpPr>
          <p:cNvPr id="3" name="İçerik Yer Tutucusu 2">
            <a:extLst>
              <a:ext uri="{FF2B5EF4-FFF2-40B4-BE49-F238E27FC236}">
                <a16:creationId xmlns:a16="http://schemas.microsoft.com/office/drawing/2014/main" id="{8F1CCAD2-E08D-86DA-033C-69FB1465D949}"/>
              </a:ext>
            </a:extLst>
          </p:cNvPr>
          <p:cNvSpPr>
            <a:spLocks noGrp="1"/>
          </p:cNvSpPr>
          <p:nvPr>
            <p:ph idx="1"/>
          </p:nvPr>
        </p:nvSpPr>
        <p:spPr>
          <a:xfrm>
            <a:off x="838200" y="1388963"/>
            <a:ext cx="6558023" cy="3789324"/>
          </a:xfrm>
        </p:spPr>
        <p:txBody>
          <a:bodyPr>
            <a:normAutofit/>
          </a:bodyPr>
          <a:lstStyle/>
          <a:p>
            <a:pPr marL="0" indent="0">
              <a:buNone/>
            </a:pPr>
            <a:r>
              <a:rPr lang="tr-TR" b="1" dirty="0"/>
              <a:t>BOKS</a:t>
            </a:r>
          </a:p>
          <a:p>
            <a:r>
              <a:rPr lang="tr-TR" dirty="0"/>
              <a:t>Nihat </a:t>
            </a:r>
            <a:r>
              <a:rPr lang="tr-TR" dirty="0" err="1"/>
              <a:t>Adiyan</a:t>
            </a:r>
            <a:r>
              <a:rPr lang="tr-TR" dirty="0"/>
              <a:t> 2024 yılında Türkiye Erkekler Boks Şampiyonası 54 kg sıkletinde Türkiye şampiyonu olmuştur.</a:t>
            </a:r>
          </a:p>
          <a:p>
            <a:endParaRPr lang="tr-TR" dirty="0"/>
          </a:p>
        </p:txBody>
      </p:sp>
      <p:pic>
        <p:nvPicPr>
          <p:cNvPr id="8" name="Resim Yer Tutucusu 7" descr="spor, kişi, şahıs, boks, giyim içeren bir resim&#10;&#10;Yapay zeka tarafından oluşturulan içerik yanlış olabilir.">
            <a:extLst>
              <a:ext uri="{FF2B5EF4-FFF2-40B4-BE49-F238E27FC236}">
                <a16:creationId xmlns:a16="http://schemas.microsoft.com/office/drawing/2014/main" id="{AB7CF6B7-247D-5B7B-C58F-2369E6EE0B1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692" b="13692"/>
          <a:stretch>
            <a:fillRect/>
          </a:stretch>
        </p:blipFill>
        <p:spPr>
          <a:xfrm>
            <a:off x="7500938" y="1389063"/>
            <a:ext cx="4548187" cy="4629298"/>
          </a:xfrm>
        </p:spPr>
      </p:pic>
      <p:sp>
        <p:nvSpPr>
          <p:cNvPr id="5" name="Resim Yer Tutucusu 4">
            <a:extLst>
              <a:ext uri="{FF2B5EF4-FFF2-40B4-BE49-F238E27FC236}">
                <a16:creationId xmlns:a16="http://schemas.microsoft.com/office/drawing/2014/main" id="{676701A5-2667-9445-9E82-6C7EF879163C}"/>
              </a:ext>
            </a:extLst>
          </p:cNvPr>
          <p:cNvSpPr>
            <a:spLocks noGrp="1"/>
          </p:cNvSpPr>
          <p:nvPr>
            <p:ph type="pic" sz="quarter" idx="14"/>
          </p:nvPr>
        </p:nvSpPr>
        <p:spPr>
          <a:xfrm>
            <a:off x="2402164" y="5972642"/>
            <a:ext cx="241645" cy="45719"/>
          </a:xfrm>
        </p:spPr>
        <p:txBody>
          <a:bodyPr>
            <a:normAutofit fontScale="25000" lnSpcReduction="20000"/>
          </a:bodyPr>
          <a:lstStyle/>
          <a:p>
            <a:r>
              <a:rPr lang="tr-TR" dirty="0"/>
              <a:t>.</a:t>
            </a:r>
          </a:p>
        </p:txBody>
      </p:sp>
      <p:sp>
        <p:nvSpPr>
          <p:cNvPr id="6" name="İçerik Yer Tutucusu 5">
            <a:extLst>
              <a:ext uri="{FF2B5EF4-FFF2-40B4-BE49-F238E27FC236}">
                <a16:creationId xmlns:a16="http://schemas.microsoft.com/office/drawing/2014/main" id="{E8F5EBE3-185C-BA4D-D303-CB6CD9B74511}"/>
              </a:ext>
            </a:extLst>
          </p:cNvPr>
          <p:cNvSpPr>
            <a:spLocks noGrp="1"/>
          </p:cNvSpPr>
          <p:nvPr>
            <p:ph idx="15"/>
          </p:nvPr>
        </p:nvSpPr>
        <p:spPr>
          <a:xfrm>
            <a:off x="0" y="7046843"/>
            <a:ext cx="205409" cy="161864"/>
          </a:xfrm>
        </p:spPr>
        <p:txBody>
          <a:bodyPr>
            <a:normAutofit fontScale="25000" lnSpcReduction="20000"/>
          </a:bodyPr>
          <a:lstStyle/>
          <a:p>
            <a:r>
              <a:rPr lang="tr-TR" dirty="0"/>
              <a:t>.</a:t>
            </a:r>
          </a:p>
        </p:txBody>
      </p:sp>
    </p:spTree>
    <p:extLst>
      <p:ext uri="{BB962C8B-B14F-4D97-AF65-F5344CB8AC3E}">
        <p14:creationId xmlns:p14="http://schemas.microsoft.com/office/powerpoint/2010/main" val="3524684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E0DB-8175-258F-B736-D8FD49881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5E2DB-7090-EEFB-55F5-6779DA7BE5CA}"/>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7D9D68B5-2A4B-EE6F-3BA3-4367FECE6F30}"/>
              </a:ext>
            </a:extLst>
          </p:cNvPr>
          <p:cNvSpPr>
            <a:spLocks noGrp="1"/>
          </p:cNvSpPr>
          <p:nvPr>
            <p:ph idx="1"/>
          </p:nvPr>
        </p:nvSpPr>
        <p:spPr>
          <a:xfrm>
            <a:off x="838201" y="3600669"/>
            <a:ext cx="45719" cy="45719"/>
          </a:xfrm>
        </p:spPr>
        <p:txBody>
          <a:bodyPr>
            <a:normAutofit fontScale="25000" lnSpcReduction="20000"/>
          </a:bodyPr>
          <a:lstStyle/>
          <a:p>
            <a:pPr marL="0" indent="0">
              <a:buNone/>
            </a:pPr>
            <a:r>
              <a:rPr lang="tr-TR" sz="2000" dirty="0"/>
              <a:t>.</a:t>
            </a:r>
          </a:p>
        </p:txBody>
      </p:sp>
      <p:sp>
        <p:nvSpPr>
          <p:cNvPr id="6" name="Content Placeholder 5">
            <a:extLst>
              <a:ext uri="{FF2B5EF4-FFF2-40B4-BE49-F238E27FC236}">
                <a16:creationId xmlns:a16="http://schemas.microsoft.com/office/drawing/2014/main" id="{550DC483-2A52-EF4C-2258-5367BB38F2A6}"/>
              </a:ext>
            </a:extLst>
          </p:cNvPr>
          <p:cNvSpPr>
            <a:spLocks noGrp="1"/>
          </p:cNvSpPr>
          <p:nvPr>
            <p:ph idx="15"/>
          </p:nvPr>
        </p:nvSpPr>
        <p:spPr>
          <a:xfrm>
            <a:off x="859236" y="1588270"/>
            <a:ext cx="4101870" cy="3880767"/>
          </a:xfrm>
        </p:spPr>
        <p:txBody>
          <a:bodyPr>
            <a:normAutofit/>
          </a:bodyPr>
          <a:lstStyle/>
          <a:p>
            <a:pPr marL="0" indent="0">
              <a:buNone/>
            </a:pPr>
            <a:endParaRPr lang="tr-TR" b="1" dirty="0"/>
          </a:p>
          <a:p>
            <a:pPr marL="0" indent="0">
              <a:buNone/>
            </a:pPr>
            <a:r>
              <a:rPr lang="tr-TR" b="1" dirty="0"/>
              <a:t>HENTBOL</a:t>
            </a:r>
          </a:p>
          <a:p>
            <a:pPr algn="just"/>
            <a:r>
              <a:rPr lang="tr-TR" sz="2200" dirty="0"/>
              <a:t>9-13 Aralık 2024 tarihleri arasında yapılan TÜSF Hentbol müsabakalarında erkek hentbol takımımız Süper lig yükselme maçları neticesinde Süper Lig’e çıkmaya hak kazandı.</a:t>
            </a:r>
          </a:p>
        </p:txBody>
      </p:sp>
      <p:pic>
        <p:nvPicPr>
          <p:cNvPr id="5" name="Resim 4">
            <a:extLst>
              <a:ext uri="{FF2B5EF4-FFF2-40B4-BE49-F238E27FC236}">
                <a16:creationId xmlns:a16="http://schemas.microsoft.com/office/drawing/2014/main" id="{DFCA9DD1-7229-45D8-857F-13FA505DC501}"/>
              </a:ext>
            </a:extLst>
          </p:cNvPr>
          <p:cNvPicPr>
            <a:picLocks noChangeAspect="1"/>
          </p:cNvPicPr>
          <p:nvPr/>
        </p:nvPicPr>
        <p:blipFill>
          <a:blip r:embed="rId2"/>
          <a:stretch>
            <a:fillRect/>
          </a:stretch>
        </p:blipFill>
        <p:spPr>
          <a:xfrm>
            <a:off x="5312883" y="1135181"/>
            <a:ext cx="3219460" cy="4587638"/>
          </a:xfrm>
          <a:prstGeom prst="rect">
            <a:avLst/>
          </a:prstGeom>
        </p:spPr>
      </p:pic>
      <p:pic>
        <p:nvPicPr>
          <p:cNvPr id="8" name="Resim 7">
            <a:extLst>
              <a:ext uri="{FF2B5EF4-FFF2-40B4-BE49-F238E27FC236}">
                <a16:creationId xmlns:a16="http://schemas.microsoft.com/office/drawing/2014/main" id="{864D76F8-6480-4BCE-97F3-9862C2F31A54}"/>
              </a:ext>
            </a:extLst>
          </p:cNvPr>
          <p:cNvPicPr>
            <a:picLocks noChangeAspect="1"/>
          </p:cNvPicPr>
          <p:nvPr/>
        </p:nvPicPr>
        <p:blipFill>
          <a:blip r:embed="rId3"/>
          <a:stretch>
            <a:fillRect/>
          </a:stretch>
        </p:blipFill>
        <p:spPr>
          <a:xfrm>
            <a:off x="8657616" y="1135181"/>
            <a:ext cx="3424137" cy="4587638"/>
          </a:xfrm>
          <a:prstGeom prst="rect">
            <a:avLst/>
          </a:prstGeom>
        </p:spPr>
      </p:pic>
    </p:spTree>
    <p:extLst>
      <p:ext uri="{BB962C8B-B14F-4D97-AF65-F5344CB8AC3E}">
        <p14:creationId xmlns:p14="http://schemas.microsoft.com/office/powerpoint/2010/main" val="3150742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9CA8A-B952-C3A1-2C7E-F541433A4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DF510-A2CF-1405-A6C5-719F8B3B4602}"/>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4F69B8A9-9F0E-E621-4861-9BA57F72974C}"/>
              </a:ext>
            </a:extLst>
          </p:cNvPr>
          <p:cNvSpPr>
            <a:spLocks noGrp="1"/>
          </p:cNvSpPr>
          <p:nvPr>
            <p:ph idx="1"/>
          </p:nvPr>
        </p:nvSpPr>
        <p:spPr>
          <a:xfrm>
            <a:off x="265889" y="1427873"/>
            <a:ext cx="4121285" cy="3912612"/>
          </a:xfrm>
        </p:spPr>
        <p:txBody>
          <a:bodyPr>
            <a:normAutofit fontScale="40000" lnSpcReduction="20000"/>
          </a:bodyPr>
          <a:lstStyle/>
          <a:p>
            <a:pPr marL="0" indent="0">
              <a:buNone/>
            </a:pPr>
            <a:r>
              <a:rPr lang="tr-TR" sz="5100" b="1" dirty="0"/>
              <a:t>TENİS</a:t>
            </a:r>
          </a:p>
          <a:p>
            <a:pPr algn="just"/>
            <a:r>
              <a:rPr lang="tr-TR" sz="4500" dirty="0"/>
              <a:t>Malatya İnönü Üniversitesi ev sahipliğinde düzenlenen Türkiye Üniversiteler Ligi Tenis Süper Lig’e Yükselme Müsabakalarına katılan kadın ve erkek takımlarımız, üstün performanslarıyla dikkat çekmiş ve Türkiye Üniversiteler Süper Ligi’ne yükselme hakkı kazanmıştır.</a:t>
            </a:r>
          </a:p>
          <a:p>
            <a:pPr algn="just"/>
            <a:r>
              <a:rPr lang="tr-TR" sz="4500" dirty="0"/>
              <a:t>Kadın Tenis Takımımız, grup aşamasını 1. sırada tamamlayarak şampiyon olmuş ve doğrudan Süper Lig’e yükselmiştir. </a:t>
            </a:r>
          </a:p>
          <a:p>
            <a:pPr algn="just"/>
            <a:r>
              <a:rPr lang="tr-TR" sz="4500" dirty="0"/>
              <a:t>Erkek Tenis Takımımız ise final müsabakalarında 2. sırayı elde ederek Süper Lig biletini almıştır.</a:t>
            </a:r>
          </a:p>
          <a:p>
            <a:pPr marL="0" indent="0">
              <a:buNone/>
            </a:pPr>
            <a:endParaRPr lang="tr-TR" b="1" dirty="0"/>
          </a:p>
        </p:txBody>
      </p:sp>
      <p:pic>
        <p:nvPicPr>
          <p:cNvPr id="9" name="Resim 8">
            <a:extLst>
              <a:ext uri="{FF2B5EF4-FFF2-40B4-BE49-F238E27FC236}">
                <a16:creationId xmlns:a16="http://schemas.microsoft.com/office/drawing/2014/main" id="{6F730FCE-1AC5-4AD3-89EE-C0A8AEE42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6548" y="1157589"/>
            <a:ext cx="2518458" cy="4829784"/>
          </a:xfrm>
          <a:prstGeom prst="rect">
            <a:avLst/>
          </a:prstGeom>
        </p:spPr>
      </p:pic>
      <p:pic>
        <p:nvPicPr>
          <p:cNvPr id="11" name="Resim 10">
            <a:extLst>
              <a:ext uri="{FF2B5EF4-FFF2-40B4-BE49-F238E27FC236}">
                <a16:creationId xmlns:a16="http://schemas.microsoft.com/office/drawing/2014/main" id="{3857C1C6-D97D-4EDB-B2E8-DDE235B28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174" y="1157590"/>
            <a:ext cx="2939374" cy="4829783"/>
          </a:xfrm>
          <a:prstGeom prst="rect">
            <a:avLst/>
          </a:prstGeom>
        </p:spPr>
      </p:pic>
      <p:pic>
        <p:nvPicPr>
          <p:cNvPr id="13" name="Resim 12">
            <a:extLst>
              <a:ext uri="{FF2B5EF4-FFF2-40B4-BE49-F238E27FC236}">
                <a16:creationId xmlns:a16="http://schemas.microsoft.com/office/drawing/2014/main" id="{F9683FAF-2EF5-491C-AE7F-B89548AB14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5006" y="1157588"/>
            <a:ext cx="2346994" cy="4829783"/>
          </a:xfrm>
          <a:prstGeom prst="rect">
            <a:avLst/>
          </a:prstGeom>
        </p:spPr>
      </p:pic>
    </p:spTree>
    <p:extLst>
      <p:ext uri="{BB962C8B-B14F-4D97-AF65-F5344CB8AC3E}">
        <p14:creationId xmlns:p14="http://schemas.microsoft.com/office/powerpoint/2010/main" val="2233640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9CA8A-B952-C3A1-2C7E-F541433A4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DF510-A2CF-1405-A6C5-719F8B3B4602}"/>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4F69B8A9-9F0E-E621-4861-9BA57F72974C}"/>
              </a:ext>
            </a:extLst>
          </p:cNvPr>
          <p:cNvSpPr>
            <a:spLocks noGrp="1"/>
          </p:cNvSpPr>
          <p:nvPr>
            <p:ph idx="1"/>
          </p:nvPr>
        </p:nvSpPr>
        <p:spPr/>
        <p:txBody>
          <a:bodyPr/>
          <a:lstStyle/>
          <a:p>
            <a:pPr marL="0" indent="0">
              <a:buNone/>
            </a:pPr>
            <a:r>
              <a:rPr lang="tr-TR" b="1" dirty="0"/>
              <a:t>FUTBOL</a:t>
            </a:r>
          </a:p>
          <a:p>
            <a:pPr algn="just"/>
            <a:r>
              <a:rPr lang="tr-TR" dirty="0"/>
              <a:t>Futbol takımımız, 2-6 Aralık 2024 tarihlerinde Van’da yapılan TÜSF Futbol Bölgesel Lig müsabakalarında 2. olmuştur.</a:t>
            </a:r>
          </a:p>
        </p:txBody>
      </p:sp>
      <p:pic>
        <p:nvPicPr>
          <p:cNvPr id="8" name="Resim Yer Tutucusu 7">
            <a:extLst>
              <a:ext uri="{FF2B5EF4-FFF2-40B4-BE49-F238E27FC236}">
                <a16:creationId xmlns:a16="http://schemas.microsoft.com/office/drawing/2014/main" id="{5CF12750-EF6C-52FF-8004-EA45F1541E58}"/>
              </a:ext>
            </a:extLst>
          </p:cNvPr>
          <p:cNvPicPr>
            <a:picLocks noGrp="1" noChangeAspect="1"/>
          </p:cNvPicPr>
          <p:nvPr>
            <p:ph type="pic" sz="quarter" idx="13"/>
          </p:nvPr>
        </p:nvPicPr>
        <p:blipFill>
          <a:blip r:embed="rId2"/>
          <a:srcRect t="16828" b="16828"/>
          <a:stretch/>
        </p:blipFill>
        <p:spPr>
          <a:xfrm>
            <a:off x="7645940" y="1296365"/>
            <a:ext cx="4298469" cy="4452681"/>
          </a:xfrm>
        </p:spPr>
      </p:pic>
      <p:sp>
        <p:nvSpPr>
          <p:cNvPr id="6" name="Content Placeholder 5">
            <a:extLst>
              <a:ext uri="{FF2B5EF4-FFF2-40B4-BE49-F238E27FC236}">
                <a16:creationId xmlns:a16="http://schemas.microsoft.com/office/drawing/2014/main" id="{FC6C4D35-3DB1-9705-FB46-9B6C64B1E90C}"/>
              </a:ext>
            </a:extLst>
          </p:cNvPr>
          <p:cNvSpPr>
            <a:spLocks noGrp="1"/>
          </p:cNvSpPr>
          <p:nvPr>
            <p:ph idx="15"/>
          </p:nvPr>
        </p:nvSpPr>
        <p:spPr>
          <a:xfrm>
            <a:off x="838199" y="3525568"/>
            <a:ext cx="6558023" cy="2257426"/>
          </a:xfrm>
        </p:spPr>
        <p:txBody>
          <a:bodyPr/>
          <a:lstStyle/>
          <a:p>
            <a:pPr marL="0" indent="0">
              <a:buNone/>
            </a:pPr>
            <a:r>
              <a:rPr lang="tr-TR" b="1" dirty="0"/>
              <a:t>VOLEYBOL</a:t>
            </a:r>
          </a:p>
          <a:p>
            <a:pPr algn="just"/>
            <a:r>
              <a:rPr lang="tr-TR" dirty="0"/>
              <a:t>Voleybol takımımız, 9-13 Aralık 2024 tarihlerinde Van’da yapılan TÜSF Voleybol Bölgesel Lig müsabakalarında 2. olmuştur. </a:t>
            </a:r>
          </a:p>
        </p:txBody>
      </p:sp>
    </p:spTree>
    <p:extLst>
      <p:ext uri="{BB962C8B-B14F-4D97-AF65-F5344CB8AC3E}">
        <p14:creationId xmlns:p14="http://schemas.microsoft.com/office/powerpoint/2010/main" val="3206136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71B5-25FD-645D-7E73-4C9FFA5D8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185B3-38CC-DD72-6FF3-09D463A8C1FC}"/>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77C43A34-53D8-0374-0257-4DAEFABACCB7}"/>
              </a:ext>
            </a:extLst>
          </p:cNvPr>
          <p:cNvGraphicFramePr>
            <a:graphicFrameLocks noGrp="1"/>
          </p:cNvGraphicFramePr>
          <p:nvPr>
            <p:ph idx="1"/>
            <p:extLst>
              <p:ext uri="{D42A27DB-BD31-4B8C-83A1-F6EECF244321}">
                <p14:modId xmlns:p14="http://schemas.microsoft.com/office/powerpoint/2010/main" val="3571119733"/>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65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71B5-25FD-645D-7E73-4C9FFA5D8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185B3-38CC-DD72-6FF3-09D463A8C1FC}"/>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77C43A34-53D8-0374-0257-4DAEFABACCB7}"/>
              </a:ext>
            </a:extLst>
          </p:cNvPr>
          <p:cNvGraphicFramePr>
            <a:graphicFrameLocks noGrp="1"/>
          </p:cNvGraphicFramePr>
          <p:nvPr>
            <p:ph idx="1"/>
            <p:extLst>
              <p:ext uri="{D42A27DB-BD31-4B8C-83A1-F6EECF244321}">
                <p14:modId xmlns:p14="http://schemas.microsoft.com/office/powerpoint/2010/main" val="430011731"/>
              </p:ext>
            </p:extLst>
          </p:nvPr>
        </p:nvGraphicFramePr>
        <p:xfrm>
          <a:off x="1269115" y="1188840"/>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399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D34E-C33F-70F4-E89F-3504E8DC531C}"/>
              </a:ext>
            </a:extLst>
          </p:cNvPr>
          <p:cNvSpPr>
            <a:spLocks noGrp="1"/>
          </p:cNvSpPr>
          <p:nvPr>
            <p:ph type="title"/>
          </p:nvPr>
        </p:nvSpPr>
        <p:spPr/>
        <p:txBody>
          <a:bodyPr/>
          <a:lstStyle/>
          <a:p>
            <a:r>
              <a:rPr lang="tr-TR" dirty="0"/>
              <a:t>Vizyonumuz</a:t>
            </a:r>
          </a:p>
        </p:txBody>
      </p:sp>
      <p:sp>
        <p:nvSpPr>
          <p:cNvPr id="3" name="Content Placeholder 2">
            <a:extLst>
              <a:ext uri="{FF2B5EF4-FFF2-40B4-BE49-F238E27FC236}">
                <a16:creationId xmlns:a16="http://schemas.microsoft.com/office/drawing/2014/main" id="{325F51EA-936F-91BB-5FF0-44A7E249EB87}"/>
              </a:ext>
            </a:extLst>
          </p:cNvPr>
          <p:cNvSpPr>
            <a:spLocks noGrp="1"/>
          </p:cNvSpPr>
          <p:nvPr>
            <p:ph idx="1"/>
          </p:nvPr>
        </p:nvSpPr>
        <p:spPr>
          <a:xfrm>
            <a:off x="447472" y="1204137"/>
            <a:ext cx="8465034" cy="3183037"/>
          </a:xfrm>
        </p:spPr>
        <p:txBody>
          <a:bodyPr>
            <a:noAutofit/>
          </a:bodyPr>
          <a:lstStyle/>
          <a:p>
            <a:pPr marL="0" indent="0" algn="just">
              <a:lnSpc>
                <a:spcPct val="150000"/>
              </a:lnSpc>
              <a:buNone/>
            </a:pPr>
            <a:r>
              <a:rPr lang="tr-TR" sz="1800" b="0" i="0" dirty="0">
                <a:solidFill>
                  <a:srgbClr val="333333"/>
                </a:solidFill>
                <a:effectLst/>
                <a:cs typeface="Times New Roman" panose="02020603050405020304" pitchFamily="18" charset="0"/>
              </a:rPr>
              <a:t>Yüksekokulumuz; aklın ve bilimin rehberliğine dayanarak, yenilikçi, gelişmelere açık olarak teknolojik atılımları yakından takip eden bir vizyonu benimsemektedir. Yüksekokulumuz; sağlıklı ve yaşam kalitesi yüksek bireylerden oluşturulmuş çağdaş, evrensel değerlere sahip, kazandığı bilgi ve becerileri uygulamaya yansıtabilen üstün nitelikli ilk ve orta öğretim kurumlarına Beden Eğitimi ve Spor Öğretmeni yetiştirmek, Gençlik ve Spor Genel Müdürlüğü (GSGM) merkez ve taşra teşkilatları ve spor kulüplerine çeşitli branşlarda antrenör, yönetici özel sektörde çok çeşitli alanlarda (turizm, endüstri, belediyeler vb.) görev yapabilecek lider ve üniversite düzeyinde çalışabilecek, geleceğin akademisyenlerini yetiştirmektir.</a:t>
            </a:r>
            <a:endParaRPr lang="tr-TR" sz="1800" dirty="0">
              <a:cs typeface="Times New Roman" panose="02020603050405020304" pitchFamily="18" charset="0"/>
            </a:endParaRPr>
          </a:p>
        </p:txBody>
      </p:sp>
      <p:pic>
        <p:nvPicPr>
          <p:cNvPr id="2050" name="Picture 2" descr="Misyon ve Vizyon Kardeşler – Prof. Dr. Levent ŞAHİN">
            <a:extLst>
              <a:ext uri="{FF2B5EF4-FFF2-40B4-BE49-F238E27FC236}">
                <a16:creationId xmlns:a16="http://schemas.microsoft.com/office/drawing/2014/main" id="{FBC89FA2-5D8E-4A03-91A4-CB53B9A3B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723" y="622569"/>
            <a:ext cx="2886076" cy="471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52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71B5-25FD-645D-7E73-4C9FFA5D8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185B3-38CC-DD72-6FF3-09D463A8C1FC}"/>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77C43A34-53D8-0374-0257-4DAEFABACCB7}"/>
              </a:ext>
            </a:extLst>
          </p:cNvPr>
          <p:cNvGraphicFramePr>
            <a:graphicFrameLocks noGrp="1"/>
          </p:cNvGraphicFramePr>
          <p:nvPr>
            <p:ph idx="1"/>
            <p:extLst>
              <p:ext uri="{D42A27DB-BD31-4B8C-83A1-F6EECF244321}">
                <p14:modId xmlns:p14="http://schemas.microsoft.com/office/powerpoint/2010/main" val="3215337960"/>
              </p:ext>
            </p:extLst>
          </p:nvPr>
        </p:nvGraphicFramePr>
        <p:xfrm>
          <a:off x="1269115" y="1188840"/>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89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99D8-4A8B-5A40-4D86-CEF5B2469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D0F90-9406-AF2D-7175-0DF81627218B}"/>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AA711287-2D01-A5C1-DE99-A86D6D42741F}"/>
              </a:ext>
            </a:extLst>
          </p:cNvPr>
          <p:cNvGraphicFramePr>
            <a:graphicFrameLocks noGrp="1"/>
          </p:cNvGraphicFramePr>
          <p:nvPr>
            <p:ph idx="1"/>
            <p:extLst>
              <p:ext uri="{D42A27DB-BD31-4B8C-83A1-F6EECF244321}">
                <p14:modId xmlns:p14="http://schemas.microsoft.com/office/powerpoint/2010/main" val="2123456709"/>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99D8-4A8B-5A40-4D86-CEF5B2469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D0F90-9406-AF2D-7175-0DF81627218B}"/>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AA711287-2D01-A5C1-DE99-A86D6D42741F}"/>
              </a:ext>
            </a:extLst>
          </p:cNvPr>
          <p:cNvGraphicFramePr>
            <a:graphicFrameLocks noGrp="1"/>
          </p:cNvGraphicFramePr>
          <p:nvPr>
            <p:ph idx="1"/>
            <p:extLst>
              <p:ext uri="{D42A27DB-BD31-4B8C-83A1-F6EECF244321}">
                <p14:modId xmlns:p14="http://schemas.microsoft.com/office/powerpoint/2010/main" val="20131562"/>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797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7EF39-136E-92D3-8027-0DFD855A9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93DCB-F691-5484-4A5F-D592E777FF44}"/>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D2649522-9DDE-0E6C-E4D6-029C1D4E747E}"/>
              </a:ext>
            </a:extLst>
          </p:cNvPr>
          <p:cNvGraphicFramePr>
            <a:graphicFrameLocks noGrp="1"/>
          </p:cNvGraphicFramePr>
          <p:nvPr>
            <p:ph idx="1"/>
            <p:extLst>
              <p:ext uri="{D42A27DB-BD31-4B8C-83A1-F6EECF244321}">
                <p14:modId xmlns:p14="http://schemas.microsoft.com/office/powerpoint/2010/main" val="2943151091"/>
              </p:ext>
            </p:extLst>
          </p:nvPr>
        </p:nvGraphicFramePr>
        <p:xfrm>
          <a:off x="1001486" y="1131922"/>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83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AAB4-E8FB-B7E7-3797-9BABCC98C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211A8-5048-73B7-DBB7-29127CA2ED9F}"/>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1ECED48B-ED50-3EC8-76B7-8EC9BD8148AC}"/>
              </a:ext>
            </a:extLst>
          </p:cNvPr>
          <p:cNvGraphicFramePr>
            <a:graphicFrameLocks noGrp="1"/>
          </p:cNvGraphicFramePr>
          <p:nvPr>
            <p:ph idx="1"/>
            <p:extLst>
              <p:ext uri="{D42A27DB-BD31-4B8C-83A1-F6EECF244321}">
                <p14:modId xmlns:p14="http://schemas.microsoft.com/office/powerpoint/2010/main" val="3479431468"/>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183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05528-6231-B904-2C24-1C17376CD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566E3-817F-8FDB-706A-5F7D2240E36D}"/>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0994B9B7-43C5-0029-33C7-E8F5E6093B46}"/>
              </a:ext>
            </a:extLst>
          </p:cNvPr>
          <p:cNvGraphicFramePr>
            <a:graphicFrameLocks noGrp="1"/>
          </p:cNvGraphicFramePr>
          <p:nvPr>
            <p:ph idx="1"/>
            <p:extLst>
              <p:ext uri="{D42A27DB-BD31-4B8C-83A1-F6EECF244321}">
                <p14:modId xmlns:p14="http://schemas.microsoft.com/office/powerpoint/2010/main" val="3065008439"/>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71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78354-8780-DFED-B095-08932EDCB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D3B9D-F359-5D58-28E5-DA48B45A9AD8}"/>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0D84FADF-E678-0827-0F35-FE8CA2629535}"/>
              </a:ext>
            </a:extLst>
          </p:cNvPr>
          <p:cNvGraphicFramePr>
            <a:graphicFrameLocks noGrp="1"/>
          </p:cNvGraphicFramePr>
          <p:nvPr>
            <p:ph idx="1"/>
            <p:extLst>
              <p:ext uri="{D42A27DB-BD31-4B8C-83A1-F6EECF244321}">
                <p14:modId xmlns:p14="http://schemas.microsoft.com/office/powerpoint/2010/main" val="3922564643"/>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0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CB6C-3EC1-8FF5-D0D4-23B8C0052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EEFC7-E20D-ED64-C9E5-DDBC4DB75E13}"/>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A7639ADF-AC29-80F2-F023-9C400BEBFA88}"/>
              </a:ext>
            </a:extLst>
          </p:cNvPr>
          <p:cNvGraphicFramePr>
            <a:graphicFrameLocks noGrp="1"/>
          </p:cNvGraphicFramePr>
          <p:nvPr>
            <p:ph idx="1"/>
            <p:extLst>
              <p:ext uri="{D42A27DB-BD31-4B8C-83A1-F6EECF244321}">
                <p14:modId xmlns:p14="http://schemas.microsoft.com/office/powerpoint/2010/main" val="4222362708"/>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78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  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0" y="1560985"/>
            <a:ext cx="5762446" cy="3147202"/>
          </a:xfrm>
        </p:spPr>
        <p:txBody>
          <a:bodyPr>
            <a:noAutofit/>
          </a:bodyPr>
          <a:lstStyle/>
          <a:p>
            <a:pPr algn="just"/>
            <a:r>
              <a:rPr lang="tr-TR" sz="2000" b="0" dirty="0">
                <a:latin typeface="+mn-lt"/>
              </a:rPr>
              <a:t>Siirt Üniversitesi Beden Eğitimi ve Spor Yüksekokulu olarak Doç. Dr. Yunus Emre YARAYAN öncülüğünde "Araştırmadan Uygulamaya: Proje Çıktıları ve Öneriler" başlıklı çalıştay gerçekleştirilmiştir.</a:t>
            </a:r>
          </a:p>
          <a:p>
            <a:pPr marL="0" indent="0">
              <a:buNone/>
            </a:pPr>
            <a:endParaRPr lang="tr-TR" sz="2000" dirty="0"/>
          </a:p>
          <a:p>
            <a:pPr algn="just"/>
            <a:r>
              <a:rPr lang="tr-TR" sz="2000" dirty="0"/>
              <a:t>Kurumumuz bünyesinde yürütülen 7 farklı araştırma projesi ise TÜBİTAK başvuru sürecinde olup değerlendirme aşamasındadır. Bu projelerin bilimsel katkıları ve yenilikçi yaklaşımlarıyla önümüzdeki dönemde kabul edilmesi beklenmektedir. Başarılı bir şekilde tamamlanmaları halinde, ilgili alanlarda önemli akademik ve toplumsal faydalar sağlamaları öngörülmektedir.</a:t>
            </a:r>
          </a:p>
        </p:txBody>
      </p:sp>
      <p:pic>
        <p:nvPicPr>
          <p:cNvPr id="7" name="Picture 2">
            <a:extLst>
              <a:ext uri="{FF2B5EF4-FFF2-40B4-BE49-F238E27FC236}">
                <a16:creationId xmlns:a16="http://schemas.microsoft.com/office/drawing/2014/main" id="{29D07BB1-69D5-00E6-40B3-61D2ABA930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2506" y="1199997"/>
            <a:ext cx="2865391" cy="4458006"/>
          </a:xfrm>
          <a:prstGeom prst="rect">
            <a:avLst/>
          </a:prstGeom>
          <a:noFill/>
          <a:extLst>
            <a:ext uri="{909E8E84-426E-40DD-AFC4-6F175D3DCCD1}">
              <a14:hiddenFill xmlns:a14="http://schemas.microsoft.com/office/drawing/2010/main">
                <a:solidFill>
                  <a:srgbClr val="FFFFFF"/>
                </a:solidFill>
              </a14:hiddenFill>
            </a:ext>
          </a:extLst>
        </p:spPr>
      </p:pic>
      <p:pic>
        <p:nvPicPr>
          <p:cNvPr id="8" name="object 3">
            <a:extLst>
              <a:ext uri="{FF2B5EF4-FFF2-40B4-BE49-F238E27FC236}">
                <a16:creationId xmlns:a16="http://schemas.microsoft.com/office/drawing/2014/main" id="{5B91C4FC-4796-AE13-ED28-049BB9E26766}"/>
              </a:ext>
            </a:extLst>
          </p:cNvPr>
          <p:cNvPicPr/>
          <p:nvPr/>
        </p:nvPicPr>
        <p:blipFill>
          <a:blip r:embed="rId3" cstate="print"/>
          <a:stretch>
            <a:fillRect/>
          </a:stretch>
        </p:blipFill>
        <p:spPr>
          <a:xfrm>
            <a:off x="5933872" y="1199997"/>
            <a:ext cx="2693964" cy="4458006"/>
          </a:xfrm>
          <a:prstGeom prst="rect">
            <a:avLst/>
          </a:prstGeom>
        </p:spPr>
      </p:pic>
      <p:sp>
        <p:nvSpPr>
          <p:cNvPr id="9" name="Metin kutusu 8">
            <a:extLst>
              <a:ext uri="{FF2B5EF4-FFF2-40B4-BE49-F238E27FC236}">
                <a16:creationId xmlns:a16="http://schemas.microsoft.com/office/drawing/2014/main" id="{F392F95F-9E8D-43B7-84AD-FF79263FE3A7}"/>
              </a:ext>
            </a:extLst>
          </p:cNvPr>
          <p:cNvSpPr txBox="1"/>
          <p:nvPr/>
        </p:nvSpPr>
        <p:spPr>
          <a:xfrm>
            <a:off x="133756" y="1111700"/>
            <a:ext cx="6123560" cy="400110"/>
          </a:xfrm>
          <a:prstGeom prst="rect">
            <a:avLst/>
          </a:prstGeom>
          <a:noFill/>
        </p:spPr>
        <p:txBody>
          <a:bodyPr wrap="square">
            <a:spAutoFit/>
          </a:bodyPr>
          <a:lstStyle/>
          <a:p>
            <a:r>
              <a:rPr lang="tr-TR" sz="2000" b="1" dirty="0">
                <a:latin typeface="+mn-lt"/>
              </a:rPr>
              <a:t>Araştırmadan Uygulamaya: Proje Çıktıları ve Öneriler</a:t>
            </a:r>
            <a:endParaRPr lang="tr-TR" sz="2000" b="1" dirty="0"/>
          </a:p>
        </p:txBody>
      </p:sp>
    </p:spTree>
    <p:extLst>
      <p:ext uri="{BB962C8B-B14F-4D97-AF65-F5344CB8AC3E}">
        <p14:creationId xmlns:p14="http://schemas.microsoft.com/office/powerpoint/2010/main" val="3649077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62584C-AF71-A0BF-5255-96F4A789E3F9}"/>
              </a:ext>
            </a:extLst>
          </p:cNvPr>
          <p:cNvSpPr>
            <a:spLocks noGrp="1"/>
          </p:cNvSpPr>
          <p:nvPr>
            <p:ph type="title"/>
          </p:nvPr>
        </p:nvSpPr>
        <p:spPr/>
        <p:txBody>
          <a:bodyPr/>
          <a:lstStyle/>
          <a:p>
            <a:r>
              <a:rPr lang="tr-TR"/>
              <a:t>ETKİNLİKLERİMİZ</a:t>
            </a:r>
            <a:endParaRPr lang="tr-TR" dirty="0"/>
          </a:p>
        </p:txBody>
      </p:sp>
      <p:sp>
        <p:nvSpPr>
          <p:cNvPr id="3" name="İçerik Yer Tutucusu 2">
            <a:extLst>
              <a:ext uri="{FF2B5EF4-FFF2-40B4-BE49-F238E27FC236}">
                <a16:creationId xmlns:a16="http://schemas.microsoft.com/office/drawing/2014/main" id="{3A72C1E5-5114-948E-9076-E8A3E61B7DE0}"/>
              </a:ext>
            </a:extLst>
          </p:cNvPr>
          <p:cNvSpPr>
            <a:spLocks noGrp="1"/>
          </p:cNvSpPr>
          <p:nvPr>
            <p:ph idx="1"/>
          </p:nvPr>
        </p:nvSpPr>
        <p:spPr>
          <a:xfrm>
            <a:off x="838200" y="1388962"/>
            <a:ext cx="6558023" cy="4624211"/>
          </a:xfrm>
        </p:spPr>
        <p:txBody>
          <a:bodyPr/>
          <a:lstStyle/>
          <a:p>
            <a:pPr algn="just"/>
            <a:r>
              <a:rPr lang="tr-TR" dirty="0"/>
              <a:t>TÜBİTAK 2209-A Üniversite Öğrencileri Araştırma Projeleri Destekleme Programı kapsamında danışmanlığını Doç. Dr. Serdar Adıgüzel ve Arş. Gör. İsmail </a:t>
            </a:r>
            <a:r>
              <a:rPr lang="tr-TR" dirty="0" err="1"/>
              <a:t>Egil’in</a:t>
            </a:r>
            <a:r>
              <a:rPr lang="tr-TR" dirty="0"/>
              <a:t> yürüttüğü ‘’ Spor Antrenörlerinin Duygusal Zeka ve Antrenörlük Yeterlilik Düzeyleri Arasındaki İlişkide Kişiliğin Aracı Rolü Nedir?’’ isimli çalışma desteklenmeye hak kazanmıştır.</a:t>
            </a:r>
          </a:p>
        </p:txBody>
      </p:sp>
      <p:pic>
        <p:nvPicPr>
          <p:cNvPr id="8" name="Resim Yer Tutucusu 7">
            <a:extLst>
              <a:ext uri="{FF2B5EF4-FFF2-40B4-BE49-F238E27FC236}">
                <a16:creationId xmlns:a16="http://schemas.microsoft.com/office/drawing/2014/main" id="{99FFBD47-2217-A4E7-F1AA-9725108105BB}"/>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 b="-288"/>
          <a:stretch/>
        </p:blipFill>
        <p:spPr>
          <a:xfrm>
            <a:off x="7500939" y="1120853"/>
            <a:ext cx="4395990" cy="4624211"/>
          </a:xfrm>
        </p:spPr>
      </p:pic>
      <p:sp>
        <p:nvSpPr>
          <p:cNvPr id="5" name="Resim Yer Tutucusu 4">
            <a:extLst>
              <a:ext uri="{FF2B5EF4-FFF2-40B4-BE49-F238E27FC236}">
                <a16:creationId xmlns:a16="http://schemas.microsoft.com/office/drawing/2014/main" id="{DA200580-E30E-0BFB-DACC-2757E0A9919B}"/>
              </a:ext>
            </a:extLst>
          </p:cNvPr>
          <p:cNvSpPr>
            <a:spLocks noGrp="1"/>
          </p:cNvSpPr>
          <p:nvPr>
            <p:ph type="pic" sz="quarter" idx="14"/>
          </p:nvPr>
        </p:nvSpPr>
        <p:spPr>
          <a:xfrm>
            <a:off x="1379488" y="7614138"/>
            <a:ext cx="148370" cy="102993"/>
          </a:xfrm>
        </p:spPr>
        <p:txBody>
          <a:bodyPr>
            <a:normAutofit fontScale="25000" lnSpcReduction="20000"/>
          </a:bodyPr>
          <a:lstStyle/>
          <a:p>
            <a:endParaRPr lang="tr-TR" dirty="0"/>
          </a:p>
        </p:txBody>
      </p:sp>
      <p:sp>
        <p:nvSpPr>
          <p:cNvPr id="6" name="İçerik Yer Tutucusu 5">
            <a:extLst>
              <a:ext uri="{FF2B5EF4-FFF2-40B4-BE49-F238E27FC236}">
                <a16:creationId xmlns:a16="http://schemas.microsoft.com/office/drawing/2014/main" id="{425330CD-4E2C-3195-2DE5-3C60E649705B}"/>
              </a:ext>
            </a:extLst>
          </p:cNvPr>
          <p:cNvSpPr>
            <a:spLocks noGrp="1"/>
          </p:cNvSpPr>
          <p:nvPr>
            <p:ph idx="15"/>
          </p:nvPr>
        </p:nvSpPr>
        <p:spPr>
          <a:xfrm>
            <a:off x="1014045" y="7491046"/>
            <a:ext cx="146539" cy="349178"/>
          </a:xfrm>
        </p:spPr>
        <p:txBody>
          <a:bodyPr>
            <a:normAutofit fontScale="77500" lnSpcReduction="20000"/>
          </a:bodyPr>
          <a:lstStyle/>
          <a:p>
            <a:r>
              <a:rPr lang="tr-TR"/>
              <a:t>.</a:t>
            </a:r>
            <a:endParaRPr lang="tr-TR" dirty="0"/>
          </a:p>
        </p:txBody>
      </p:sp>
    </p:spTree>
    <p:extLst>
      <p:ext uri="{BB962C8B-B14F-4D97-AF65-F5344CB8AC3E}">
        <p14:creationId xmlns:p14="http://schemas.microsoft.com/office/powerpoint/2010/main" val="2734970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77F15BBA-B291-8568-D353-1AD7B1F43674}"/>
              </a:ext>
            </a:extLst>
          </p:cNvPr>
          <p:cNvPicPr>
            <a:picLocks noChangeAspect="1"/>
          </p:cNvPicPr>
          <p:nvPr/>
        </p:nvPicPr>
        <p:blipFill>
          <a:blip r:embed="rId2">
            <a:extLst>
              <a:ext uri="{28A0092B-C50C-407E-A947-70E740481C1C}">
                <a14:useLocalDpi xmlns:a14="http://schemas.microsoft.com/office/drawing/2010/main" val="0"/>
              </a:ext>
            </a:extLst>
          </a:blip>
          <a:srcRect l="13793" r="13793"/>
          <a:stretch/>
        </p:blipFill>
        <p:spPr>
          <a:xfrm>
            <a:off x="510420" y="3429000"/>
            <a:ext cx="2417134" cy="1886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Metin kutusu 3">
            <a:extLst>
              <a:ext uri="{FF2B5EF4-FFF2-40B4-BE49-F238E27FC236}">
                <a16:creationId xmlns:a16="http://schemas.microsoft.com/office/drawing/2014/main" id="{C2B3AE25-540F-644D-10F2-7BD045463FC7}"/>
              </a:ext>
            </a:extLst>
          </p:cNvPr>
          <p:cNvSpPr txBox="1"/>
          <p:nvPr/>
        </p:nvSpPr>
        <p:spPr>
          <a:xfrm>
            <a:off x="1718988" y="669892"/>
            <a:ext cx="7030065" cy="369332"/>
          </a:xfrm>
          <a:prstGeom prst="rect">
            <a:avLst/>
          </a:prstGeom>
          <a:noFill/>
        </p:spPr>
        <p:txBody>
          <a:bodyPr wrap="square">
            <a:spAutoFit/>
          </a:bodyPr>
          <a:lstStyle/>
          <a:p>
            <a:r>
              <a:rPr lang="tr-TR" dirty="0">
                <a:latin typeface="Elephant" panose="02020904090505020303" pitchFamily="18" charset="0"/>
              </a:rPr>
              <a:t>YÖNETİM KADROSU</a:t>
            </a:r>
          </a:p>
        </p:txBody>
      </p:sp>
      <p:pic>
        <p:nvPicPr>
          <p:cNvPr id="6" name="Resim 5">
            <a:extLst>
              <a:ext uri="{FF2B5EF4-FFF2-40B4-BE49-F238E27FC236}">
                <a16:creationId xmlns:a16="http://schemas.microsoft.com/office/drawing/2014/main" id="{7A780FCF-681C-A948-1F46-7B3B92EB4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812" y="1095087"/>
            <a:ext cx="2937745" cy="17586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Resim 11">
            <a:extLst>
              <a:ext uri="{FF2B5EF4-FFF2-40B4-BE49-F238E27FC236}">
                <a16:creationId xmlns:a16="http://schemas.microsoft.com/office/drawing/2014/main" id="{DE14B136-90AA-7835-AE9B-15A6EEB6BE91}"/>
              </a:ext>
            </a:extLst>
          </p:cNvPr>
          <p:cNvPicPr>
            <a:picLocks noChangeAspect="1"/>
          </p:cNvPicPr>
          <p:nvPr/>
        </p:nvPicPr>
        <p:blipFill>
          <a:blip r:embed="rId4">
            <a:extLst>
              <a:ext uri="{28A0092B-C50C-407E-A947-70E740481C1C}">
                <a14:useLocalDpi xmlns:a14="http://schemas.microsoft.com/office/drawing/2010/main" val="0"/>
              </a:ext>
            </a:extLst>
          </a:blip>
          <a:srcRect t="2523" b="2523"/>
          <a:stretch/>
        </p:blipFill>
        <p:spPr>
          <a:xfrm>
            <a:off x="4422214" y="3429000"/>
            <a:ext cx="2513563" cy="2068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Metin kutusu 12">
            <a:extLst>
              <a:ext uri="{FF2B5EF4-FFF2-40B4-BE49-F238E27FC236}">
                <a16:creationId xmlns:a16="http://schemas.microsoft.com/office/drawing/2014/main" id="{3757F079-0E8F-1DF6-08ED-F6B14E04AE96}"/>
              </a:ext>
            </a:extLst>
          </p:cNvPr>
          <p:cNvSpPr txBox="1"/>
          <p:nvPr/>
        </p:nvSpPr>
        <p:spPr>
          <a:xfrm>
            <a:off x="4221812" y="2819429"/>
            <a:ext cx="2678297" cy="646331"/>
          </a:xfrm>
          <a:prstGeom prst="rect">
            <a:avLst/>
          </a:prstGeom>
          <a:noFill/>
        </p:spPr>
        <p:txBody>
          <a:bodyPr wrap="none" rtlCol="0">
            <a:spAutoFit/>
          </a:bodyPr>
          <a:lstStyle/>
          <a:p>
            <a:pPr algn="ctr"/>
            <a:r>
              <a:rPr lang="tr-TR" b="1" i="1" dirty="0"/>
              <a:t>MÜDÜR</a:t>
            </a:r>
            <a:endParaRPr lang="tr-TR" b="1" dirty="0"/>
          </a:p>
          <a:p>
            <a:r>
              <a:rPr lang="tr-TR" b="1" dirty="0"/>
              <a:t> Doç. Dr. Serdar ADIGÜZEL</a:t>
            </a:r>
          </a:p>
        </p:txBody>
      </p:sp>
      <p:sp>
        <p:nvSpPr>
          <p:cNvPr id="14" name="Metin kutusu 13">
            <a:extLst>
              <a:ext uri="{FF2B5EF4-FFF2-40B4-BE49-F238E27FC236}">
                <a16:creationId xmlns:a16="http://schemas.microsoft.com/office/drawing/2014/main" id="{92551CA7-009D-6E8A-56FF-8F73D9449C04}"/>
              </a:ext>
            </a:extLst>
          </p:cNvPr>
          <p:cNvSpPr txBox="1"/>
          <p:nvPr/>
        </p:nvSpPr>
        <p:spPr>
          <a:xfrm>
            <a:off x="182862" y="5481144"/>
            <a:ext cx="3072251" cy="646331"/>
          </a:xfrm>
          <a:prstGeom prst="rect">
            <a:avLst/>
          </a:prstGeom>
          <a:noFill/>
        </p:spPr>
        <p:txBody>
          <a:bodyPr wrap="none" rtlCol="0">
            <a:spAutoFit/>
          </a:bodyPr>
          <a:lstStyle/>
          <a:p>
            <a:pPr algn="ctr"/>
            <a:r>
              <a:rPr lang="tr-TR" b="1" i="1" dirty="0"/>
              <a:t>MÜDÜR YRD.</a:t>
            </a:r>
          </a:p>
          <a:p>
            <a:r>
              <a:rPr lang="tr-TR" b="1" dirty="0"/>
              <a:t>Dr. Öğr. Üyesi Abdulkadir EKİN</a:t>
            </a:r>
          </a:p>
        </p:txBody>
      </p:sp>
      <p:sp>
        <p:nvSpPr>
          <p:cNvPr id="15" name="Metin kutusu 14">
            <a:extLst>
              <a:ext uri="{FF2B5EF4-FFF2-40B4-BE49-F238E27FC236}">
                <a16:creationId xmlns:a16="http://schemas.microsoft.com/office/drawing/2014/main" id="{5AABA137-9028-02C5-F92A-B862E30BDC84}"/>
              </a:ext>
            </a:extLst>
          </p:cNvPr>
          <p:cNvSpPr txBox="1"/>
          <p:nvPr/>
        </p:nvSpPr>
        <p:spPr>
          <a:xfrm>
            <a:off x="4148053" y="5497843"/>
            <a:ext cx="3488648" cy="646331"/>
          </a:xfrm>
          <a:prstGeom prst="rect">
            <a:avLst/>
          </a:prstGeom>
          <a:noFill/>
        </p:spPr>
        <p:txBody>
          <a:bodyPr wrap="none" rtlCol="0">
            <a:spAutoFit/>
          </a:bodyPr>
          <a:lstStyle/>
          <a:p>
            <a:r>
              <a:rPr lang="tr-TR" b="1" dirty="0"/>
              <a:t>                 MÜDÜR YRD.</a:t>
            </a:r>
          </a:p>
          <a:p>
            <a:pPr algn="ctr"/>
            <a:r>
              <a:rPr lang="tr-TR" b="1" dirty="0"/>
              <a:t>Dr. Öğr. Üyesi Mehmet </a:t>
            </a:r>
            <a:r>
              <a:rPr lang="tr-TR" b="1" dirty="0" err="1"/>
              <a:t>Sabir</a:t>
            </a:r>
            <a:r>
              <a:rPr lang="tr-TR" b="1" dirty="0"/>
              <a:t> ÇEVİK</a:t>
            </a:r>
          </a:p>
        </p:txBody>
      </p:sp>
      <p:pic>
        <p:nvPicPr>
          <p:cNvPr id="9" name="Picture 2" descr="C:\Users\lenovo-\Desktop\B0745_2014220142819378.jpg">
            <a:extLst>
              <a:ext uri="{FF2B5EF4-FFF2-40B4-BE49-F238E27FC236}">
                <a16:creationId xmlns:a16="http://schemas.microsoft.com/office/drawing/2014/main" id="{44001299-F51E-47B5-805F-5AE311E22FC0}"/>
              </a:ext>
            </a:extLst>
          </p:cNvPr>
          <p:cNvPicPr>
            <a:picLocks noChangeAspect="1" noChangeArrowheads="1"/>
          </p:cNvPicPr>
          <p:nvPr/>
        </p:nvPicPr>
        <p:blipFill>
          <a:blip r:embed="rId5" cstate="print"/>
          <a:srcRect/>
          <a:stretch>
            <a:fillRect/>
          </a:stretch>
        </p:blipFill>
        <p:spPr bwMode="auto">
          <a:xfrm>
            <a:off x="8131237" y="3338006"/>
            <a:ext cx="2369671" cy="2068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Metin kutusu 10">
            <a:extLst>
              <a:ext uri="{FF2B5EF4-FFF2-40B4-BE49-F238E27FC236}">
                <a16:creationId xmlns:a16="http://schemas.microsoft.com/office/drawing/2014/main" id="{A4E45AF7-A5AA-4074-9462-C436C84CA058}"/>
              </a:ext>
            </a:extLst>
          </p:cNvPr>
          <p:cNvSpPr txBox="1"/>
          <p:nvPr/>
        </p:nvSpPr>
        <p:spPr>
          <a:xfrm>
            <a:off x="6268884" y="5512514"/>
            <a:ext cx="6094378" cy="646331"/>
          </a:xfrm>
          <a:prstGeom prst="rect">
            <a:avLst/>
          </a:prstGeom>
          <a:noFill/>
        </p:spPr>
        <p:txBody>
          <a:bodyPr wrap="square">
            <a:spAutoFit/>
          </a:bodyPr>
          <a:lstStyle/>
          <a:p>
            <a:pPr algn="ctr"/>
            <a:r>
              <a:rPr lang="tr-TR" b="1" dirty="0"/>
              <a:t>Yüksekokul Sekreteri</a:t>
            </a:r>
          </a:p>
          <a:p>
            <a:pPr algn="ctr"/>
            <a:r>
              <a:rPr lang="tr-TR" sz="1800" b="1" dirty="0"/>
              <a:t>Bekir  ÇİFTÇİ</a:t>
            </a:r>
          </a:p>
        </p:txBody>
      </p:sp>
    </p:spTree>
    <p:extLst>
      <p:ext uri="{BB962C8B-B14F-4D97-AF65-F5344CB8AC3E}">
        <p14:creationId xmlns:p14="http://schemas.microsoft.com/office/powerpoint/2010/main" val="3305416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0" y="1855399"/>
            <a:ext cx="5826867" cy="3147202"/>
          </a:xfrm>
        </p:spPr>
        <p:txBody>
          <a:bodyPr>
            <a:noAutofit/>
          </a:bodyPr>
          <a:lstStyle/>
          <a:p>
            <a:pPr algn="just"/>
            <a:r>
              <a:rPr lang="tr-TR" sz="2000" dirty="0"/>
              <a:t>Doç. Dr. Abdurrahman </a:t>
            </a:r>
            <a:r>
              <a:rPr lang="tr-TR" sz="2000" dirty="0" err="1"/>
              <a:t>DEMİR’in</a:t>
            </a:r>
            <a:r>
              <a:rPr lang="tr-TR" sz="2000" dirty="0"/>
              <a:t> yürütücü olduğu ‘Sporda Eşitliğin Artırılması’ başlıklı BAP projesi devam etmekte ve bu kapsamda dezavantajlı olan öğrencilerimize yönelik ilk çalışmalar yapılmaktadır.</a:t>
            </a:r>
          </a:p>
          <a:p>
            <a:pPr marL="0" indent="0">
              <a:buNone/>
            </a:pPr>
            <a:endParaRPr lang="tr-TR" sz="2000" dirty="0">
              <a:latin typeface="+mn-lt"/>
            </a:endParaRPr>
          </a:p>
          <a:p>
            <a:pPr marL="0" indent="0">
              <a:buNone/>
            </a:pPr>
            <a:endParaRPr lang="tr-TR" sz="2000" dirty="0"/>
          </a:p>
          <a:p>
            <a:pPr marL="0" indent="0" algn="just">
              <a:buNone/>
            </a:pPr>
            <a:endParaRPr lang="tr-TR" sz="2000" dirty="0"/>
          </a:p>
        </p:txBody>
      </p:sp>
      <p:sp>
        <p:nvSpPr>
          <p:cNvPr id="6" name="Metin kutusu 5">
            <a:extLst>
              <a:ext uri="{FF2B5EF4-FFF2-40B4-BE49-F238E27FC236}">
                <a16:creationId xmlns:a16="http://schemas.microsoft.com/office/drawing/2014/main" id="{AF7E21D7-A119-4765-B283-F368168F2C56}"/>
              </a:ext>
            </a:extLst>
          </p:cNvPr>
          <p:cNvSpPr txBox="1"/>
          <p:nvPr/>
        </p:nvSpPr>
        <p:spPr>
          <a:xfrm>
            <a:off x="143484" y="1296366"/>
            <a:ext cx="6123560" cy="400110"/>
          </a:xfrm>
          <a:prstGeom prst="rect">
            <a:avLst/>
          </a:prstGeom>
          <a:noFill/>
        </p:spPr>
        <p:txBody>
          <a:bodyPr wrap="square">
            <a:spAutoFit/>
          </a:bodyPr>
          <a:lstStyle/>
          <a:p>
            <a:r>
              <a:rPr lang="tr-TR" sz="2000" b="1" dirty="0">
                <a:latin typeface="+mn-lt"/>
              </a:rPr>
              <a:t>Sporda Eşitliğin Artırılması Projesi</a:t>
            </a:r>
            <a:endParaRPr lang="tr-TR" sz="2000" b="1" dirty="0"/>
          </a:p>
        </p:txBody>
      </p:sp>
      <p:pic>
        <p:nvPicPr>
          <p:cNvPr id="9" name="Resim 8" descr="dış mekan, su, sörfçülük, göl içeren bir resim&#10;&#10;Yapay zeka tarafından oluşturulan içerik yanlış olabilir.">
            <a:extLst>
              <a:ext uri="{FF2B5EF4-FFF2-40B4-BE49-F238E27FC236}">
                <a16:creationId xmlns:a16="http://schemas.microsoft.com/office/drawing/2014/main" id="{DC697F36-21E2-4A61-BFF2-852A40F38619}"/>
              </a:ext>
            </a:extLst>
          </p:cNvPr>
          <p:cNvPicPr>
            <a:picLocks noChangeAspect="1"/>
          </p:cNvPicPr>
          <p:nvPr/>
        </p:nvPicPr>
        <p:blipFill>
          <a:blip r:embed="rId2" cstate="print">
            <a:extLst>
              <a:ext uri="{28A0092B-C50C-407E-A947-70E740481C1C}">
                <a14:useLocalDpi xmlns:a14="http://schemas.microsoft.com/office/drawing/2010/main" val="0"/>
              </a:ext>
            </a:extLst>
          </a:blip>
          <a:srcRect t="1293"/>
          <a:stretch/>
        </p:blipFill>
        <p:spPr>
          <a:xfrm rot="5400000">
            <a:off x="1592900" y="1656136"/>
            <a:ext cx="2806434" cy="5661499"/>
          </a:xfrm>
          <a:prstGeom prst="rect">
            <a:avLst/>
          </a:prstGeom>
        </p:spPr>
      </p:pic>
      <p:pic>
        <p:nvPicPr>
          <p:cNvPr id="11" name="İçerik Yer Tutucusu 4" descr="dış mekan, tekne, eskimo kayığı, spor ekipmanı içeren bir resim&#10;&#10;Yapay zeka tarafından oluşturulan içerik yanlış olabilir.">
            <a:extLst>
              <a:ext uri="{FF2B5EF4-FFF2-40B4-BE49-F238E27FC236}">
                <a16:creationId xmlns:a16="http://schemas.microsoft.com/office/drawing/2014/main" id="{FEFD6079-C84F-45C2-9E40-B4EBA52906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450" y="1296366"/>
            <a:ext cx="5955811" cy="4749981"/>
          </a:xfrm>
          <a:prstGeom prst="rect">
            <a:avLst/>
          </a:prstGeom>
        </p:spPr>
      </p:pic>
    </p:spTree>
    <p:extLst>
      <p:ext uri="{BB962C8B-B14F-4D97-AF65-F5344CB8AC3E}">
        <p14:creationId xmlns:p14="http://schemas.microsoft.com/office/powerpoint/2010/main" val="2998956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0" y="1952675"/>
            <a:ext cx="5291847" cy="3147202"/>
          </a:xfrm>
        </p:spPr>
        <p:txBody>
          <a:bodyPr>
            <a:noAutofit/>
          </a:bodyPr>
          <a:lstStyle/>
          <a:p>
            <a:pPr algn="just"/>
            <a:r>
              <a:rPr lang="tr-TR" sz="1600" dirty="0"/>
              <a:t>Doç. Dr. Abdurrahman </a:t>
            </a:r>
            <a:r>
              <a:rPr lang="tr-TR" sz="1600" dirty="0" err="1"/>
              <a:t>DEMİR’in</a:t>
            </a:r>
            <a:r>
              <a:rPr lang="tr-TR" sz="1600" dirty="0"/>
              <a:t> danışmanlığını yaptığı Kano SUP Topluluğu’nun hazırlamış olduğu ‘SUP ile Engel Tanımayan Gençlik: Botan Vadisi’nde SUP Etkinliği’ adlı ÜNİDES projesi Gençlik ve Spor Genel Müdürlüğünden destek almaya hak kazanmıştır. Etkinlikler Nisan ayında gerçekleştirilmiştir.</a:t>
            </a:r>
          </a:p>
          <a:p>
            <a:pPr algn="just"/>
            <a:r>
              <a:rPr lang="tr-TR" sz="1600" dirty="0"/>
              <a:t>Bu projede, Üniversite öğrencileri ve dezavantajlı bireylerin su sporları aktivite alışkanlıklarını desteklemek, </a:t>
            </a:r>
            <a:r>
              <a:rPr lang="tr-TR" sz="1600" dirty="0" err="1"/>
              <a:t>Stand-Up</a:t>
            </a:r>
            <a:r>
              <a:rPr lang="tr-TR" sz="1600" dirty="0"/>
              <a:t> </a:t>
            </a:r>
            <a:r>
              <a:rPr lang="tr-TR" sz="1600" dirty="0" err="1"/>
              <a:t>Paddle</a:t>
            </a:r>
            <a:r>
              <a:rPr lang="tr-TR" sz="1600" dirty="0"/>
              <a:t> (SUP) etkinlikleri aracılığıyla gençlerde su sporları farkındalığını artırmak, ekip ruhu ve sosyal bağları güçlendirmek, dezavantajlı öğrencilerin sosyal entegrasyonuna katkı sağlamak, gençlerin Botan Gölü’nün doğal güzellikleri ile tanışmasını sağlamak ve çevre bilinci oluşturmak, üniversite topluluklarının etkinliklerini artırarak öğrenciler için sürdürülebilir su sporları aktiviteleri oluşturmak amaçlanmıştır.</a:t>
            </a:r>
          </a:p>
          <a:p>
            <a:pPr algn="just"/>
            <a:endParaRPr lang="tr-TR" sz="1600" dirty="0"/>
          </a:p>
          <a:p>
            <a:pPr marL="0" indent="0">
              <a:buNone/>
            </a:pPr>
            <a:endParaRPr lang="tr-TR" sz="1600" dirty="0">
              <a:latin typeface="+mn-lt"/>
            </a:endParaRPr>
          </a:p>
          <a:p>
            <a:pPr marL="0" indent="0">
              <a:buNone/>
            </a:pPr>
            <a:endParaRPr lang="tr-TR" sz="1600" dirty="0"/>
          </a:p>
          <a:p>
            <a:pPr marL="0" indent="0" algn="just">
              <a:buNone/>
            </a:pPr>
            <a:endParaRPr lang="tr-TR" sz="1600" dirty="0"/>
          </a:p>
        </p:txBody>
      </p:sp>
      <p:sp>
        <p:nvSpPr>
          <p:cNvPr id="6" name="Metin kutusu 5">
            <a:extLst>
              <a:ext uri="{FF2B5EF4-FFF2-40B4-BE49-F238E27FC236}">
                <a16:creationId xmlns:a16="http://schemas.microsoft.com/office/drawing/2014/main" id="{AF7E21D7-A119-4765-B283-F368168F2C56}"/>
              </a:ext>
            </a:extLst>
          </p:cNvPr>
          <p:cNvSpPr txBox="1"/>
          <p:nvPr/>
        </p:nvSpPr>
        <p:spPr>
          <a:xfrm>
            <a:off x="143484" y="1116689"/>
            <a:ext cx="5683384" cy="1015663"/>
          </a:xfrm>
          <a:prstGeom prst="rect">
            <a:avLst/>
          </a:prstGeom>
          <a:noFill/>
        </p:spPr>
        <p:txBody>
          <a:bodyPr wrap="square">
            <a:spAutoFit/>
          </a:bodyPr>
          <a:lstStyle/>
          <a:p>
            <a:r>
              <a:rPr lang="tr-TR" sz="2000" b="1" dirty="0"/>
              <a:t>SUP ile Engel Tanımayan Gençlik: Botan Vadisi’nde SUP Etkinliği (ÜNİDES PROJELERİ-1)</a:t>
            </a:r>
          </a:p>
          <a:p>
            <a:endParaRPr lang="tr-TR" sz="2000" b="1" dirty="0"/>
          </a:p>
        </p:txBody>
      </p:sp>
      <p:pic>
        <p:nvPicPr>
          <p:cNvPr id="7" name="Resim 6" descr="dış mekan, dinlenme, hoşça vakit geçirme, kısa kürek; pala, kişi, şahıs içeren bir resim&#10;&#10;Yapay zeka tarafından oluşturulan içerik yanlış olabilir.">
            <a:extLst>
              <a:ext uri="{FF2B5EF4-FFF2-40B4-BE49-F238E27FC236}">
                <a16:creationId xmlns:a16="http://schemas.microsoft.com/office/drawing/2014/main" id="{2DCB510B-FCF9-4764-B2AF-EEE7B7A2A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868" y="1296366"/>
            <a:ext cx="3085638" cy="4382000"/>
          </a:xfrm>
          <a:prstGeom prst="rect">
            <a:avLst/>
          </a:prstGeom>
        </p:spPr>
      </p:pic>
      <p:pic>
        <p:nvPicPr>
          <p:cNvPr id="8" name="Resim 7" descr="kişi, şahıs, giyim, dış mekan, güneş gözlüğü içeren bir resim&#10;&#10;Yapay zeka tarafından oluşturulan içerik yanlış olabilir.">
            <a:extLst>
              <a:ext uri="{FF2B5EF4-FFF2-40B4-BE49-F238E27FC236}">
                <a16:creationId xmlns:a16="http://schemas.microsoft.com/office/drawing/2014/main" id="{1635ED13-5004-4559-9AB2-4B7BACF88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5634" y="1296365"/>
            <a:ext cx="2743200" cy="4381999"/>
          </a:xfrm>
          <a:prstGeom prst="rect">
            <a:avLst/>
          </a:prstGeom>
        </p:spPr>
      </p:pic>
    </p:spTree>
    <p:extLst>
      <p:ext uri="{BB962C8B-B14F-4D97-AF65-F5344CB8AC3E}">
        <p14:creationId xmlns:p14="http://schemas.microsoft.com/office/powerpoint/2010/main" val="1620937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1" y="1952675"/>
            <a:ext cx="5603132" cy="3147202"/>
          </a:xfrm>
        </p:spPr>
        <p:txBody>
          <a:bodyPr>
            <a:noAutofit/>
          </a:bodyPr>
          <a:lstStyle/>
          <a:p>
            <a:pPr algn="just"/>
            <a:r>
              <a:rPr lang="tr-TR" sz="1600" dirty="0"/>
              <a:t>Danışmanlığını yine Doç. Dr. Abdurrahman </a:t>
            </a:r>
            <a:r>
              <a:rPr lang="tr-TR" sz="1600" dirty="0" err="1"/>
              <a:t>DEMİR’in</a:t>
            </a:r>
            <a:r>
              <a:rPr lang="tr-TR" sz="1600" dirty="0"/>
              <a:t> yaptığı Kano SUP Topluluğu’nun hazırlamış olduğu ‘</a:t>
            </a:r>
            <a:r>
              <a:rPr lang="tr-TR" sz="1600" dirty="0" err="1"/>
              <a:t>SUPasana</a:t>
            </a:r>
            <a:r>
              <a:rPr lang="tr-TR" sz="1600" dirty="0"/>
              <a:t>: Suda Yoga ve Kamp Etkinliği’ adlı proje ulusal olarak kabul edilmiştir. Bu etkinlikler ise Mayıs ayında düzenlenmiştir.</a:t>
            </a:r>
          </a:p>
          <a:p>
            <a:pPr algn="just"/>
            <a:r>
              <a:rPr lang="tr-TR" sz="1600" dirty="0"/>
              <a:t>Bu proje ise üniversite öğrencileri ve gönüllü gençlerin hem zihinsel hem de fiziksel sağlıklarını iyileştirmeyi, doğayla iç içe zaman geçirerek doğa sevgisini artırmayı, sosyal etkileşim ve topluluk oluşturmayı hedeflemektedir. </a:t>
            </a:r>
          </a:p>
          <a:p>
            <a:pPr algn="just"/>
            <a:r>
              <a:rPr lang="tr-TR" sz="1600" dirty="0"/>
              <a:t>Bu projeyle doğa ile uyumlu bir yaşam tarzını teşvik etmek ve çevre bilincini artırmak amacıyla sürdürülebilir bir yaklaşım benimsenerek, katılımcılara doğa bilinci kazandırmak hedeflenmiştir. Bu sayede katılımcılara, kişisel gelişimlerine katkıda bulunarak daha sağlıklı, dengeli ve huzurlu bir yaşam sürmeleri desteklenmektedir.</a:t>
            </a:r>
          </a:p>
          <a:p>
            <a:pPr algn="just"/>
            <a:endParaRPr lang="tr-TR" sz="1600" dirty="0"/>
          </a:p>
          <a:p>
            <a:pPr marL="0" indent="0">
              <a:buNone/>
            </a:pPr>
            <a:endParaRPr lang="tr-TR" sz="1600" dirty="0">
              <a:latin typeface="+mn-lt"/>
            </a:endParaRPr>
          </a:p>
          <a:p>
            <a:pPr marL="0" indent="0">
              <a:buNone/>
            </a:pPr>
            <a:endParaRPr lang="tr-TR" sz="1600" dirty="0"/>
          </a:p>
          <a:p>
            <a:pPr marL="0" indent="0" algn="just">
              <a:buNone/>
            </a:pPr>
            <a:endParaRPr lang="tr-TR" sz="1600" dirty="0"/>
          </a:p>
        </p:txBody>
      </p:sp>
      <p:sp>
        <p:nvSpPr>
          <p:cNvPr id="6" name="Metin kutusu 5">
            <a:extLst>
              <a:ext uri="{FF2B5EF4-FFF2-40B4-BE49-F238E27FC236}">
                <a16:creationId xmlns:a16="http://schemas.microsoft.com/office/drawing/2014/main" id="{AF7E21D7-A119-4765-B283-F368168F2C56}"/>
              </a:ext>
            </a:extLst>
          </p:cNvPr>
          <p:cNvSpPr txBox="1"/>
          <p:nvPr/>
        </p:nvSpPr>
        <p:spPr>
          <a:xfrm>
            <a:off x="143484" y="1143311"/>
            <a:ext cx="5683384" cy="1015663"/>
          </a:xfrm>
          <a:prstGeom prst="rect">
            <a:avLst/>
          </a:prstGeom>
          <a:noFill/>
        </p:spPr>
        <p:txBody>
          <a:bodyPr wrap="square">
            <a:spAutoFit/>
          </a:bodyPr>
          <a:lstStyle/>
          <a:p>
            <a:pPr algn="just"/>
            <a:r>
              <a:rPr lang="tr-TR" sz="2000" b="1" dirty="0" err="1"/>
              <a:t>SUPasana</a:t>
            </a:r>
            <a:r>
              <a:rPr lang="tr-TR" sz="2000" b="1" dirty="0"/>
              <a:t>: Suda Yoga ve Kamp Etkinliği </a:t>
            </a:r>
          </a:p>
          <a:p>
            <a:pPr algn="just"/>
            <a:r>
              <a:rPr lang="tr-TR" sz="2000" b="1" dirty="0"/>
              <a:t>(ÜNİDES PROJELERİ-2)</a:t>
            </a:r>
          </a:p>
          <a:p>
            <a:endParaRPr lang="tr-TR" sz="2000" b="1" dirty="0"/>
          </a:p>
        </p:txBody>
      </p:sp>
      <p:pic>
        <p:nvPicPr>
          <p:cNvPr id="9" name="Resim 8" descr="dış mekan, su, gökyüzü, dağ içeren bir resim&#10;&#10;Yapay zeka tarafından oluşturulan içerik yanlış olabilir.">
            <a:extLst>
              <a:ext uri="{FF2B5EF4-FFF2-40B4-BE49-F238E27FC236}">
                <a16:creationId xmlns:a16="http://schemas.microsoft.com/office/drawing/2014/main" id="{8430E4E9-F7CE-41BA-BF61-3BB9D19C95C7}"/>
              </a:ext>
            </a:extLst>
          </p:cNvPr>
          <p:cNvPicPr>
            <a:picLocks noChangeAspect="1"/>
          </p:cNvPicPr>
          <p:nvPr/>
        </p:nvPicPr>
        <p:blipFill>
          <a:blip r:embed="rId2" cstate="print">
            <a:extLst>
              <a:ext uri="{28A0092B-C50C-407E-A947-70E740481C1C}">
                <a14:useLocalDpi xmlns:a14="http://schemas.microsoft.com/office/drawing/2010/main" val="0"/>
              </a:ext>
            </a:extLst>
          </a:blip>
          <a:srcRect r="23851" b="-1"/>
          <a:stretch/>
        </p:blipFill>
        <p:spPr>
          <a:xfrm rot="5400000">
            <a:off x="5936796" y="995769"/>
            <a:ext cx="2791839" cy="3019453"/>
          </a:xfrm>
          <a:prstGeom prst="rect">
            <a:avLst/>
          </a:prstGeom>
        </p:spPr>
      </p:pic>
      <p:pic>
        <p:nvPicPr>
          <p:cNvPr id="10" name="Resim 9" descr="dış mekan, macera, su, dağ içeren bir resim&#10;&#10;Yapay zeka tarafından oluşturulan içerik yanlış olabilir.">
            <a:extLst>
              <a:ext uri="{FF2B5EF4-FFF2-40B4-BE49-F238E27FC236}">
                <a16:creationId xmlns:a16="http://schemas.microsoft.com/office/drawing/2014/main" id="{07060775-6CE0-4324-8FE5-634A401CD49D}"/>
              </a:ext>
            </a:extLst>
          </p:cNvPr>
          <p:cNvPicPr>
            <a:picLocks noChangeAspect="1"/>
          </p:cNvPicPr>
          <p:nvPr/>
        </p:nvPicPr>
        <p:blipFill>
          <a:blip r:embed="rId3" cstate="print">
            <a:extLst>
              <a:ext uri="{28A0092B-C50C-407E-A947-70E740481C1C}">
                <a14:useLocalDpi xmlns:a14="http://schemas.microsoft.com/office/drawing/2010/main" val="0"/>
              </a:ext>
            </a:extLst>
          </a:blip>
          <a:srcRect l="970" r="22881" b="-1"/>
          <a:stretch/>
        </p:blipFill>
        <p:spPr>
          <a:xfrm rot="5400000">
            <a:off x="7892662" y="1910153"/>
            <a:ext cx="2016291" cy="6147882"/>
          </a:xfrm>
          <a:prstGeom prst="rect">
            <a:avLst/>
          </a:prstGeom>
        </p:spPr>
      </p:pic>
      <p:pic>
        <p:nvPicPr>
          <p:cNvPr id="11" name="Resim 10" descr="dış mekan, su, göl, gökyüzü içeren bir resim&#10;&#10;Yapay zeka tarafından oluşturulan içerik yanlış olabilir.">
            <a:extLst>
              <a:ext uri="{FF2B5EF4-FFF2-40B4-BE49-F238E27FC236}">
                <a16:creationId xmlns:a16="http://schemas.microsoft.com/office/drawing/2014/main" id="{03FD26BC-E336-4B9A-8BED-FFFF0F99E250}"/>
              </a:ext>
            </a:extLst>
          </p:cNvPr>
          <p:cNvPicPr>
            <a:picLocks noChangeAspect="1"/>
          </p:cNvPicPr>
          <p:nvPr/>
        </p:nvPicPr>
        <p:blipFill>
          <a:blip r:embed="rId4" cstate="print">
            <a:extLst>
              <a:ext uri="{28A0092B-C50C-407E-A947-70E740481C1C}">
                <a14:useLocalDpi xmlns:a14="http://schemas.microsoft.com/office/drawing/2010/main" val="0"/>
              </a:ext>
            </a:extLst>
          </a:blip>
          <a:srcRect l="14500" r="11630"/>
          <a:stretch/>
        </p:blipFill>
        <p:spPr>
          <a:xfrm>
            <a:off x="8955296" y="1109577"/>
            <a:ext cx="3019453" cy="2791839"/>
          </a:xfrm>
          <a:prstGeom prst="rect">
            <a:avLst/>
          </a:prstGeom>
        </p:spPr>
      </p:pic>
    </p:spTree>
    <p:extLst>
      <p:ext uri="{BB962C8B-B14F-4D97-AF65-F5344CB8AC3E}">
        <p14:creationId xmlns:p14="http://schemas.microsoft.com/office/powerpoint/2010/main" val="4254199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EFF7BD-C6E9-BD02-D822-517E9F64F857}"/>
              </a:ext>
            </a:extLst>
          </p:cNvPr>
          <p:cNvSpPr>
            <a:spLocks noGrp="1"/>
          </p:cNvSpPr>
          <p:nvPr>
            <p:ph type="title"/>
          </p:nvPr>
        </p:nvSpPr>
        <p:spPr/>
        <p:txBody>
          <a:bodyPr/>
          <a:lstStyle/>
          <a:p>
            <a:r>
              <a:rPr lang="tr-TR" dirty="0"/>
              <a:t>ETKİNLİKLERİMİZ</a:t>
            </a:r>
          </a:p>
        </p:txBody>
      </p:sp>
      <p:sp>
        <p:nvSpPr>
          <p:cNvPr id="3" name="İçerik Yer Tutucusu 2">
            <a:extLst>
              <a:ext uri="{FF2B5EF4-FFF2-40B4-BE49-F238E27FC236}">
                <a16:creationId xmlns:a16="http://schemas.microsoft.com/office/drawing/2014/main" id="{7A6CBB3C-6819-1E85-1285-A65EA4446740}"/>
              </a:ext>
            </a:extLst>
          </p:cNvPr>
          <p:cNvSpPr>
            <a:spLocks noGrp="1"/>
          </p:cNvSpPr>
          <p:nvPr>
            <p:ph idx="1"/>
          </p:nvPr>
        </p:nvSpPr>
        <p:spPr>
          <a:xfrm>
            <a:off x="841971" y="1497153"/>
            <a:ext cx="6558023" cy="3669214"/>
          </a:xfrm>
        </p:spPr>
        <p:txBody>
          <a:bodyPr>
            <a:normAutofit fontScale="92500" lnSpcReduction="10000"/>
          </a:bodyPr>
          <a:lstStyle/>
          <a:p>
            <a:pPr algn="just"/>
            <a:r>
              <a:rPr lang="tr-TR" sz="2800" b="1" dirty="0"/>
              <a:t>SUP ile Engel Tanımayan Gençlik: Botan Vadisi’nde SUP Etkinliği</a:t>
            </a:r>
            <a:endParaRPr lang="tr-TR" dirty="0"/>
          </a:p>
          <a:p>
            <a:pPr algn="just"/>
            <a:r>
              <a:rPr lang="tr-TR" dirty="0"/>
              <a:t>Doç. Dr. Abdurrahman </a:t>
            </a:r>
            <a:r>
              <a:rPr lang="tr-TR" dirty="0" err="1"/>
              <a:t>DEMİR’in</a:t>
            </a:r>
            <a:r>
              <a:rPr lang="tr-TR" dirty="0"/>
              <a:t> danışmanlığını yaptığı BESYO Kano SUP Topluluğu Bünyesinde 20-22 Nisan 2025 tarihlerinde ÜNİDES 'SUP ile Engel Tanımayan Gençlik: Botan Vadisi’nde SUP Etkinliği' gerçekleştirilmiştir. </a:t>
            </a:r>
          </a:p>
          <a:p>
            <a:pPr algn="just"/>
            <a:r>
              <a:rPr lang="tr-TR" dirty="0"/>
              <a:t>Etkinliklerimiz 27 ve 29 Nisan 2025 tarihlerinde devam etmiştir.</a:t>
            </a:r>
          </a:p>
          <a:p>
            <a:pPr algn="just"/>
            <a:endParaRPr lang="tr-TR" dirty="0"/>
          </a:p>
        </p:txBody>
      </p:sp>
      <p:pic>
        <p:nvPicPr>
          <p:cNvPr id="8" name="Resim Yer Tutucusu 7" descr="dış mekan, gökyüzü, bulut, yer içeren bir resim&#10;&#10;Yapay zeka tarafından oluşturulan içerik yanlış olabilir.">
            <a:extLst>
              <a:ext uri="{FF2B5EF4-FFF2-40B4-BE49-F238E27FC236}">
                <a16:creationId xmlns:a16="http://schemas.microsoft.com/office/drawing/2014/main" id="{4AFA79D4-1864-FCEB-113E-91B20D7FEBF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0384" r="10384"/>
          <a:stretch>
            <a:fillRect/>
          </a:stretch>
        </p:blipFill>
        <p:spPr>
          <a:xfrm>
            <a:off x="7500938" y="1389063"/>
            <a:ext cx="4548187" cy="4305300"/>
          </a:xfrm>
        </p:spPr>
      </p:pic>
      <p:sp>
        <p:nvSpPr>
          <p:cNvPr id="5" name="Resim Yer Tutucusu 4">
            <a:extLst>
              <a:ext uri="{FF2B5EF4-FFF2-40B4-BE49-F238E27FC236}">
                <a16:creationId xmlns:a16="http://schemas.microsoft.com/office/drawing/2014/main" id="{7E3C0929-E01A-3903-B0FC-9AF699B4F773}"/>
              </a:ext>
            </a:extLst>
          </p:cNvPr>
          <p:cNvSpPr>
            <a:spLocks noGrp="1"/>
          </p:cNvSpPr>
          <p:nvPr>
            <p:ph type="pic" sz="quarter" idx="14"/>
          </p:nvPr>
        </p:nvSpPr>
        <p:spPr>
          <a:xfrm flipV="1">
            <a:off x="7399994" y="7586394"/>
            <a:ext cx="201888" cy="45719"/>
          </a:xfrm>
        </p:spPr>
        <p:txBody>
          <a:bodyPr>
            <a:normAutofit fontScale="25000" lnSpcReduction="20000"/>
          </a:bodyPr>
          <a:lstStyle/>
          <a:p>
            <a:r>
              <a:rPr lang="tr-TR" dirty="0"/>
              <a:t>.</a:t>
            </a:r>
          </a:p>
        </p:txBody>
      </p:sp>
      <p:sp>
        <p:nvSpPr>
          <p:cNvPr id="6" name="İçerik Yer Tutucusu 5">
            <a:extLst>
              <a:ext uri="{FF2B5EF4-FFF2-40B4-BE49-F238E27FC236}">
                <a16:creationId xmlns:a16="http://schemas.microsoft.com/office/drawing/2014/main" id="{2BAAE3C9-1B51-ED1A-A47F-366E21D3875A}"/>
              </a:ext>
            </a:extLst>
          </p:cNvPr>
          <p:cNvSpPr>
            <a:spLocks noGrp="1"/>
          </p:cNvSpPr>
          <p:nvPr>
            <p:ph idx="15"/>
          </p:nvPr>
        </p:nvSpPr>
        <p:spPr>
          <a:xfrm>
            <a:off x="838199" y="5784573"/>
            <a:ext cx="165653" cy="191681"/>
          </a:xfrm>
        </p:spPr>
        <p:txBody>
          <a:bodyPr>
            <a:normAutofit fontScale="25000" lnSpcReduction="20000"/>
          </a:bodyPr>
          <a:lstStyle/>
          <a:p>
            <a:r>
              <a:rPr lang="tr-TR" dirty="0"/>
              <a:t>.</a:t>
            </a:r>
          </a:p>
        </p:txBody>
      </p:sp>
    </p:spTree>
    <p:extLst>
      <p:ext uri="{BB962C8B-B14F-4D97-AF65-F5344CB8AC3E}">
        <p14:creationId xmlns:p14="http://schemas.microsoft.com/office/powerpoint/2010/main" val="2071923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285F7-B2A5-5964-F94B-D573CF9FD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EAEEF-23DB-4243-93F2-17F399235EAA}"/>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A78679B6-8A31-2F77-36A8-F062135EA037}"/>
              </a:ext>
            </a:extLst>
          </p:cNvPr>
          <p:cNvSpPr>
            <a:spLocks noGrp="1"/>
          </p:cNvSpPr>
          <p:nvPr>
            <p:ph idx="1"/>
          </p:nvPr>
        </p:nvSpPr>
        <p:spPr>
          <a:xfrm>
            <a:off x="145915" y="1473436"/>
            <a:ext cx="5762446" cy="2988686"/>
          </a:xfrm>
        </p:spPr>
        <p:txBody>
          <a:bodyPr>
            <a:normAutofit fontScale="70000" lnSpcReduction="20000"/>
          </a:bodyPr>
          <a:lstStyle/>
          <a:p>
            <a:pPr algn="just"/>
            <a:r>
              <a:rPr lang="tr-TR" b="0" dirty="0">
                <a:latin typeface="+mn-lt"/>
              </a:rPr>
              <a:t>Siirt Üniversitesi Beden Eğitimi ve Spor Yüksekokulu olarak, </a:t>
            </a:r>
            <a:r>
              <a:rPr lang="tr-TR" dirty="0"/>
              <a:t>sürdürülebilir gelecek ve doğanın korunması konusunda öğrencilerimizin bilinçlenmesi ve üniversitemizin ağaçlandırılması hususunda öğrencilerimiz ve personelimiz ile birlikte 12 Aralık 2024 tarihinde Fidan Dikim Etkinliği gerçekleştirilmiştir.</a:t>
            </a:r>
          </a:p>
          <a:p>
            <a:pPr marL="0" indent="0" algn="just">
              <a:buNone/>
            </a:pPr>
            <a:endParaRPr lang="tr-TR" dirty="0"/>
          </a:p>
          <a:p>
            <a:pPr algn="just"/>
            <a:r>
              <a:rPr lang="tr-TR" dirty="0"/>
              <a:t>Etkinlik kapsamında 100 adet fidan dikilerek birimimiz ve üniversitemizin ağaçlandırılmasına katkıda bulunulmuştur.</a:t>
            </a:r>
          </a:p>
        </p:txBody>
      </p:sp>
      <p:pic>
        <p:nvPicPr>
          <p:cNvPr id="5" name="Resim 4" descr="dış mekan, gökyüzü, ayakkabı, yer içeren bir resim&#10;&#10;Yapay zeka tarafından oluşturulan içerik yanlış olabilir.">
            <a:extLst>
              <a:ext uri="{FF2B5EF4-FFF2-40B4-BE49-F238E27FC236}">
                <a16:creationId xmlns:a16="http://schemas.microsoft.com/office/drawing/2014/main" id="{12C07D83-449F-B90B-E737-060BAC862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337" y="1284051"/>
            <a:ext cx="5573948" cy="4504207"/>
          </a:xfrm>
          <a:prstGeom prst="rect">
            <a:avLst/>
          </a:prstGeom>
        </p:spPr>
      </p:pic>
    </p:spTree>
    <p:extLst>
      <p:ext uri="{BB962C8B-B14F-4D97-AF65-F5344CB8AC3E}">
        <p14:creationId xmlns:p14="http://schemas.microsoft.com/office/powerpoint/2010/main" val="4043004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0" y="1527462"/>
            <a:ext cx="5762446" cy="2988686"/>
          </a:xfrm>
        </p:spPr>
        <p:txBody>
          <a:bodyPr>
            <a:normAutofit fontScale="85000" lnSpcReduction="20000"/>
          </a:bodyPr>
          <a:lstStyle/>
          <a:p>
            <a:pPr algn="just"/>
            <a:r>
              <a:rPr lang="tr-TR" b="0" dirty="0">
                <a:latin typeface="+mn-lt"/>
              </a:rPr>
              <a:t>Her yıl olduğu gibi bu yıl da şehrimizde kutlanan 29 Ekim Cumhuriyet Bayramı Etkinliklerine Beden Eğitimi ve Spor Yüksekokulu olarak üniversitemiz adına geniş bir katılım sağladık. </a:t>
            </a:r>
          </a:p>
          <a:p>
            <a:pPr algn="just"/>
            <a:endParaRPr lang="tr-TR" b="0" dirty="0">
              <a:latin typeface="+mn-lt"/>
            </a:endParaRPr>
          </a:p>
          <a:p>
            <a:pPr algn="just"/>
            <a:r>
              <a:rPr lang="tr-TR" dirty="0"/>
              <a:t>Etkinlikler kapsamında kortej yürüyüşü ve fener alayında öğrencilerimiz ve personelimiz üniversitemizi temsilen bulunmuşlardır.</a:t>
            </a:r>
          </a:p>
        </p:txBody>
      </p:sp>
      <p:pic>
        <p:nvPicPr>
          <p:cNvPr id="6" name="Resim 5" descr="giyim, adam, insan, kişi, şahıs, dış mekan içeren bir resim&#10;&#10;Yapay zeka tarafından oluşturulan içerik yanlış olabilir.">
            <a:extLst>
              <a:ext uri="{FF2B5EF4-FFF2-40B4-BE49-F238E27FC236}">
                <a16:creationId xmlns:a16="http://schemas.microsoft.com/office/drawing/2014/main" id="{CEC8B17A-AF34-E19D-B63B-273C28FBE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9415" y="1391055"/>
            <a:ext cx="5126182" cy="4333673"/>
          </a:xfrm>
          <a:prstGeom prst="rect">
            <a:avLst/>
          </a:prstGeom>
        </p:spPr>
      </p:pic>
    </p:spTree>
    <p:extLst>
      <p:ext uri="{BB962C8B-B14F-4D97-AF65-F5344CB8AC3E}">
        <p14:creationId xmlns:p14="http://schemas.microsoft.com/office/powerpoint/2010/main" val="1456865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0" y="1527462"/>
            <a:ext cx="5619982" cy="4029276"/>
          </a:xfrm>
        </p:spPr>
        <p:txBody>
          <a:bodyPr>
            <a:normAutofit/>
          </a:bodyPr>
          <a:lstStyle/>
          <a:p>
            <a:pPr marL="0" indent="0" algn="just">
              <a:buNone/>
            </a:pPr>
            <a:r>
              <a:rPr lang="tr-TR" sz="2400" b="1" i="0" dirty="0" err="1">
                <a:solidFill>
                  <a:srgbClr val="333333"/>
                </a:solidFill>
                <a:effectLst/>
                <a:latin typeface="din_trbold"/>
              </a:rPr>
              <a:t>Hasya</a:t>
            </a:r>
            <a:r>
              <a:rPr lang="tr-TR" sz="2400" b="1" i="0" dirty="0">
                <a:solidFill>
                  <a:srgbClr val="333333"/>
                </a:solidFill>
                <a:effectLst/>
                <a:latin typeface="din_trbold"/>
              </a:rPr>
              <a:t> Hatun </a:t>
            </a:r>
            <a:r>
              <a:rPr lang="tr-TR" sz="2400" b="1" dirty="0">
                <a:solidFill>
                  <a:srgbClr val="333333"/>
                </a:solidFill>
                <a:latin typeface="din_trbold"/>
              </a:rPr>
              <a:t>Anaokulunda</a:t>
            </a:r>
            <a:r>
              <a:rPr lang="tr-TR" sz="2400" b="1" i="0" dirty="0">
                <a:solidFill>
                  <a:srgbClr val="333333"/>
                </a:solidFill>
                <a:effectLst/>
                <a:latin typeface="din_trbold"/>
              </a:rPr>
              <a:t> Beden Eğitimi ve Spor Dersi Farkındalık Etkinliği</a:t>
            </a:r>
          </a:p>
          <a:p>
            <a:pPr marL="0" indent="0" algn="just">
              <a:buNone/>
            </a:pPr>
            <a:endParaRPr lang="tr-TR" sz="2400" i="0" dirty="0">
              <a:solidFill>
                <a:srgbClr val="333333"/>
              </a:solidFill>
              <a:effectLst/>
              <a:latin typeface="din_trbold"/>
            </a:endParaRPr>
          </a:p>
          <a:p>
            <a:pPr marL="0" indent="0" algn="just">
              <a:buNone/>
            </a:pPr>
            <a:r>
              <a:rPr lang="tr-TR" sz="2400" i="0" dirty="0">
                <a:solidFill>
                  <a:srgbClr val="333333"/>
                </a:solidFill>
                <a:effectLst/>
                <a:latin typeface="din_trbold"/>
              </a:rPr>
              <a:t>23 Nisan </a:t>
            </a:r>
            <a:r>
              <a:rPr lang="tr-TR" sz="2400" dirty="0">
                <a:solidFill>
                  <a:srgbClr val="333333"/>
                </a:solidFill>
                <a:latin typeface="din_trbold"/>
              </a:rPr>
              <a:t>U</a:t>
            </a:r>
            <a:r>
              <a:rPr lang="tr-TR" sz="2400" i="0" dirty="0">
                <a:solidFill>
                  <a:srgbClr val="333333"/>
                </a:solidFill>
                <a:effectLst/>
                <a:latin typeface="din_trbold"/>
              </a:rPr>
              <a:t>lusal </a:t>
            </a:r>
            <a:r>
              <a:rPr lang="tr-TR" sz="2400" dirty="0">
                <a:solidFill>
                  <a:srgbClr val="333333"/>
                </a:solidFill>
                <a:latin typeface="din_trbold"/>
              </a:rPr>
              <a:t>E</a:t>
            </a:r>
            <a:r>
              <a:rPr lang="tr-TR" sz="2400" i="0" dirty="0">
                <a:solidFill>
                  <a:srgbClr val="333333"/>
                </a:solidFill>
                <a:effectLst/>
                <a:latin typeface="din_trbold"/>
              </a:rPr>
              <a:t>gemenlik ve Çocuk Bayramı dolayısıyla Dr. Öğr. Üyesi Erhan Şahin koordinatörlüğünde </a:t>
            </a:r>
            <a:r>
              <a:rPr lang="tr-TR" sz="2400" dirty="0" err="1">
                <a:solidFill>
                  <a:srgbClr val="333333"/>
                </a:solidFill>
                <a:latin typeface="din_trbold"/>
              </a:rPr>
              <a:t>H</a:t>
            </a:r>
            <a:r>
              <a:rPr lang="tr-TR" sz="2400" i="0" dirty="0" err="1">
                <a:solidFill>
                  <a:srgbClr val="333333"/>
                </a:solidFill>
                <a:effectLst/>
                <a:latin typeface="din_trbold"/>
              </a:rPr>
              <a:t>asya</a:t>
            </a:r>
            <a:r>
              <a:rPr lang="tr-TR" sz="2400" i="0" dirty="0">
                <a:solidFill>
                  <a:srgbClr val="333333"/>
                </a:solidFill>
                <a:effectLst/>
                <a:latin typeface="din_trbold"/>
              </a:rPr>
              <a:t> Hatun </a:t>
            </a:r>
            <a:r>
              <a:rPr lang="tr-TR" sz="2400" i="0" dirty="0" err="1">
                <a:solidFill>
                  <a:srgbClr val="333333"/>
                </a:solidFill>
                <a:effectLst/>
                <a:latin typeface="din_trbold"/>
              </a:rPr>
              <a:t>Anaokulu’nda</a:t>
            </a:r>
            <a:r>
              <a:rPr lang="tr-TR" sz="2400" i="0" dirty="0">
                <a:solidFill>
                  <a:srgbClr val="333333"/>
                </a:solidFill>
                <a:effectLst/>
                <a:latin typeface="din_trbold"/>
              </a:rPr>
              <a:t> ‘’Anaokullarında </a:t>
            </a:r>
            <a:r>
              <a:rPr lang="tr-TR" sz="2400" dirty="0">
                <a:solidFill>
                  <a:srgbClr val="333333"/>
                </a:solidFill>
                <a:latin typeface="din_trbold"/>
              </a:rPr>
              <a:t>B</a:t>
            </a:r>
            <a:r>
              <a:rPr lang="tr-TR" sz="2400" i="0" dirty="0">
                <a:solidFill>
                  <a:srgbClr val="333333"/>
                </a:solidFill>
                <a:effectLst/>
                <a:latin typeface="din_trbold"/>
              </a:rPr>
              <a:t>eden Eğitimi ve Spor dersi’’ etkinliği gerçekleştirildi</a:t>
            </a:r>
            <a:r>
              <a:rPr lang="tr-TR" i="0" dirty="0">
                <a:solidFill>
                  <a:srgbClr val="333333"/>
                </a:solidFill>
                <a:effectLst/>
                <a:latin typeface="din_trbold"/>
              </a:rPr>
              <a:t>.</a:t>
            </a:r>
          </a:p>
        </p:txBody>
      </p:sp>
      <p:pic>
        <p:nvPicPr>
          <p:cNvPr id="5" name="Resim 4">
            <a:extLst>
              <a:ext uri="{FF2B5EF4-FFF2-40B4-BE49-F238E27FC236}">
                <a16:creationId xmlns:a16="http://schemas.microsoft.com/office/drawing/2014/main" id="{96C5E7DC-35E1-483C-BD1F-71170B840C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0783" y="1174412"/>
            <a:ext cx="3200400" cy="4509176"/>
          </a:xfrm>
          <a:prstGeom prst="rect">
            <a:avLst/>
          </a:prstGeom>
          <a:noFill/>
          <a:ln>
            <a:noFill/>
          </a:ln>
        </p:spPr>
      </p:pic>
      <p:pic>
        <p:nvPicPr>
          <p:cNvPr id="6" name="Picture 2">
            <a:extLst>
              <a:ext uri="{FF2B5EF4-FFF2-40B4-BE49-F238E27FC236}">
                <a16:creationId xmlns:a16="http://schemas.microsoft.com/office/drawing/2014/main" id="{88439F56-95BE-45E5-9537-FF39348747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5872323" y="1174412"/>
            <a:ext cx="2918460" cy="4431354"/>
          </a:xfrm>
          <a:prstGeom prst="rect">
            <a:avLst/>
          </a:prstGeom>
          <a:noFill/>
        </p:spPr>
      </p:pic>
    </p:spTree>
    <p:extLst>
      <p:ext uri="{BB962C8B-B14F-4D97-AF65-F5344CB8AC3E}">
        <p14:creationId xmlns:p14="http://schemas.microsoft.com/office/powerpoint/2010/main" val="1235385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F991-E278-DA86-72AD-CB1B558A8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C533F-A4AD-D042-7F0E-2D42DBD9C60E}"/>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077094CD-5583-11E1-8945-2CAA25A7CACA}"/>
              </a:ext>
            </a:extLst>
          </p:cNvPr>
          <p:cNvSpPr>
            <a:spLocks noGrp="1"/>
          </p:cNvSpPr>
          <p:nvPr>
            <p:ph idx="1"/>
          </p:nvPr>
        </p:nvSpPr>
        <p:spPr>
          <a:xfrm>
            <a:off x="0" y="1527462"/>
            <a:ext cx="6507804" cy="2988686"/>
          </a:xfrm>
        </p:spPr>
        <p:txBody>
          <a:bodyPr>
            <a:normAutofit fontScale="62500" lnSpcReduction="20000"/>
          </a:bodyPr>
          <a:lstStyle/>
          <a:p>
            <a:pPr marL="0" indent="0" algn="just">
              <a:buNone/>
            </a:pPr>
            <a:r>
              <a:rPr lang="tr-TR" b="1" i="0" dirty="0">
                <a:solidFill>
                  <a:srgbClr val="333333"/>
                </a:solidFill>
                <a:effectLst/>
                <a:latin typeface="din_trbold"/>
              </a:rPr>
              <a:t>İlkokullarda Beden Eğitimi ve Spor Dersi Farkındalık Etkinliği</a:t>
            </a:r>
          </a:p>
          <a:p>
            <a:pPr marL="0" indent="0" algn="just">
              <a:buNone/>
            </a:pPr>
            <a:endParaRPr lang="tr-TR" b="1" i="0" dirty="0">
              <a:solidFill>
                <a:srgbClr val="333333"/>
              </a:solidFill>
              <a:effectLst/>
              <a:latin typeface="din_trbold"/>
            </a:endParaRPr>
          </a:p>
          <a:p>
            <a:pPr algn="just">
              <a:lnSpc>
                <a:spcPct val="120000"/>
              </a:lnSpc>
            </a:pPr>
            <a:r>
              <a:rPr lang="tr-TR" b="0" i="0" dirty="0">
                <a:solidFill>
                  <a:srgbClr val="333333"/>
                </a:solidFill>
                <a:effectLst/>
                <a:latin typeface="din_trregular"/>
              </a:rPr>
              <a:t>Siirt Üniversitesi Beden Eğitimi ve Spor Yüksekokulu Spor Yöneticiliği 2. Sınıf öğrencileri tarafından İlkokullarda </a:t>
            </a:r>
            <a:r>
              <a:rPr lang="tr-TR" b="0" i="0" dirty="0">
                <a:solidFill>
                  <a:srgbClr val="333333"/>
                </a:solidFill>
                <a:effectLst/>
                <a:latin typeface="Source Sans Pro" panose="020B0503030403020204" pitchFamily="34" charset="0"/>
              </a:rPr>
              <a:t>Beden Eğitimi ve Spor dersinin önemi vurgulamak, ilkokul öğrencilerinde </a:t>
            </a:r>
            <a:r>
              <a:rPr lang="tr-TR" b="0" i="0" dirty="0">
                <a:solidFill>
                  <a:srgbClr val="333333"/>
                </a:solidFill>
                <a:effectLst/>
                <a:latin typeface="din_trregular"/>
              </a:rPr>
              <a:t>farkındalık yaratmak ve Beden Eğitimi ve Spor dersinin gerekliliğini yerinde görmek amacıyla beş hafta boyunca Siirt merkezinde bulunan Adnan Menderes İlkokulu, Dadaşlar İlkokulu, Hasan </a:t>
            </a:r>
            <a:r>
              <a:rPr lang="tr-TR" b="0" i="0" dirty="0" err="1">
                <a:solidFill>
                  <a:srgbClr val="333333"/>
                </a:solidFill>
                <a:effectLst/>
                <a:latin typeface="din_trregular"/>
              </a:rPr>
              <a:t>Altun</a:t>
            </a:r>
            <a:r>
              <a:rPr lang="tr-TR" b="0" i="0" dirty="0">
                <a:solidFill>
                  <a:srgbClr val="333333"/>
                </a:solidFill>
                <a:effectLst/>
                <a:latin typeface="din_trregular"/>
              </a:rPr>
              <a:t> İlkokulu, Süleyman Demirel İlkokulu, 80.yıl İlkokullarında  Beden Eğitimi ve Spor dersleri yürütülmüştür. </a:t>
            </a:r>
            <a:endParaRPr lang="tr-TR" dirty="0"/>
          </a:p>
        </p:txBody>
      </p:sp>
      <p:pic>
        <p:nvPicPr>
          <p:cNvPr id="3074" name="Picture 2">
            <a:extLst>
              <a:ext uri="{FF2B5EF4-FFF2-40B4-BE49-F238E27FC236}">
                <a16:creationId xmlns:a16="http://schemas.microsoft.com/office/drawing/2014/main" id="{F4C34BD8-2C58-6CE4-1DE9-59A0F94D19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019" y="1206229"/>
            <a:ext cx="2762655" cy="4610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BBBEC6A-74E2-2109-5714-AAD6D25346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4196" y="1206229"/>
            <a:ext cx="2538919" cy="461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9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0" y="1527462"/>
            <a:ext cx="6507804" cy="2988686"/>
          </a:xfrm>
        </p:spPr>
        <p:txBody>
          <a:bodyPr>
            <a:normAutofit/>
          </a:bodyPr>
          <a:lstStyle/>
          <a:p>
            <a:pPr marL="0" indent="0" algn="l">
              <a:buNone/>
            </a:pPr>
            <a:r>
              <a:rPr lang="tr-TR" b="1" i="0" dirty="0">
                <a:solidFill>
                  <a:srgbClr val="000000"/>
                </a:solidFill>
                <a:effectLst/>
                <a:latin typeface="sg"/>
              </a:rPr>
              <a:t>Engelliler Haftası Farkındalık Etkinliği</a:t>
            </a:r>
          </a:p>
          <a:p>
            <a:pPr marL="0" indent="0" algn="just">
              <a:buNone/>
            </a:pPr>
            <a:endParaRPr lang="tr-TR" b="1" i="0" dirty="0">
              <a:solidFill>
                <a:srgbClr val="333333"/>
              </a:solidFill>
              <a:effectLst/>
              <a:latin typeface="din_trbold"/>
            </a:endParaRPr>
          </a:p>
          <a:p>
            <a:pPr algn="just"/>
            <a:r>
              <a:rPr lang="tr-TR" sz="2200" b="0" i="0" dirty="0">
                <a:solidFill>
                  <a:srgbClr val="000000"/>
                </a:solidFill>
                <a:effectLst/>
              </a:rPr>
              <a:t>10-16 Mayıs Engelliler Haftası münasebetiyle Üniversitemiz Beden Eğitimi ve Spor Yüksekokulu (BESYO) Antrenörlük Eğitimi ve Spor Öğretmenliği Bölümü tarafından "Engellilerde Beden Eğitimi ve Spor Dersi" kapsamında farkındalık programı düzenlendi.</a:t>
            </a:r>
            <a:endParaRPr lang="tr-TR" sz="2200" dirty="0"/>
          </a:p>
        </p:txBody>
      </p:sp>
      <p:pic>
        <p:nvPicPr>
          <p:cNvPr id="4100" name="Picture 4">
            <a:extLst>
              <a:ext uri="{FF2B5EF4-FFF2-40B4-BE49-F238E27FC236}">
                <a16:creationId xmlns:a16="http://schemas.microsoft.com/office/drawing/2014/main" id="{77C32BED-84BD-4E6B-87BA-90E9C49EBB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8852" y="1527462"/>
            <a:ext cx="5068957" cy="436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5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 ve YENİLİKLER</a:t>
            </a:r>
          </a:p>
        </p:txBody>
      </p:sp>
      <p:sp>
        <p:nvSpPr>
          <p:cNvPr id="3" name="İçerik Yer Tutucusu 2"/>
          <p:cNvSpPr>
            <a:spLocks noGrp="1"/>
          </p:cNvSpPr>
          <p:nvPr>
            <p:ph idx="1"/>
          </p:nvPr>
        </p:nvSpPr>
        <p:spPr>
          <a:xfrm>
            <a:off x="184826" y="1388962"/>
            <a:ext cx="11328301" cy="4440338"/>
          </a:xfrm>
        </p:spPr>
        <p:txBody>
          <a:bodyPr>
            <a:normAutofit/>
          </a:bodyPr>
          <a:lstStyle/>
          <a:p>
            <a:pPr marL="914400" lvl="1" indent="-457200" algn="just">
              <a:buAutoNum type="arabicPeriod"/>
            </a:pPr>
            <a:r>
              <a:rPr lang="tr-TR" b="1" dirty="0"/>
              <a:t>Akreditasyon:</a:t>
            </a:r>
          </a:p>
          <a:p>
            <a:pPr marL="457200" lvl="1" indent="0" algn="just">
              <a:buNone/>
            </a:pPr>
            <a:endParaRPr lang="tr-TR" b="1" dirty="0"/>
          </a:p>
          <a:p>
            <a:pPr lvl="1" algn="just"/>
            <a:r>
              <a:rPr lang="tr-TR" dirty="0"/>
              <a:t>2025’te tüm bölümler için akreditasyon ön hazırlıklarına başlanması</a:t>
            </a:r>
          </a:p>
          <a:p>
            <a:pPr lvl="1" algn="just"/>
            <a:endParaRPr lang="tr-TR" dirty="0"/>
          </a:p>
          <a:p>
            <a:pPr lvl="1" algn="just"/>
            <a:r>
              <a:rPr lang="tr-TR" dirty="0"/>
              <a:t>2026’da bölüm bazlı akreditasyon başvurusunun yapılması  </a:t>
            </a:r>
          </a:p>
          <a:p>
            <a:pPr marL="457200" lvl="1" indent="0" algn="just">
              <a:buNone/>
            </a:pPr>
            <a:endParaRPr lang="tr-TR" dirty="0"/>
          </a:p>
          <a:p>
            <a:pPr lvl="1" algn="just"/>
            <a:r>
              <a:rPr lang="tr-TR" dirty="0"/>
              <a:t>2027’de tüm bölümlerin akreditasyon süreçlerinin tamamlanması </a:t>
            </a:r>
          </a:p>
          <a:p>
            <a:pPr marL="0" indent="0" algn="just">
              <a:buNone/>
            </a:pPr>
            <a:endParaRPr lang="tr-TR" sz="2400" dirty="0"/>
          </a:p>
        </p:txBody>
      </p:sp>
    </p:spTree>
    <p:extLst>
      <p:ext uri="{BB962C8B-B14F-4D97-AF65-F5344CB8AC3E}">
        <p14:creationId xmlns:p14="http://schemas.microsoft.com/office/powerpoint/2010/main" val="4245654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88B1E57-B4C3-46FA-850B-51DF924D19D0}"/>
              </a:ext>
            </a:extLst>
          </p:cNvPr>
          <p:cNvSpPr txBox="1"/>
          <p:nvPr/>
        </p:nvSpPr>
        <p:spPr>
          <a:xfrm>
            <a:off x="1848156" y="641317"/>
            <a:ext cx="7030065" cy="338554"/>
          </a:xfrm>
          <a:prstGeom prst="rect">
            <a:avLst/>
          </a:prstGeom>
          <a:noFill/>
        </p:spPr>
        <p:txBody>
          <a:bodyPr wrap="square">
            <a:spAutoFit/>
          </a:bodyPr>
          <a:lstStyle/>
          <a:p>
            <a:r>
              <a:rPr lang="tr-TR" sz="1600" dirty="0">
                <a:latin typeface="Elephant" panose="02020904090505020303" pitchFamily="18" charset="0"/>
              </a:rPr>
              <a:t>ANTRENÖRLÜK EĞİTİMİ BÖLÜMÜ AKADEMİK KADRO</a:t>
            </a:r>
          </a:p>
        </p:txBody>
      </p:sp>
      <p:pic>
        <p:nvPicPr>
          <p:cNvPr id="12" name="Resim 11">
            <a:extLst>
              <a:ext uri="{FF2B5EF4-FFF2-40B4-BE49-F238E27FC236}">
                <a16:creationId xmlns:a16="http://schemas.microsoft.com/office/drawing/2014/main" id="{F6457A4B-772B-1154-4F86-59568EAA5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0436" y="1280669"/>
            <a:ext cx="1280503" cy="1671056"/>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14" name="Resim 13">
            <a:extLst>
              <a:ext uri="{FF2B5EF4-FFF2-40B4-BE49-F238E27FC236}">
                <a16:creationId xmlns:a16="http://schemas.microsoft.com/office/drawing/2014/main" id="{77C94842-9765-DDC0-1FC4-FF7F1727C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792" y="1175148"/>
            <a:ext cx="1280502" cy="1685495"/>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2" name="Resim 21">
            <a:extLst>
              <a:ext uri="{FF2B5EF4-FFF2-40B4-BE49-F238E27FC236}">
                <a16:creationId xmlns:a16="http://schemas.microsoft.com/office/drawing/2014/main" id="{285D194B-C7D3-54AE-92E8-8A55192EC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717" y="1219007"/>
            <a:ext cx="1438877" cy="1833130"/>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3" name="Resim 22">
            <a:extLst>
              <a:ext uri="{FF2B5EF4-FFF2-40B4-BE49-F238E27FC236}">
                <a16:creationId xmlns:a16="http://schemas.microsoft.com/office/drawing/2014/main" id="{032BA3C7-8025-E7F7-F722-FCBE26E34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370" y="4059380"/>
            <a:ext cx="2053048" cy="1783263"/>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4" name="Resim 23">
            <a:extLst>
              <a:ext uri="{FF2B5EF4-FFF2-40B4-BE49-F238E27FC236}">
                <a16:creationId xmlns:a16="http://schemas.microsoft.com/office/drawing/2014/main" id="{691894C1-A702-A0CE-5470-663342CA4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4687" y="3910521"/>
            <a:ext cx="1388501" cy="1773117"/>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5" name="Resim 24">
            <a:extLst>
              <a:ext uri="{FF2B5EF4-FFF2-40B4-BE49-F238E27FC236}">
                <a16:creationId xmlns:a16="http://schemas.microsoft.com/office/drawing/2014/main" id="{9567FD4A-7F8F-34AF-2BD1-BE3298E6D3F1}"/>
              </a:ext>
            </a:extLst>
          </p:cNvPr>
          <p:cNvPicPr>
            <a:picLocks noChangeAspect="1"/>
          </p:cNvPicPr>
          <p:nvPr/>
        </p:nvPicPr>
        <p:blipFill>
          <a:blip r:embed="rId7" cstate="print">
            <a:extLst>
              <a:ext uri="{28A0092B-C50C-407E-A947-70E740481C1C}">
                <a14:useLocalDpi xmlns:a14="http://schemas.microsoft.com/office/drawing/2010/main" val="0"/>
              </a:ext>
            </a:extLst>
          </a:blip>
          <a:srcRect l="13199" r="13199"/>
          <a:stretch/>
        </p:blipFill>
        <p:spPr>
          <a:xfrm>
            <a:off x="6592553" y="3814775"/>
            <a:ext cx="1388501" cy="2055737"/>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
        <p:nvSpPr>
          <p:cNvPr id="26" name="Metin kutusu 25">
            <a:extLst>
              <a:ext uri="{FF2B5EF4-FFF2-40B4-BE49-F238E27FC236}">
                <a16:creationId xmlns:a16="http://schemas.microsoft.com/office/drawing/2014/main" id="{44E63C8B-82E0-4E69-D04F-3559711BBA33}"/>
              </a:ext>
            </a:extLst>
          </p:cNvPr>
          <p:cNvSpPr txBox="1"/>
          <p:nvPr/>
        </p:nvSpPr>
        <p:spPr>
          <a:xfrm>
            <a:off x="532864" y="3120729"/>
            <a:ext cx="2396869" cy="923330"/>
          </a:xfrm>
          <a:prstGeom prst="rect">
            <a:avLst/>
          </a:prstGeom>
          <a:noFill/>
        </p:spPr>
        <p:txBody>
          <a:bodyPr wrap="square" rtlCol="0">
            <a:spAutoFit/>
          </a:bodyPr>
          <a:lstStyle/>
          <a:p>
            <a:pPr algn="ctr"/>
            <a:r>
              <a:rPr lang="tr-TR" b="1" i="1" dirty="0"/>
              <a:t>Doç. Dr. Abdurrahman DEMİR</a:t>
            </a:r>
          </a:p>
          <a:p>
            <a:pPr algn="ctr"/>
            <a:r>
              <a:rPr lang="tr-TR" i="1" dirty="0"/>
              <a:t>Bölüm Başkanı</a:t>
            </a:r>
          </a:p>
        </p:txBody>
      </p:sp>
      <p:sp>
        <p:nvSpPr>
          <p:cNvPr id="27" name="Metin kutusu 26">
            <a:extLst>
              <a:ext uri="{FF2B5EF4-FFF2-40B4-BE49-F238E27FC236}">
                <a16:creationId xmlns:a16="http://schemas.microsoft.com/office/drawing/2014/main" id="{EF5633D4-FC08-C9C5-F9D7-E4A84EAB90AD}"/>
              </a:ext>
            </a:extLst>
          </p:cNvPr>
          <p:cNvSpPr txBox="1"/>
          <p:nvPr/>
        </p:nvSpPr>
        <p:spPr>
          <a:xfrm>
            <a:off x="6183419" y="3073953"/>
            <a:ext cx="2396869" cy="646331"/>
          </a:xfrm>
          <a:prstGeom prst="rect">
            <a:avLst/>
          </a:prstGeom>
          <a:noFill/>
        </p:spPr>
        <p:txBody>
          <a:bodyPr wrap="square" rtlCol="0">
            <a:spAutoFit/>
          </a:bodyPr>
          <a:lstStyle/>
          <a:p>
            <a:pPr algn="ctr"/>
            <a:r>
              <a:rPr lang="tr-TR" b="1" i="1" dirty="0"/>
              <a:t>Doç. Dr. Deniz ÇAKAROĞLU</a:t>
            </a:r>
          </a:p>
        </p:txBody>
      </p:sp>
      <p:sp>
        <p:nvSpPr>
          <p:cNvPr id="28" name="Metin kutusu 27">
            <a:extLst>
              <a:ext uri="{FF2B5EF4-FFF2-40B4-BE49-F238E27FC236}">
                <a16:creationId xmlns:a16="http://schemas.microsoft.com/office/drawing/2014/main" id="{6D2B7B53-A4AB-8872-90A9-63BCFF447945}"/>
              </a:ext>
            </a:extLst>
          </p:cNvPr>
          <p:cNvSpPr txBox="1"/>
          <p:nvPr/>
        </p:nvSpPr>
        <p:spPr>
          <a:xfrm>
            <a:off x="8807608" y="3106608"/>
            <a:ext cx="2396869" cy="646331"/>
          </a:xfrm>
          <a:prstGeom prst="rect">
            <a:avLst/>
          </a:prstGeom>
          <a:noFill/>
        </p:spPr>
        <p:txBody>
          <a:bodyPr wrap="square" rtlCol="0">
            <a:spAutoFit/>
          </a:bodyPr>
          <a:lstStyle/>
          <a:p>
            <a:pPr algn="ctr"/>
            <a:r>
              <a:rPr lang="tr-TR" b="1" i="1" dirty="0"/>
              <a:t>Dr. Öğr. Üyesi Ömer CENGİZ</a:t>
            </a:r>
          </a:p>
        </p:txBody>
      </p:sp>
      <p:sp>
        <p:nvSpPr>
          <p:cNvPr id="29" name="Metin kutusu 28">
            <a:extLst>
              <a:ext uri="{FF2B5EF4-FFF2-40B4-BE49-F238E27FC236}">
                <a16:creationId xmlns:a16="http://schemas.microsoft.com/office/drawing/2014/main" id="{02FBC70A-4ABB-AC55-BC34-E8290571579A}"/>
              </a:ext>
            </a:extLst>
          </p:cNvPr>
          <p:cNvSpPr txBox="1"/>
          <p:nvPr/>
        </p:nvSpPr>
        <p:spPr>
          <a:xfrm>
            <a:off x="772219" y="5716495"/>
            <a:ext cx="2396869" cy="646331"/>
          </a:xfrm>
          <a:prstGeom prst="rect">
            <a:avLst/>
          </a:prstGeom>
          <a:noFill/>
        </p:spPr>
        <p:txBody>
          <a:bodyPr wrap="square" rtlCol="0">
            <a:spAutoFit/>
          </a:bodyPr>
          <a:lstStyle/>
          <a:p>
            <a:pPr algn="ctr"/>
            <a:r>
              <a:rPr lang="tr-TR" b="1" i="1" dirty="0"/>
              <a:t>Dr. Öğr. Üyesi Samet SİTTİ</a:t>
            </a:r>
          </a:p>
        </p:txBody>
      </p:sp>
      <p:sp>
        <p:nvSpPr>
          <p:cNvPr id="30" name="Metin kutusu 29">
            <a:extLst>
              <a:ext uri="{FF2B5EF4-FFF2-40B4-BE49-F238E27FC236}">
                <a16:creationId xmlns:a16="http://schemas.microsoft.com/office/drawing/2014/main" id="{5439BE49-3987-43DC-47BE-F575161CF112}"/>
              </a:ext>
            </a:extLst>
          </p:cNvPr>
          <p:cNvSpPr txBox="1"/>
          <p:nvPr/>
        </p:nvSpPr>
        <p:spPr>
          <a:xfrm>
            <a:off x="3543512" y="5575518"/>
            <a:ext cx="2396869" cy="646331"/>
          </a:xfrm>
          <a:prstGeom prst="rect">
            <a:avLst/>
          </a:prstGeom>
          <a:noFill/>
        </p:spPr>
        <p:txBody>
          <a:bodyPr wrap="square" rtlCol="0">
            <a:spAutoFit/>
          </a:bodyPr>
          <a:lstStyle/>
          <a:p>
            <a:pPr algn="ctr"/>
            <a:r>
              <a:rPr lang="tr-TR" b="1" i="1" dirty="0"/>
              <a:t> Dr. Öğr. Üyesi</a:t>
            </a:r>
          </a:p>
          <a:p>
            <a:pPr algn="ctr"/>
            <a:r>
              <a:rPr lang="tr-TR" b="1" i="1" dirty="0"/>
              <a:t>Tarkan SÖĞÜT</a:t>
            </a:r>
          </a:p>
        </p:txBody>
      </p:sp>
      <p:sp>
        <p:nvSpPr>
          <p:cNvPr id="31" name="Metin kutusu 30">
            <a:extLst>
              <a:ext uri="{FF2B5EF4-FFF2-40B4-BE49-F238E27FC236}">
                <a16:creationId xmlns:a16="http://schemas.microsoft.com/office/drawing/2014/main" id="{6429F6DB-BCEE-69D4-A0FF-409987F5BC2D}"/>
              </a:ext>
            </a:extLst>
          </p:cNvPr>
          <p:cNvSpPr txBox="1"/>
          <p:nvPr/>
        </p:nvSpPr>
        <p:spPr>
          <a:xfrm>
            <a:off x="5938051" y="5575519"/>
            <a:ext cx="2767604" cy="646331"/>
          </a:xfrm>
          <a:prstGeom prst="rect">
            <a:avLst/>
          </a:prstGeom>
          <a:noFill/>
        </p:spPr>
        <p:txBody>
          <a:bodyPr wrap="square" rtlCol="0">
            <a:spAutoFit/>
          </a:bodyPr>
          <a:lstStyle/>
          <a:p>
            <a:pPr algn="ctr"/>
            <a:r>
              <a:rPr lang="tr-TR" b="1" i="1" dirty="0"/>
              <a:t>Arş. Gör.</a:t>
            </a:r>
          </a:p>
          <a:p>
            <a:pPr algn="ctr"/>
            <a:r>
              <a:rPr lang="tr-TR" b="1" i="1" dirty="0"/>
              <a:t>Mehdi ASLAN</a:t>
            </a:r>
          </a:p>
        </p:txBody>
      </p:sp>
      <p:pic>
        <p:nvPicPr>
          <p:cNvPr id="2" name="Resim 1">
            <a:extLst>
              <a:ext uri="{FF2B5EF4-FFF2-40B4-BE49-F238E27FC236}">
                <a16:creationId xmlns:a16="http://schemas.microsoft.com/office/drawing/2014/main" id="{103684FE-2BDA-F2E1-FB69-34DA7B8C1250}"/>
              </a:ext>
            </a:extLst>
          </p:cNvPr>
          <p:cNvPicPr>
            <a:picLocks noChangeAspect="1"/>
          </p:cNvPicPr>
          <p:nvPr/>
        </p:nvPicPr>
        <p:blipFill>
          <a:blip r:embed="rId8" cstate="print">
            <a:extLst>
              <a:ext uri="{28A0092B-C50C-407E-A947-70E740481C1C}">
                <a14:useLocalDpi xmlns:a14="http://schemas.microsoft.com/office/drawing/2010/main" val="0"/>
              </a:ext>
            </a:extLst>
          </a:blip>
          <a:srcRect t="13658" b="13658"/>
          <a:stretch/>
        </p:blipFill>
        <p:spPr>
          <a:xfrm>
            <a:off x="9365792" y="3739727"/>
            <a:ext cx="1592361" cy="1792554"/>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
        <p:nvSpPr>
          <p:cNvPr id="3" name="Metin kutusu 2">
            <a:extLst>
              <a:ext uri="{FF2B5EF4-FFF2-40B4-BE49-F238E27FC236}">
                <a16:creationId xmlns:a16="http://schemas.microsoft.com/office/drawing/2014/main" id="{E41C0D49-EA21-B7D7-52A6-1E64E6BD350B}"/>
              </a:ext>
            </a:extLst>
          </p:cNvPr>
          <p:cNvSpPr txBox="1"/>
          <p:nvPr/>
        </p:nvSpPr>
        <p:spPr>
          <a:xfrm>
            <a:off x="8851114" y="5497895"/>
            <a:ext cx="2568667" cy="646331"/>
          </a:xfrm>
          <a:prstGeom prst="rect">
            <a:avLst/>
          </a:prstGeom>
          <a:noFill/>
        </p:spPr>
        <p:txBody>
          <a:bodyPr wrap="square" rtlCol="0">
            <a:spAutoFit/>
          </a:bodyPr>
          <a:lstStyle/>
          <a:p>
            <a:pPr algn="ctr"/>
            <a:r>
              <a:rPr lang="tr-TR" b="1" i="1" dirty="0"/>
              <a:t>Arş. Gör.</a:t>
            </a:r>
          </a:p>
          <a:p>
            <a:pPr algn="ctr"/>
            <a:r>
              <a:rPr lang="tr-TR" b="1" i="1" dirty="0"/>
              <a:t>İsmail EGİL</a:t>
            </a:r>
          </a:p>
        </p:txBody>
      </p:sp>
      <p:pic>
        <p:nvPicPr>
          <p:cNvPr id="17" name="Resim 16">
            <a:extLst>
              <a:ext uri="{FF2B5EF4-FFF2-40B4-BE49-F238E27FC236}">
                <a16:creationId xmlns:a16="http://schemas.microsoft.com/office/drawing/2014/main" id="{FA343DB1-DBEC-4C7C-9B5E-2AC64A29E9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7500" y="1280669"/>
            <a:ext cx="2021487" cy="19506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Metin kutusu 18">
            <a:extLst>
              <a:ext uri="{FF2B5EF4-FFF2-40B4-BE49-F238E27FC236}">
                <a16:creationId xmlns:a16="http://schemas.microsoft.com/office/drawing/2014/main" id="{8672BFBE-F8EF-4EA1-8063-2BA9022060C0}"/>
              </a:ext>
            </a:extLst>
          </p:cNvPr>
          <p:cNvSpPr txBox="1"/>
          <p:nvPr/>
        </p:nvSpPr>
        <p:spPr>
          <a:xfrm>
            <a:off x="1766239" y="3231333"/>
            <a:ext cx="6094378" cy="646331"/>
          </a:xfrm>
          <a:prstGeom prst="rect">
            <a:avLst/>
          </a:prstGeom>
          <a:noFill/>
        </p:spPr>
        <p:txBody>
          <a:bodyPr wrap="square">
            <a:spAutoFit/>
          </a:bodyPr>
          <a:lstStyle/>
          <a:p>
            <a:pPr algn="ctr"/>
            <a:r>
              <a:rPr lang="tr-TR" b="1" i="1" dirty="0"/>
              <a:t>Doç. Dr. Serdar </a:t>
            </a:r>
          </a:p>
          <a:p>
            <a:pPr algn="ctr"/>
            <a:r>
              <a:rPr lang="tr-TR" b="1" i="1" dirty="0"/>
              <a:t>ADIGÜZEL</a:t>
            </a:r>
          </a:p>
        </p:txBody>
      </p:sp>
    </p:spTree>
    <p:extLst>
      <p:ext uri="{BB962C8B-B14F-4D97-AF65-F5344CB8AC3E}">
        <p14:creationId xmlns:p14="http://schemas.microsoft.com/office/powerpoint/2010/main" val="1854214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 ve YENİLİKLER</a:t>
            </a:r>
          </a:p>
        </p:txBody>
      </p:sp>
      <p:sp>
        <p:nvSpPr>
          <p:cNvPr id="3" name="İçerik Yer Tutucusu 2"/>
          <p:cNvSpPr>
            <a:spLocks noGrp="1"/>
          </p:cNvSpPr>
          <p:nvPr>
            <p:ph idx="1"/>
          </p:nvPr>
        </p:nvSpPr>
        <p:spPr>
          <a:xfrm>
            <a:off x="0" y="1296366"/>
            <a:ext cx="12010417" cy="4440338"/>
          </a:xfrm>
        </p:spPr>
        <p:txBody>
          <a:bodyPr>
            <a:normAutofit/>
          </a:bodyPr>
          <a:lstStyle/>
          <a:p>
            <a:pPr marL="457200" lvl="1" indent="0" algn="just">
              <a:buNone/>
            </a:pPr>
            <a:r>
              <a:rPr lang="tr-TR" b="1" dirty="0"/>
              <a:t>2. Fiziki ve Teknolojik Altyapı:</a:t>
            </a:r>
          </a:p>
          <a:p>
            <a:pPr marL="457200" lvl="1" indent="0" algn="just">
              <a:buNone/>
            </a:pPr>
            <a:endParaRPr lang="tr-TR" b="1" dirty="0"/>
          </a:p>
          <a:p>
            <a:pPr lvl="1" algn="just"/>
            <a:r>
              <a:rPr lang="tr-TR" dirty="0"/>
              <a:t>2025’te spor tesislerinin iyileştirilmesi ve yüzme havuzu yapımı için girişimlere başlanması</a:t>
            </a:r>
          </a:p>
          <a:p>
            <a:pPr lvl="1" algn="just"/>
            <a:endParaRPr lang="tr-TR" dirty="0"/>
          </a:p>
          <a:p>
            <a:pPr lvl="1" algn="just"/>
            <a:r>
              <a:rPr lang="tr-TR" dirty="0"/>
              <a:t>2026’da BESYO bünyesinde yeni araştırma laboratuvarının kurulması</a:t>
            </a:r>
          </a:p>
          <a:p>
            <a:pPr marL="457200" lvl="1" indent="0" algn="just">
              <a:buNone/>
            </a:pPr>
            <a:endParaRPr lang="tr-TR" dirty="0"/>
          </a:p>
          <a:p>
            <a:pPr lvl="1" algn="just"/>
            <a:r>
              <a:rPr lang="tr-TR" dirty="0"/>
              <a:t>2027’de hareket analizi, biyomekanik, antrenman fizyolojisi gibi alanlarda sanal laboratuvar yazılımlarının (örneğin: </a:t>
            </a:r>
            <a:r>
              <a:rPr lang="tr-TR" dirty="0" err="1"/>
              <a:t>kinovea</a:t>
            </a:r>
            <a:r>
              <a:rPr lang="tr-TR" dirty="0"/>
              <a:t>, </a:t>
            </a:r>
            <a:r>
              <a:rPr lang="tr-TR" dirty="0" err="1"/>
              <a:t>dartfish</a:t>
            </a:r>
            <a:r>
              <a:rPr lang="tr-TR" dirty="0"/>
              <a:t>) entegrasyonu sağlanması </a:t>
            </a:r>
          </a:p>
          <a:p>
            <a:pPr marL="0" indent="0" algn="just">
              <a:buNone/>
            </a:pPr>
            <a:endParaRPr lang="tr-TR" sz="2400" dirty="0"/>
          </a:p>
        </p:txBody>
      </p:sp>
    </p:spTree>
    <p:extLst>
      <p:ext uri="{BB962C8B-B14F-4D97-AF65-F5344CB8AC3E}">
        <p14:creationId xmlns:p14="http://schemas.microsoft.com/office/powerpoint/2010/main" val="2288912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 ve YENİLİKLER</a:t>
            </a:r>
          </a:p>
        </p:txBody>
      </p:sp>
      <p:sp>
        <p:nvSpPr>
          <p:cNvPr id="3" name="İçerik Yer Tutucusu 2"/>
          <p:cNvSpPr>
            <a:spLocks noGrp="1"/>
          </p:cNvSpPr>
          <p:nvPr>
            <p:ph idx="1"/>
          </p:nvPr>
        </p:nvSpPr>
        <p:spPr>
          <a:xfrm>
            <a:off x="184826" y="1388962"/>
            <a:ext cx="11828834" cy="4440338"/>
          </a:xfrm>
        </p:spPr>
        <p:txBody>
          <a:bodyPr>
            <a:normAutofit/>
          </a:bodyPr>
          <a:lstStyle/>
          <a:p>
            <a:pPr marL="0" indent="0">
              <a:buNone/>
            </a:pPr>
            <a:r>
              <a:rPr lang="tr-TR" sz="2400" b="1" dirty="0"/>
              <a:t>3. Toplumsal Katkı ve İş Birliği:</a:t>
            </a:r>
          </a:p>
          <a:p>
            <a:pPr marL="0" indent="0">
              <a:buNone/>
            </a:pPr>
            <a:endParaRPr lang="tr-TR" sz="2400" dirty="0"/>
          </a:p>
          <a:p>
            <a:pPr algn="just">
              <a:buFont typeface="Arial" panose="020B0604020202020204" pitchFamily="34" charset="0"/>
              <a:buChar char="•"/>
            </a:pPr>
            <a:r>
              <a:rPr lang="tr-TR" sz="2400" dirty="0"/>
              <a:t>2025 yılında Gençlik ve Spor İl Müdürlüğü ile İl Milli Eğitim Müdürlüğü başta olmak üzere dış paydaşlarla işbirliklerinin artırılması</a:t>
            </a:r>
          </a:p>
          <a:p>
            <a:pPr marL="0" indent="0">
              <a:buNone/>
            </a:pPr>
            <a:endParaRPr lang="tr-TR" sz="2400" dirty="0"/>
          </a:p>
          <a:p>
            <a:pPr algn="just">
              <a:buFont typeface="Arial" panose="020B0604020202020204" pitchFamily="34" charset="0"/>
              <a:buChar char="•"/>
            </a:pPr>
            <a:r>
              <a:rPr lang="tr-TR" sz="2400" dirty="0"/>
              <a:t>2026 yılında bölgedeki okullarda beden eğitimi ve spor derslerinin kalitesini artırmaya yönelik projeler yürütülmesi</a:t>
            </a:r>
          </a:p>
          <a:p>
            <a:pPr algn="just">
              <a:buFont typeface="Arial" panose="020B0604020202020204" pitchFamily="34" charset="0"/>
              <a:buChar char="•"/>
            </a:pPr>
            <a:endParaRPr lang="tr-TR" sz="2400" dirty="0"/>
          </a:p>
          <a:p>
            <a:pPr algn="just">
              <a:buFont typeface="Arial" panose="020B0604020202020204" pitchFamily="34" charset="0"/>
              <a:buChar char="•"/>
            </a:pPr>
            <a:r>
              <a:rPr lang="tr-TR" sz="2400" dirty="0"/>
              <a:t>2027 yılında engelliler için spor eğitimi projelerinin artırılması.</a:t>
            </a:r>
          </a:p>
          <a:p>
            <a:pPr algn="just">
              <a:buFont typeface="Arial" panose="020B0604020202020204" pitchFamily="34" charset="0"/>
              <a:buChar char="•"/>
            </a:pPr>
            <a:endParaRPr lang="tr-TR" sz="2400" dirty="0"/>
          </a:p>
          <a:p>
            <a:pPr algn="just">
              <a:buFont typeface="Arial" panose="020B0604020202020204" pitchFamily="34" charset="0"/>
              <a:buChar char="•"/>
            </a:pPr>
            <a:endParaRPr lang="tr-TR" sz="2400" dirty="0"/>
          </a:p>
          <a:p>
            <a:pPr marL="0" indent="0" algn="just">
              <a:buNone/>
            </a:pPr>
            <a:endParaRPr lang="tr-TR" sz="2400" dirty="0"/>
          </a:p>
        </p:txBody>
      </p:sp>
    </p:spTree>
    <p:extLst>
      <p:ext uri="{BB962C8B-B14F-4D97-AF65-F5344CB8AC3E}">
        <p14:creationId xmlns:p14="http://schemas.microsoft.com/office/powerpoint/2010/main" val="3864884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 ve YENİLİKLER</a:t>
            </a:r>
          </a:p>
        </p:txBody>
      </p:sp>
      <p:sp>
        <p:nvSpPr>
          <p:cNvPr id="3" name="İçerik Yer Tutucusu 2"/>
          <p:cNvSpPr>
            <a:spLocks noGrp="1"/>
          </p:cNvSpPr>
          <p:nvPr>
            <p:ph idx="1"/>
          </p:nvPr>
        </p:nvSpPr>
        <p:spPr>
          <a:xfrm>
            <a:off x="181583" y="1208831"/>
            <a:ext cx="11828834" cy="4440338"/>
          </a:xfrm>
        </p:spPr>
        <p:txBody>
          <a:bodyPr>
            <a:normAutofit/>
          </a:bodyPr>
          <a:lstStyle/>
          <a:p>
            <a:pPr marL="0" indent="0">
              <a:buNone/>
            </a:pPr>
            <a:r>
              <a:rPr lang="tr-TR" sz="2400" b="1" dirty="0"/>
              <a:t>4. Su Sporları Alanında Öncü Olmak:</a:t>
            </a:r>
          </a:p>
          <a:p>
            <a:pPr marL="0" indent="0">
              <a:buNone/>
            </a:pPr>
            <a:endParaRPr lang="tr-TR" sz="2400" dirty="0"/>
          </a:p>
          <a:p>
            <a:pPr algn="just">
              <a:buFont typeface="Arial" panose="020B0604020202020204" pitchFamily="34" charset="0"/>
              <a:buChar char="•"/>
            </a:pPr>
            <a:r>
              <a:rPr lang="tr-TR" sz="2400" dirty="0"/>
              <a:t>2025 yılında kano, kürek, yüzme ve su topu gibi sporlar için ekipman temini için proje başvurusunun yapılması</a:t>
            </a:r>
          </a:p>
          <a:p>
            <a:pPr marL="0" indent="0">
              <a:buNone/>
            </a:pPr>
            <a:endParaRPr lang="tr-TR" sz="2400" dirty="0"/>
          </a:p>
          <a:p>
            <a:pPr algn="just">
              <a:buFont typeface="Arial" panose="020B0604020202020204" pitchFamily="34" charset="0"/>
              <a:buChar char="•"/>
            </a:pPr>
            <a:r>
              <a:rPr lang="tr-TR" sz="2400" dirty="0"/>
              <a:t>2026 yılında su kurtarma ve cankurtaranlık eğitimleri ile bölgeye katkının sağlanması</a:t>
            </a:r>
          </a:p>
          <a:p>
            <a:pPr algn="just">
              <a:buFont typeface="Arial" panose="020B0604020202020204" pitchFamily="34" charset="0"/>
              <a:buChar char="•"/>
            </a:pPr>
            <a:endParaRPr lang="tr-TR" sz="2400" dirty="0"/>
          </a:p>
          <a:p>
            <a:pPr algn="just">
              <a:buFont typeface="Arial" panose="020B0604020202020204" pitchFamily="34" charset="0"/>
              <a:buChar char="•"/>
            </a:pPr>
            <a:r>
              <a:rPr lang="tr-TR" sz="2400" dirty="0"/>
              <a:t>2027 yılında su sporları </a:t>
            </a:r>
            <a:r>
              <a:rPr lang="tr-TR" sz="2400" dirty="0" err="1"/>
              <a:t>ekoturizmi</a:t>
            </a:r>
            <a:r>
              <a:rPr lang="tr-TR" sz="2400" dirty="0"/>
              <a:t> projeleri geliştirmek için doğal su kaynaklarının değerlendirilmesi</a:t>
            </a:r>
          </a:p>
          <a:p>
            <a:pPr algn="just">
              <a:buFont typeface="Arial" panose="020B0604020202020204" pitchFamily="34" charset="0"/>
              <a:buChar char="•"/>
            </a:pPr>
            <a:endParaRPr lang="tr-TR" sz="2400" dirty="0"/>
          </a:p>
          <a:p>
            <a:pPr algn="just">
              <a:buFont typeface="Arial" panose="020B0604020202020204" pitchFamily="34" charset="0"/>
              <a:buChar char="•"/>
            </a:pPr>
            <a:endParaRPr lang="tr-TR" sz="2400" dirty="0"/>
          </a:p>
          <a:p>
            <a:pPr marL="0" indent="0" algn="just">
              <a:buNone/>
            </a:pPr>
            <a:endParaRPr lang="tr-TR" sz="2400" dirty="0"/>
          </a:p>
        </p:txBody>
      </p:sp>
    </p:spTree>
    <p:extLst>
      <p:ext uri="{BB962C8B-B14F-4D97-AF65-F5344CB8AC3E}">
        <p14:creationId xmlns:p14="http://schemas.microsoft.com/office/powerpoint/2010/main" val="4073092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 ve YENİLİKLER</a:t>
            </a:r>
          </a:p>
        </p:txBody>
      </p:sp>
      <p:sp>
        <p:nvSpPr>
          <p:cNvPr id="3" name="İçerik Yer Tutucusu 2"/>
          <p:cNvSpPr>
            <a:spLocks noGrp="1"/>
          </p:cNvSpPr>
          <p:nvPr>
            <p:ph idx="1"/>
          </p:nvPr>
        </p:nvSpPr>
        <p:spPr>
          <a:xfrm>
            <a:off x="181583" y="1208831"/>
            <a:ext cx="11828834" cy="4440338"/>
          </a:xfrm>
        </p:spPr>
        <p:txBody>
          <a:bodyPr>
            <a:normAutofit/>
          </a:bodyPr>
          <a:lstStyle/>
          <a:p>
            <a:pPr marL="0" indent="0">
              <a:buNone/>
            </a:pPr>
            <a:r>
              <a:rPr lang="tr-TR" sz="2400" b="1" dirty="0"/>
              <a:t>5. Spor Dostu Kampüs Projesi:</a:t>
            </a:r>
          </a:p>
          <a:p>
            <a:pPr marL="0" indent="0">
              <a:buNone/>
            </a:pPr>
            <a:endParaRPr lang="tr-TR" sz="2400" dirty="0"/>
          </a:p>
          <a:p>
            <a:pPr algn="just">
              <a:buFont typeface="Arial" panose="020B0604020202020204" pitchFamily="34" charset="0"/>
              <a:buChar char="•"/>
            </a:pPr>
            <a:r>
              <a:rPr lang="tr-TR" sz="2400" dirty="0"/>
              <a:t>2025 yılında spor dostu kampüs projesi için açık hava spor alanlarının iyileştirilmesi ve yaygınlaştırılması (basketbol, voleybol, mini futbol sahaları, açık hava </a:t>
            </a:r>
            <a:r>
              <a:rPr lang="tr-TR" sz="2400" dirty="0" err="1"/>
              <a:t>fitness</a:t>
            </a:r>
            <a:r>
              <a:rPr lang="tr-TR" sz="2400" dirty="0"/>
              <a:t> alanları)</a:t>
            </a:r>
          </a:p>
          <a:p>
            <a:pPr marL="0" indent="0">
              <a:buNone/>
            </a:pPr>
            <a:endParaRPr lang="tr-TR" sz="2400" dirty="0"/>
          </a:p>
          <a:p>
            <a:pPr algn="just">
              <a:buFont typeface="Arial" panose="020B0604020202020204" pitchFamily="34" charset="0"/>
              <a:buChar char="•"/>
            </a:pPr>
            <a:r>
              <a:rPr lang="tr-TR" sz="2400" dirty="0"/>
              <a:t>2026 yılında üniversite için özel bir “Spor Dostu Kampüs” mobil uygulaması geliştirilmesi</a:t>
            </a:r>
          </a:p>
          <a:p>
            <a:pPr algn="just">
              <a:buFont typeface="Arial" panose="020B0604020202020204" pitchFamily="34" charset="0"/>
              <a:buChar char="•"/>
            </a:pPr>
            <a:endParaRPr lang="tr-TR" sz="2400" dirty="0"/>
          </a:p>
          <a:p>
            <a:pPr algn="just">
              <a:buFont typeface="Arial" panose="020B0604020202020204" pitchFamily="34" charset="0"/>
              <a:buChar char="•"/>
            </a:pPr>
            <a:r>
              <a:rPr lang="tr-TR" sz="2400" dirty="0"/>
              <a:t>2027 yılında sporla ilgili mezun etkinlikleri düzenleyerek, mezunları da spor dostu kampüs projesine dahil edilmesi</a:t>
            </a:r>
          </a:p>
          <a:p>
            <a:pPr algn="just">
              <a:buFont typeface="Arial" panose="020B0604020202020204" pitchFamily="34" charset="0"/>
              <a:buChar char="•"/>
            </a:pPr>
            <a:endParaRPr lang="tr-TR" sz="2400" dirty="0"/>
          </a:p>
          <a:p>
            <a:pPr algn="just">
              <a:buFont typeface="Arial" panose="020B0604020202020204" pitchFamily="34" charset="0"/>
              <a:buChar char="•"/>
            </a:pPr>
            <a:endParaRPr lang="tr-TR" sz="2400" dirty="0"/>
          </a:p>
          <a:p>
            <a:pPr marL="0" indent="0" algn="just">
              <a:buNone/>
            </a:pPr>
            <a:endParaRPr lang="tr-TR" sz="2400" dirty="0"/>
          </a:p>
        </p:txBody>
      </p:sp>
    </p:spTree>
    <p:extLst>
      <p:ext uri="{BB962C8B-B14F-4D97-AF65-F5344CB8AC3E}">
        <p14:creationId xmlns:p14="http://schemas.microsoft.com/office/powerpoint/2010/main" val="2958811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E16D-E2D4-D174-2915-9F97B8F0990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5391475-44DA-6E4B-86BA-AEE0DE1430E9}"/>
              </a:ext>
            </a:extLst>
          </p:cNvPr>
          <p:cNvSpPr>
            <a:spLocks noGrp="1"/>
          </p:cNvSpPr>
          <p:nvPr>
            <p:ph type="title"/>
          </p:nvPr>
        </p:nvSpPr>
        <p:spPr/>
        <p:txBody>
          <a:bodyPr/>
          <a:lstStyle/>
          <a:p>
            <a:r>
              <a:rPr lang="tr-TR" dirty="0"/>
              <a:t>TALEPLER ve ÖNERİLER</a:t>
            </a:r>
          </a:p>
        </p:txBody>
      </p:sp>
      <p:sp>
        <p:nvSpPr>
          <p:cNvPr id="3" name="İçerik Yer Tutucusu 2">
            <a:extLst>
              <a:ext uri="{FF2B5EF4-FFF2-40B4-BE49-F238E27FC236}">
                <a16:creationId xmlns:a16="http://schemas.microsoft.com/office/drawing/2014/main" id="{D4174172-B5C0-2404-C7AD-A97999AFBF0D}"/>
              </a:ext>
            </a:extLst>
          </p:cNvPr>
          <p:cNvSpPr>
            <a:spLocks noGrp="1"/>
          </p:cNvSpPr>
          <p:nvPr>
            <p:ph idx="1"/>
          </p:nvPr>
        </p:nvSpPr>
        <p:spPr>
          <a:xfrm>
            <a:off x="223736" y="1418145"/>
            <a:ext cx="11828834" cy="4194419"/>
          </a:xfrm>
        </p:spPr>
        <p:txBody>
          <a:bodyPr>
            <a:normAutofit/>
          </a:bodyPr>
          <a:lstStyle/>
          <a:p>
            <a:pPr algn="just">
              <a:buFont typeface="Arial" panose="020B0604020202020204" pitchFamily="34" charset="0"/>
              <a:buChar char="•"/>
            </a:pPr>
            <a:r>
              <a:rPr lang="tr-TR" sz="2400" dirty="0"/>
              <a:t>Kapalı spor salonlarının iyileştirilmesi ve donanımının artırılması</a:t>
            </a:r>
          </a:p>
          <a:p>
            <a:pPr algn="just">
              <a:buFont typeface="Arial" panose="020B0604020202020204" pitchFamily="34" charset="0"/>
              <a:buChar char="•"/>
            </a:pPr>
            <a:r>
              <a:rPr lang="tr-TR" sz="2400" b="1" dirty="0"/>
              <a:t>Yüzme havuzu</a:t>
            </a:r>
            <a:r>
              <a:rPr lang="tr-TR" sz="2400" dirty="0"/>
              <a:t> inşa edilmesi veya alternatif çözümler geliştirilmesi</a:t>
            </a:r>
          </a:p>
          <a:p>
            <a:pPr algn="just">
              <a:buFont typeface="Arial" panose="020B0604020202020204" pitchFamily="34" charset="0"/>
              <a:buChar char="•"/>
            </a:pPr>
            <a:r>
              <a:rPr lang="tr-TR" sz="2400" dirty="0"/>
              <a:t>Açık hava spor alanlarının genişletilmesi ve yenilenmesi</a:t>
            </a:r>
          </a:p>
          <a:p>
            <a:pPr algn="just">
              <a:buFont typeface="Arial" panose="020B0604020202020204" pitchFamily="34" charset="0"/>
              <a:buChar char="•"/>
            </a:pPr>
            <a:r>
              <a:rPr lang="tr-TR" sz="2400" dirty="0"/>
              <a:t>Hareket analizi, biyomekanik ve egzersiz fizyolojisi için gelişmiş spor bilimleri laboratuvarlarının kurulması</a:t>
            </a:r>
          </a:p>
          <a:p>
            <a:pPr algn="just">
              <a:buFont typeface="Arial" panose="020B0604020202020204" pitchFamily="34" charset="0"/>
              <a:buChar char="•"/>
            </a:pPr>
            <a:r>
              <a:rPr lang="tr-TR" sz="2400" dirty="0"/>
              <a:t>Spor teknolojileriyle desteklenen test ve ölçüm cihazlarının temin edilmesi</a:t>
            </a:r>
          </a:p>
          <a:p>
            <a:pPr algn="just">
              <a:buFont typeface="Arial" panose="020B0604020202020204" pitchFamily="34" charset="0"/>
              <a:buChar char="•"/>
            </a:pPr>
            <a:r>
              <a:rPr lang="tr-TR" sz="2400" dirty="0"/>
              <a:t>Başarılı sporculara burs ve sponsorluk olanakları sağlanması</a:t>
            </a:r>
          </a:p>
          <a:p>
            <a:pPr algn="just">
              <a:buFont typeface="Arial" panose="020B0604020202020204" pitchFamily="34" charset="0"/>
              <a:buChar char="•"/>
            </a:pPr>
            <a:r>
              <a:rPr lang="tr-TR" sz="2400" dirty="0"/>
              <a:t>Milli sporcular için akademik esneklik sağlanarak ders programlarının spor faaliyetlerine uyumlu hale getirilmesi</a:t>
            </a:r>
          </a:p>
          <a:p>
            <a:pPr marL="0" indent="0" algn="just">
              <a:buNone/>
            </a:pPr>
            <a:endParaRPr lang="tr-TR" dirty="0"/>
          </a:p>
        </p:txBody>
      </p:sp>
    </p:spTree>
    <p:extLst>
      <p:ext uri="{BB962C8B-B14F-4D97-AF65-F5344CB8AC3E}">
        <p14:creationId xmlns:p14="http://schemas.microsoft.com/office/powerpoint/2010/main" val="2690596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18279" y="1435881"/>
            <a:ext cx="10515600" cy="4351338"/>
          </a:xfrm>
        </p:spPr>
        <p:txBody>
          <a:bodyPr/>
          <a:lstStyle/>
          <a:p>
            <a:endParaRPr lang="tr-TR" dirty="0"/>
          </a:p>
          <a:p>
            <a:endParaRPr lang="tr-TR" dirty="0"/>
          </a:p>
        </p:txBody>
      </p:sp>
      <p:sp>
        <p:nvSpPr>
          <p:cNvPr id="5" name="Dikdörtgen 4"/>
          <p:cNvSpPr/>
          <p:nvPr/>
        </p:nvSpPr>
        <p:spPr>
          <a:xfrm>
            <a:off x="1659891" y="616773"/>
            <a:ext cx="2751074" cy="461665"/>
          </a:xfrm>
          <a:prstGeom prst="rect">
            <a:avLst/>
          </a:prstGeom>
        </p:spPr>
        <p:txBody>
          <a:bodyPr wrap="none">
            <a:spAutoFit/>
          </a:bodyPr>
          <a:lstStyle/>
          <a:p>
            <a:r>
              <a:rPr lang="tr-TR" sz="2400" b="1" dirty="0">
                <a:latin typeface="Times New Roman" panose="02020603050405020304" pitchFamily="18" charset="0"/>
                <a:cs typeface="Times New Roman" panose="02020603050405020304" pitchFamily="18" charset="0"/>
              </a:rPr>
              <a:t>TEHDİTLERİMİZ</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
            <a:ext cx="12172011" cy="6858001"/>
          </a:xfrm>
          <a:prstGeom prst="rect">
            <a:avLst/>
          </a:prstGeom>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242598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04543" y="560717"/>
            <a:ext cx="7209499" cy="461665"/>
          </a:xfrm>
          <a:prstGeom prst="rect">
            <a:avLst/>
          </a:prstGeom>
          <a:noFill/>
        </p:spPr>
        <p:txBody>
          <a:bodyPr wrap="square" rtlCol="0">
            <a:spAutoFit/>
          </a:bodyPr>
          <a:lstStyle/>
          <a:p>
            <a:r>
              <a:rPr lang="tr-TR" sz="2400" b="1" dirty="0"/>
              <a:t>BEDEN EĞİTİMİ VE SPOR BÖLÜMÜ AKADEMİK KADRO</a:t>
            </a:r>
          </a:p>
        </p:txBody>
      </p:sp>
      <p:pic>
        <p:nvPicPr>
          <p:cNvPr id="3" name="7 Resim" descr="C:\Users\Personel_\Desktop\A0758_2014326114438427.jpg"/>
          <p:cNvPicPr/>
          <p:nvPr/>
        </p:nvPicPr>
        <p:blipFill>
          <a:blip r:embed="rId2" cstate="print"/>
          <a:srcRect b="10186"/>
          <a:stretch>
            <a:fillRect/>
          </a:stretch>
        </p:blipFill>
        <p:spPr bwMode="auto">
          <a:xfrm>
            <a:off x="5479958" y="1239849"/>
            <a:ext cx="1591832" cy="17242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5546" b="5546"/>
          <a:stretch/>
        </p:blipFill>
        <p:spPr bwMode="auto">
          <a:xfrm>
            <a:off x="2283077" y="1205624"/>
            <a:ext cx="1943799" cy="1728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Dikdörtgen 7"/>
          <p:cNvSpPr/>
          <p:nvPr/>
        </p:nvSpPr>
        <p:spPr>
          <a:xfrm>
            <a:off x="2286808" y="5105963"/>
            <a:ext cx="2004112" cy="707886"/>
          </a:xfrm>
          <a:prstGeom prst="rect">
            <a:avLst/>
          </a:prstGeom>
        </p:spPr>
        <p:txBody>
          <a:bodyPr wrap="square">
            <a:spAutoFit/>
          </a:bodyPr>
          <a:lstStyle/>
          <a:p>
            <a:pPr algn="ctr">
              <a:buNone/>
            </a:pPr>
            <a:r>
              <a:rPr lang="tr-TR" sz="1600" b="1" i="1" dirty="0"/>
              <a:t>                                                                                  </a:t>
            </a:r>
            <a:r>
              <a:rPr lang="tr-TR" sz="1200" b="1" i="1" dirty="0"/>
              <a:t>Dr. Öğr. Üyesi İbrahim İhsan ARIKAN</a:t>
            </a:r>
          </a:p>
        </p:txBody>
      </p:sp>
      <p:sp>
        <p:nvSpPr>
          <p:cNvPr id="10" name="Dikdörtgen 9"/>
          <p:cNvSpPr/>
          <p:nvPr/>
        </p:nvSpPr>
        <p:spPr>
          <a:xfrm>
            <a:off x="5531549" y="3005828"/>
            <a:ext cx="1844297" cy="461665"/>
          </a:xfrm>
          <a:prstGeom prst="rect">
            <a:avLst/>
          </a:prstGeom>
        </p:spPr>
        <p:txBody>
          <a:bodyPr wrap="square">
            <a:spAutoFit/>
          </a:bodyPr>
          <a:lstStyle/>
          <a:p>
            <a:pPr algn="ctr">
              <a:buNone/>
            </a:pPr>
            <a:endParaRPr lang="tr-TR" sz="1200" dirty="0"/>
          </a:p>
          <a:p>
            <a:pPr algn="ctr">
              <a:buNone/>
            </a:pPr>
            <a:r>
              <a:rPr lang="tr-TR" sz="1200" b="1" i="1" dirty="0"/>
              <a:t>Doç. Dr. Mehmet EFE</a:t>
            </a:r>
          </a:p>
        </p:txBody>
      </p:sp>
      <p:sp>
        <p:nvSpPr>
          <p:cNvPr id="12" name="Dikdörtgen 11"/>
          <p:cNvSpPr/>
          <p:nvPr/>
        </p:nvSpPr>
        <p:spPr>
          <a:xfrm>
            <a:off x="5235154" y="5156742"/>
            <a:ext cx="2316996" cy="646331"/>
          </a:xfrm>
          <a:prstGeom prst="rect">
            <a:avLst/>
          </a:prstGeom>
        </p:spPr>
        <p:txBody>
          <a:bodyPr wrap="square">
            <a:spAutoFit/>
          </a:bodyPr>
          <a:lstStyle/>
          <a:p>
            <a:pPr algn="ctr"/>
            <a:endParaRPr lang="tr-TR" sz="1200" dirty="0"/>
          </a:p>
          <a:p>
            <a:pPr algn="ctr"/>
            <a:r>
              <a:rPr lang="tr-TR" sz="1200" b="1" i="1" dirty="0"/>
              <a:t>Dr. Öğr. Üyesi Mehmet </a:t>
            </a:r>
            <a:r>
              <a:rPr lang="tr-TR" sz="1200" b="1" i="1" dirty="0" err="1"/>
              <a:t>Sabir</a:t>
            </a:r>
            <a:r>
              <a:rPr lang="tr-TR" sz="1200" b="1" i="1" dirty="0"/>
              <a:t> ÇEVİK</a:t>
            </a:r>
          </a:p>
        </p:txBody>
      </p:sp>
      <p:sp>
        <p:nvSpPr>
          <p:cNvPr id="4403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BEDEN EĞİTİMİ VE SPOR YÜKSEKOKULU </a:t>
            </a: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
        <p:nvSpPr>
          <p:cNvPr id="13" name="Dikdörtgen 12">
            <a:extLst>
              <a:ext uri="{FF2B5EF4-FFF2-40B4-BE49-F238E27FC236}">
                <a16:creationId xmlns:a16="http://schemas.microsoft.com/office/drawing/2014/main" id="{C16182C2-F55D-B818-9A8D-755ABA128700}"/>
              </a:ext>
            </a:extLst>
          </p:cNvPr>
          <p:cNvSpPr/>
          <p:nvPr/>
        </p:nvSpPr>
        <p:spPr>
          <a:xfrm>
            <a:off x="1716709" y="2811850"/>
            <a:ext cx="3099447" cy="830997"/>
          </a:xfrm>
          <a:prstGeom prst="rect">
            <a:avLst/>
          </a:prstGeom>
        </p:spPr>
        <p:txBody>
          <a:bodyPr wrap="square">
            <a:spAutoFit/>
          </a:bodyPr>
          <a:lstStyle/>
          <a:p>
            <a:pPr algn="ctr"/>
            <a:endParaRPr lang="tr-TR" sz="1200" dirty="0"/>
          </a:p>
          <a:p>
            <a:pPr algn="ctr"/>
            <a:r>
              <a:rPr lang="tr-TR" sz="1200" b="1" i="1" dirty="0"/>
              <a:t>Doç. Dr. Yunus Emre YARAYAN</a:t>
            </a:r>
          </a:p>
          <a:p>
            <a:pPr algn="ctr"/>
            <a:r>
              <a:rPr lang="tr-TR" sz="1200" b="1" dirty="0"/>
              <a:t>Bölüm Başkanı</a:t>
            </a:r>
          </a:p>
          <a:p>
            <a:pPr algn="ctr"/>
            <a:endParaRPr lang="tr-TR" sz="1200" dirty="0"/>
          </a:p>
        </p:txBody>
      </p:sp>
      <p:pic>
        <p:nvPicPr>
          <p:cNvPr id="17" name="Resim 16">
            <a:extLst>
              <a:ext uri="{FF2B5EF4-FFF2-40B4-BE49-F238E27FC236}">
                <a16:creationId xmlns:a16="http://schemas.microsoft.com/office/drawing/2014/main" id="{376CE9C8-4C06-364F-F5F7-9C471844A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056" y="3532622"/>
            <a:ext cx="1728192" cy="1783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Resim 21">
            <a:extLst>
              <a:ext uri="{FF2B5EF4-FFF2-40B4-BE49-F238E27FC236}">
                <a16:creationId xmlns:a16="http://schemas.microsoft.com/office/drawing/2014/main" id="{A143B664-0916-D91A-2398-AF249A2774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40" y="3462520"/>
            <a:ext cx="2015147" cy="1783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Resim 4">
            <a:extLst>
              <a:ext uri="{FF2B5EF4-FFF2-40B4-BE49-F238E27FC236}">
                <a16:creationId xmlns:a16="http://schemas.microsoft.com/office/drawing/2014/main" id="{1F0AC6E5-3D3E-6F94-1BD7-AC0FAE78B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4662" y="1125899"/>
            <a:ext cx="1884133" cy="18784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Dikdörtgen 5">
            <a:extLst>
              <a:ext uri="{FF2B5EF4-FFF2-40B4-BE49-F238E27FC236}">
                <a16:creationId xmlns:a16="http://schemas.microsoft.com/office/drawing/2014/main" id="{ED0E2365-B6AB-349B-7730-2FE32D68958B}"/>
              </a:ext>
            </a:extLst>
          </p:cNvPr>
          <p:cNvSpPr/>
          <p:nvPr/>
        </p:nvSpPr>
        <p:spPr>
          <a:xfrm>
            <a:off x="8218437" y="2923510"/>
            <a:ext cx="1945036" cy="923330"/>
          </a:xfrm>
          <a:prstGeom prst="rect">
            <a:avLst/>
          </a:prstGeom>
        </p:spPr>
        <p:txBody>
          <a:bodyPr wrap="square">
            <a:spAutoFit/>
          </a:bodyPr>
          <a:lstStyle/>
          <a:p>
            <a:pPr algn="ctr"/>
            <a:endParaRPr lang="tr-TR" sz="1200" b="1" dirty="0"/>
          </a:p>
          <a:p>
            <a:pPr algn="ctr"/>
            <a:r>
              <a:rPr lang="tr-TR" sz="1200" b="1" i="1" dirty="0"/>
              <a:t>Dr. Öğr. Üyesi Erhan ŞAHİN</a:t>
            </a:r>
          </a:p>
          <a:p>
            <a:pPr algn="ctr"/>
            <a:endParaRPr lang="tr-TR" sz="1200" dirty="0"/>
          </a:p>
          <a:p>
            <a:r>
              <a:rPr lang="tr-TR" b="1" dirty="0"/>
              <a:t> </a:t>
            </a:r>
            <a:endParaRPr lang="tr-TR" dirty="0"/>
          </a:p>
        </p:txBody>
      </p:sp>
      <p:pic>
        <p:nvPicPr>
          <p:cNvPr id="9" name="Resim 8">
            <a:extLst>
              <a:ext uri="{FF2B5EF4-FFF2-40B4-BE49-F238E27FC236}">
                <a16:creationId xmlns:a16="http://schemas.microsoft.com/office/drawing/2014/main" id="{42249C05-C1BA-37ED-203F-C2FF4DEF968F}"/>
              </a:ext>
            </a:extLst>
          </p:cNvPr>
          <p:cNvPicPr>
            <a:picLocks noChangeAspect="1"/>
          </p:cNvPicPr>
          <p:nvPr/>
        </p:nvPicPr>
        <p:blipFill>
          <a:blip r:embed="rId7">
            <a:extLst>
              <a:ext uri="{28A0092B-C50C-407E-A947-70E740481C1C}">
                <a14:useLocalDpi xmlns:a14="http://schemas.microsoft.com/office/drawing/2010/main" val="0"/>
              </a:ext>
            </a:extLst>
          </a:blip>
          <a:srcRect t="16533" b="16533"/>
          <a:stretch/>
        </p:blipFill>
        <p:spPr>
          <a:xfrm>
            <a:off x="5384474" y="3564883"/>
            <a:ext cx="2015147" cy="1783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Dikdörtgen 10">
            <a:extLst>
              <a:ext uri="{FF2B5EF4-FFF2-40B4-BE49-F238E27FC236}">
                <a16:creationId xmlns:a16="http://schemas.microsoft.com/office/drawing/2014/main" id="{5EF5B737-FE02-FD4D-3055-C060F97AE0B1}"/>
              </a:ext>
            </a:extLst>
          </p:cNvPr>
          <p:cNvSpPr/>
          <p:nvPr/>
        </p:nvSpPr>
        <p:spPr>
          <a:xfrm>
            <a:off x="8168616" y="5163296"/>
            <a:ext cx="2316996" cy="461665"/>
          </a:xfrm>
          <a:prstGeom prst="rect">
            <a:avLst/>
          </a:prstGeom>
        </p:spPr>
        <p:txBody>
          <a:bodyPr wrap="square">
            <a:spAutoFit/>
          </a:bodyPr>
          <a:lstStyle/>
          <a:p>
            <a:pPr algn="ctr"/>
            <a:endParaRPr lang="tr-TR" sz="1200" b="1" i="1" dirty="0"/>
          </a:p>
          <a:p>
            <a:pPr algn="ctr"/>
            <a:r>
              <a:rPr lang="tr-TR" sz="1200" b="1" i="1" dirty="0"/>
              <a:t>Arş. Gör. Murat Yaşar ERMAN</a:t>
            </a:r>
          </a:p>
        </p:txBody>
      </p:sp>
    </p:spTree>
    <p:extLst>
      <p:ext uri="{BB962C8B-B14F-4D97-AF65-F5344CB8AC3E}">
        <p14:creationId xmlns:p14="http://schemas.microsoft.com/office/powerpoint/2010/main" val="203386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818D4AC-2C5C-7FEF-2C79-6C2D0F809F1D}"/>
              </a:ext>
            </a:extLst>
          </p:cNvPr>
          <p:cNvSpPr txBox="1"/>
          <p:nvPr/>
        </p:nvSpPr>
        <p:spPr>
          <a:xfrm>
            <a:off x="1758438" y="571478"/>
            <a:ext cx="7209499" cy="461665"/>
          </a:xfrm>
          <a:prstGeom prst="rect">
            <a:avLst/>
          </a:prstGeom>
          <a:noFill/>
        </p:spPr>
        <p:txBody>
          <a:bodyPr wrap="square" rtlCol="0">
            <a:spAutoFit/>
          </a:bodyPr>
          <a:lstStyle/>
          <a:p>
            <a:r>
              <a:rPr lang="tr-TR" sz="2400" b="1" dirty="0"/>
              <a:t>SPOR YÖNETİCİLİĞİ BÖLÜMÜ AKADEMİK KADRO</a:t>
            </a:r>
          </a:p>
        </p:txBody>
      </p:sp>
      <p:pic>
        <p:nvPicPr>
          <p:cNvPr id="5" name="Resim 4">
            <a:extLst>
              <a:ext uri="{FF2B5EF4-FFF2-40B4-BE49-F238E27FC236}">
                <a16:creationId xmlns:a16="http://schemas.microsoft.com/office/drawing/2014/main" id="{83729027-CD25-638D-E3B8-9FC87987F573}"/>
              </a:ext>
            </a:extLst>
          </p:cNvPr>
          <p:cNvPicPr>
            <a:picLocks noChangeAspect="1"/>
          </p:cNvPicPr>
          <p:nvPr/>
        </p:nvPicPr>
        <p:blipFill>
          <a:blip r:embed="rId2" cstate="print">
            <a:extLst>
              <a:ext uri="{28A0092B-C50C-407E-A947-70E740481C1C}">
                <a14:useLocalDpi xmlns:a14="http://schemas.microsoft.com/office/drawing/2010/main" val="0"/>
              </a:ext>
            </a:extLst>
          </a:blip>
          <a:srcRect t="1032" b="1032"/>
          <a:stretch/>
        </p:blipFill>
        <p:spPr>
          <a:xfrm>
            <a:off x="3873575" y="1881990"/>
            <a:ext cx="1541999" cy="1671056"/>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6" name="Resim 5">
            <a:extLst>
              <a:ext uri="{FF2B5EF4-FFF2-40B4-BE49-F238E27FC236}">
                <a16:creationId xmlns:a16="http://schemas.microsoft.com/office/drawing/2014/main" id="{BA0AA004-69E8-E453-AC97-5A752EBA6C28}"/>
              </a:ext>
            </a:extLst>
          </p:cNvPr>
          <p:cNvPicPr>
            <a:picLocks noChangeAspect="1"/>
          </p:cNvPicPr>
          <p:nvPr/>
        </p:nvPicPr>
        <p:blipFill>
          <a:blip r:embed="rId3">
            <a:extLst>
              <a:ext uri="{28A0092B-C50C-407E-A947-70E740481C1C}">
                <a14:useLocalDpi xmlns:a14="http://schemas.microsoft.com/office/drawing/2010/main" val="0"/>
              </a:ext>
            </a:extLst>
          </a:blip>
          <a:srcRect l="2886" r="2886"/>
          <a:stretch/>
        </p:blipFill>
        <p:spPr>
          <a:xfrm>
            <a:off x="9125307" y="1874770"/>
            <a:ext cx="1354442" cy="1685495"/>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7" name="Resim 6">
            <a:extLst>
              <a:ext uri="{FF2B5EF4-FFF2-40B4-BE49-F238E27FC236}">
                <a16:creationId xmlns:a16="http://schemas.microsoft.com/office/drawing/2014/main" id="{1802E2F9-544F-6635-2079-31C7003AD7D2}"/>
              </a:ext>
            </a:extLst>
          </p:cNvPr>
          <p:cNvPicPr>
            <a:picLocks noChangeAspect="1"/>
          </p:cNvPicPr>
          <p:nvPr/>
        </p:nvPicPr>
        <p:blipFill>
          <a:blip r:embed="rId4">
            <a:extLst>
              <a:ext uri="{28A0092B-C50C-407E-A947-70E740481C1C}">
                <a14:useLocalDpi xmlns:a14="http://schemas.microsoft.com/office/drawing/2010/main" val="0"/>
              </a:ext>
            </a:extLst>
          </a:blip>
          <a:srcRect l="10852" r="10852"/>
          <a:stretch/>
        </p:blipFill>
        <p:spPr>
          <a:xfrm>
            <a:off x="1430017" y="1881990"/>
            <a:ext cx="1438877" cy="1833130"/>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
        <p:nvSpPr>
          <p:cNvPr id="9" name="Metin kutusu 8">
            <a:extLst>
              <a:ext uri="{FF2B5EF4-FFF2-40B4-BE49-F238E27FC236}">
                <a16:creationId xmlns:a16="http://schemas.microsoft.com/office/drawing/2014/main" id="{EFA8A7A7-B926-9DC7-3A64-2EF5A554C9D0}"/>
              </a:ext>
            </a:extLst>
          </p:cNvPr>
          <p:cNvSpPr txBox="1"/>
          <p:nvPr/>
        </p:nvSpPr>
        <p:spPr>
          <a:xfrm>
            <a:off x="951020" y="3826789"/>
            <a:ext cx="2396869" cy="923330"/>
          </a:xfrm>
          <a:prstGeom prst="rect">
            <a:avLst/>
          </a:prstGeom>
          <a:noFill/>
        </p:spPr>
        <p:txBody>
          <a:bodyPr wrap="square" rtlCol="0">
            <a:spAutoFit/>
          </a:bodyPr>
          <a:lstStyle/>
          <a:p>
            <a:pPr algn="ctr"/>
            <a:r>
              <a:rPr lang="tr-TR" b="1" i="1" dirty="0"/>
              <a:t>Dr. Öğr. Üyesi Abdülkadir EKİN</a:t>
            </a:r>
          </a:p>
          <a:p>
            <a:pPr algn="ctr"/>
            <a:r>
              <a:rPr lang="tr-TR" i="1" dirty="0"/>
              <a:t>Bölüm Başkanı</a:t>
            </a:r>
          </a:p>
        </p:txBody>
      </p:sp>
      <p:sp>
        <p:nvSpPr>
          <p:cNvPr id="10" name="Metin kutusu 9">
            <a:extLst>
              <a:ext uri="{FF2B5EF4-FFF2-40B4-BE49-F238E27FC236}">
                <a16:creationId xmlns:a16="http://schemas.microsoft.com/office/drawing/2014/main" id="{251AA8BD-8B55-E4DB-8C6B-29BF9190CD55}"/>
              </a:ext>
            </a:extLst>
          </p:cNvPr>
          <p:cNvSpPr txBox="1"/>
          <p:nvPr/>
        </p:nvSpPr>
        <p:spPr>
          <a:xfrm>
            <a:off x="3699131" y="3965288"/>
            <a:ext cx="2396869" cy="646331"/>
          </a:xfrm>
          <a:prstGeom prst="rect">
            <a:avLst/>
          </a:prstGeom>
          <a:noFill/>
        </p:spPr>
        <p:txBody>
          <a:bodyPr wrap="square" rtlCol="0">
            <a:spAutoFit/>
          </a:bodyPr>
          <a:lstStyle/>
          <a:p>
            <a:pPr algn="ctr"/>
            <a:r>
              <a:rPr lang="tr-TR" b="1" i="1" dirty="0"/>
              <a:t>Dr. Öğr. Üyesi </a:t>
            </a:r>
            <a:r>
              <a:rPr lang="tr-TR" b="1" i="1" dirty="0" err="1"/>
              <a:t>Buşra</a:t>
            </a:r>
            <a:r>
              <a:rPr lang="tr-TR" b="1" i="1" dirty="0"/>
              <a:t> ÖZCAN</a:t>
            </a:r>
          </a:p>
        </p:txBody>
      </p:sp>
      <p:sp>
        <p:nvSpPr>
          <p:cNvPr id="11" name="Metin kutusu 10">
            <a:extLst>
              <a:ext uri="{FF2B5EF4-FFF2-40B4-BE49-F238E27FC236}">
                <a16:creationId xmlns:a16="http://schemas.microsoft.com/office/drawing/2014/main" id="{453922E8-0D5A-3BAA-5C5A-2B3668B96A57}"/>
              </a:ext>
            </a:extLst>
          </p:cNvPr>
          <p:cNvSpPr txBox="1"/>
          <p:nvPr/>
        </p:nvSpPr>
        <p:spPr>
          <a:xfrm>
            <a:off x="8844111" y="3965287"/>
            <a:ext cx="2396869" cy="646331"/>
          </a:xfrm>
          <a:prstGeom prst="rect">
            <a:avLst/>
          </a:prstGeom>
          <a:noFill/>
        </p:spPr>
        <p:txBody>
          <a:bodyPr wrap="square" rtlCol="0">
            <a:spAutoFit/>
          </a:bodyPr>
          <a:lstStyle/>
          <a:p>
            <a:pPr algn="ctr"/>
            <a:r>
              <a:rPr lang="tr-TR" b="1" i="1" dirty="0"/>
              <a:t>Arş. Gör. Yusuf İzzet EROL</a:t>
            </a:r>
          </a:p>
        </p:txBody>
      </p:sp>
      <p:pic>
        <p:nvPicPr>
          <p:cNvPr id="1026" name="Picture 2" descr="ars-gor-aygun-akgul">
            <a:extLst>
              <a:ext uri="{FF2B5EF4-FFF2-40B4-BE49-F238E27FC236}">
                <a16:creationId xmlns:a16="http://schemas.microsoft.com/office/drawing/2014/main" id="{1177E501-7351-E05F-64C6-1691BC45B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1874770"/>
            <a:ext cx="1700371" cy="17460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C8ED8535-CCE5-6EE1-11FB-FE3747AC209E}"/>
              </a:ext>
            </a:extLst>
          </p:cNvPr>
          <p:cNvSpPr txBox="1"/>
          <p:nvPr/>
        </p:nvSpPr>
        <p:spPr>
          <a:xfrm>
            <a:off x="6681751" y="3940228"/>
            <a:ext cx="1495409" cy="923330"/>
          </a:xfrm>
          <a:prstGeom prst="rect">
            <a:avLst/>
          </a:prstGeom>
          <a:noFill/>
        </p:spPr>
        <p:txBody>
          <a:bodyPr wrap="none" rtlCol="0">
            <a:spAutoFit/>
          </a:bodyPr>
          <a:lstStyle/>
          <a:p>
            <a:pPr algn="ctr"/>
            <a:r>
              <a:rPr lang="tr-TR" b="1" i="1" dirty="0"/>
              <a:t>Arş. Gör. </a:t>
            </a:r>
          </a:p>
          <a:p>
            <a:r>
              <a:rPr lang="tr-TR" b="1" i="1" dirty="0"/>
              <a:t>Aygün AKGÜL</a:t>
            </a:r>
          </a:p>
          <a:p>
            <a:endParaRPr lang="tr-TR" dirty="0"/>
          </a:p>
        </p:txBody>
      </p:sp>
    </p:spTree>
    <p:extLst>
      <p:ext uri="{BB962C8B-B14F-4D97-AF65-F5344CB8AC3E}">
        <p14:creationId xmlns:p14="http://schemas.microsoft.com/office/powerpoint/2010/main" val="94516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7584"/>
            <a:ext cx="6764482" cy="461665"/>
          </a:xfrm>
          <a:prstGeom prst="rect">
            <a:avLst/>
          </a:prstGeom>
          <a:noFill/>
        </p:spPr>
        <p:txBody>
          <a:bodyPr wrap="square" rtlCol="0">
            <a:spAutoFit/>
          </a:bodyPr>
          <a:lstStyle/>
          <a:p>
            <a:r>
              <a:rPr lang="tr-TR" sz="2400" b="1" dirty="0"/>
              <a:t>İDARİ PERSONEL (TESİSLER)</a:t>
            </a:r>
          </a:p>
        </p:txBody>
      </p:sp>
      <p:pic>
        <p:nvPicPr>
          <p:cNvPr id="3" name="Picture 2" descr="http://besyo.siirt.edu.tr/foto/userfoto/B0518_2015615132735986.jpg"/>
          <p:cNvPicPr>
            <a:picLocks noChangeAspect="1" noChangeArrowheads="1"/>
          </p:cNvPicPr>
          <p:nvPr/>
        </p:nvPicPr>
        <p:blipFill>
          <a:blip r:embed="rId2" cstate="print"/>
          <a:stretch>
            <a:fillRect/>
          </a:stretch>
        </p:blipFill>
        <p:spPr bwMode="auto">
          <a:xfrm>
            <a:off x="2653387" y="3758655"/>
            <a:ext cx="1912567"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16 Başlık"/>
          <p:cNvSpPr>
            <a:spLocks noGrp="1"/>
          </p:cNvSpPr>
          <p:nvPr>
            <p:ph type="title"/>
          </p:nvPr>
        </p:nvSpPr>
        <p:spPr>
          <a:xfrm>
            <a:off x="6293453" y="5594030"/>
            <a:ext cx="2430517" cy="646386"/>
          </a:xfrm>
        </p:spPr>
        <p:txBody>
          <a:bodyPr>
            <a:normAutofit/>
          </a:bodyPr>
          <a:lstStyle/>
          <a:p>
            <a:pPr algn="ctr"/>
            <a:r>
              <a:rPr lang="tr-TR" sz="1200" dirty="0"/>
              <a:t>Lokman ERBEK</a:t>
            </a:r>
            <a:br>
              <a:rPr lang="tr-TR" sz="1200" dirty="0"/>
            </a:br>
            <a:r>
              <a:rPr lang="tr-TR" sz="1200" b="1" dirty="0"/>
              <a:t>4/D Sürekli İşçi</a:t>
            </a:r>
          </a:p>
        </p:txBody>
      </p:sp>
      <p:sp>
        <p:nvSpPr>
          <p:cNvPr id="9" name="Metin kutusu 8"/>
          <p:cNvSpPr txBox="1"/>
          <p:nvPr/>
        </p:nvSpPr>
        <p:spPr>
          <a:xfrm>
            <a:off x="2653387" y="5630863"/>
            <a:ext cx="1921790" cy="461665"/>
          </a:xfrm>
          <a:prstGeom prst="rect">
            <a:avLst/>
          </a:prstGeom>
          <a:noFill/>
        </p:spPr>
        <p:txBody>
          <a:bodyPr wrap="square" rtlCol="0">
            <a:spAutoFit/>
          </a:bodyPr>
          <a:lstStyle/>
          <a:p>
            <a:pPr algn="ctr"/>
            <a:r>
              <a:rPr lang="tr-TR" sz="1200" dirty="0"/>
              <a:t>Mehmet Naim DİLDİRİM</a:t>
            </a:r>
          </a:p>
          <a:p>
            <a:pPr algn="ctr"/>
            <a:r>
              <a:rPr lang="tr-TR" sz="1200" b="1" dirty="0"/>
              <a:t>Antrenör</a:t>
            </a:r>
          </a:p>
        </p:txBody>
      </p:sp>
      <p:pic>
        <p:nvPicPr>
          <p:cNvPr id="16" name="Picture 2" descr="http://besyo.siirt.edu.tr/foto/userfoto/R%C4%B1dvann.jpg20185414229569.jpg"/>
          <p:cNvPicPr>
            <a:picLocks noChangeAspect="1" noChangeArrowheads="1"/>
          </p:cNvPicPr>
          <p:nvPr/>
        </p:nvPicPr>
        <p:blipFill>
          <a:blip r:embed="rId3" cstate="print"/>
          <a:stretch>
            <a:fillRect/>
          </a:stretch>
        </p:blipFill>
        <p:spPr bwMode="auto">
          <a:xfrm>
            <a:off x="6467476" y="3804008"/>
            <a:ext cx="1939158" cy="17815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2" descr="http://besyo.siirt.edu.tr/foto/userfoto/R%C4%B1dvann.jpg20185414229569.jpg"/>
          <p:cNvPicPr>
            <a:picLocks noChangeAspect="1" noChangeArrowheads="1"/>
          </p:cNvPicPr>
          <p:nvPr/>
        </p:nvPicPr>
        <p:blipFill>
          <a:blip r:embed="rId4" cstate="print"/>
          <a:stretch>
            <a:fillRect/>
          </a:stretch>
        </p:blipFill>
        <p:spPr bwMode="auto">
          <a:xfrm>
            <a:off x="6548619" y="1272489"/>
            <a:ext cx="1921790" cy="17657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17 Başlık"/>
          <p:cNvSpPr txBox="1">
            <a:spLocks/>
          </p:cNvSpPr>
          <p:nvPr/>
        </p:nvSpPr>
        <p:spPr>
          <a:xfrm>
            <a:off x="6490127" y="3154100"/>
            <a:ext cx="1980282" cy="5497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Calibri" pitchFamily="34" charset="0"/>
              </a:rPr>
              <a:t>         İbrahim YILDIZ </a:t>
            </a:r>
            <a:br>
              <a:rPr lang="tr-TR" sz="1400" dirty="0">
                <a:latin typeface="Calibri" pitchFamily="34" charset="0"/>
              </a:rPr>
            </a:br>
            <a:r>
              <a:rPr lang="tr-TR" sz="1400" dirty="0">
                <a:latin typeface="Calibri" pitchFamily="34" charset="0"/>
              </a:rPr>
              <a:t>         </a:t>
            </a:r>
            <a:r>
              <a:rPr lang="tr-TR" sz="1400" b="1" dirty="0">
                <a:latin typeface="Calibri" pitchFamily="34" charset="0"/>
              </a:rPr>
              <a:t>Antrenör</a:t>
            </a:r>
            <a:endParaRPr lang="tr-TR" sz="1400" b="1" dirty="0"/>
          </a:p>
        </p:txBody>
      </p:sp>
      <p:pic>
        <p:nvPicPr>
          <p:cNvPr id="1026" name="Picture 2" descr="NEZİR KILIÇER | Siirt Üniversitesi">
            <a:extLst>
              <a:ext uri="{FF2B5EF4-FFF2-40B4-BE49-F238E27FC236}">
                <a16:creationId xmlns:a16="http://schemas.microsoft.com/office/drawing/2014/main" id="{7D6EC11B-2B85-4691-903F-B2E162978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980" y="1217144"/>
            <a:ext cx="1921790" cy="18210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547AF925-7F7D-4E3D-841F-271899D5511D}"/>
              </a:ext>
            </a:extLst>
          </p:cNvPr>
          <p:cNvSpPr txBox="1"/>
          <p:nvPr/>
        </p:nvSpPr>
        <p:spPr>
          <a:xfrm>
            <a:off x="2499030" y="3159095"/>
            <a:ext cx="1921790" cy="461665"/>
          </a:xfrm>
          <a:prstGeom prst="rect">
            <a:avLst/>
          </a:prstGeom>
          <a:noFill/>
        </p:spPr>
        <p:txBody>
          <a:bodyPr wrap="square" rtlCol="0">
            <a:spAutoFit/>
          </a:bodyPr>
          <a:lstStyle/>
          <a:p>
            <a:pPr algn="ctr"/>
            <a:r>
              <a:rPr lang="tr-TR" sz="1200" dirty="0"/>
              <a:t>Nezir KILIÇER</a:t>
            </a:r>
          </a:p>
          <a:p>
            <a:pPr algn="ctr"/>
            <a:r>
              <a:rPr lang="tr-TR" sz="1200" b="1" dirty="0"/>
              <a:t>Tesis Sorumlusu</a:t>
            </a:r>
          </a:p>
        </p:txBody>
      </p:sp>
    </p:spTree>
    <p:extLst>
      <p:ext uri="{BB962C8B-B14F-4D97-AF65-F5344CB8AC3E}">
        <p14:creationId xmlns:p14="http://schemas.microsoft.com/office/powerpoint/2010/main" val="338233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BA83-BCA4-E7C7-7A1F-F18503F04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F95B1-7819-69A5-F2DC-513B5E3ADE3C}"/>
              </a:ext>
            </a:extLst>
          </p:cNvPr>
          <p:cNvSpPr>
            <a:spLocks noGrp="1"/>
          </p:cNvSpPr>
          <p:nvPr>
            <p:ph type="title"/>
          </p:nvPr>
        </p:nvSpPr>
        <p:spPr/>
        <p:txBody>
          <a:bodyPr/>
          <a:lstStyle/>
          <a:p>
            <a:r>
              <a:rPr lang="tr-TR" dirty="0"/>
              <a:t>İDARİ PERSONELİMİZ</a:t>
            </a:r>
          </a:p>
        </p:txBody>
      </p:sp>
      <p:graphicFrame>
        <p:nvGraphicFramePr>
          <p:cNvPr id="6" name="Content Placeholder 5">
            <a:extLst>
              <a:ext uri="{FF2B5EF4-FFF2-40B4-BE49-F238E27FC236}">
                <a16:creationId xmlns:a16="http://schemas.microsoft.com/office/drawing/2014/main" id="{96F330B6-CAD6-E91A-C709-F4D0324464FB}"/>
              </a:ext>
            </a:extLst>
          </p:cNvPr>
          <p:cNvGraphicFramePr>
            <a:graphicFrameLocks noGrp="1"/>
          </p:cNvGraphicFramePr>
          <p:nvPr>
            <p:ph idx="1"/>
            <p:extLst>
              <p:ext uri="{D42A27DB-BD31-4B8C-83A1-F6EECF244321}">
                <p14:modId xmlns:p14="http://schemas.microsoft.com/office/powerpoint/2010/main" val="3142997006"/>
              </p:ext>
            </p:extLst>
          </p:nvPr>
        </p:nvGraphicFramePr>
        <p:xfrm>
          <a:off x="554477" y="1160179"/>
          <a:ext cx="10758791" cy="4779060"/>
        </p:xfrm>
        <a:graphic>
          <a:graphicData uri="http://schemas.openxmlformats.org/drawingml/2006/table">
            <a:tbl>
              <a:tblPr firstRow="1" bandRow="1">
                <a:tableStyleId>{74C1A8A3-306A-4EB7-A6B1-4F7E0EB9C5D6}</a:tableStyleId>
              </a:tblPr>
              <a:tblGrid>
                <a:gridCol w="3794640">
                  <a:extLst>
                    <a:ext uri="{9D8B030D-6E8A-4147-A177-3AD203B41FA5}">
                      <a16:colId xmlns:a16="http://schemas.microsoft.com/office/drawing/2014/main" val="3834614422"/>
                    </a:ext>
                  </a:extLst>
                </a:gridCol>
                <a:gridCol w="6964151">
                  <a:extLst>
                    <a:ext uri="{9D8B030D-6E8A-4147-A177-3AD203B41FA5}">
                      <a16:colId xmlns:a16="http://schemas.microsoft.com/office/drawing/2014/main" val="200479393"/>
                    </a:ext>
                  </a:extLst>
                </a:gridCol>
              </a:tblGrid>
              <a:tr h="367620">
                <a:tc>
                  <a:txBody>
                    <a:bodyPr/>
                    <a:lstStyle/>
                    <a:p>
                      <a:r>
                        <a:rPr lang="tr-TR" dirty="0"/>
                        <a:t>Adı SOYADI</a:t>
                      </a:r>
                    </a:p>
                  </a:txBody>
                  <a:tcPr/>
                </a:tc>
                <a:tc>
                  <a:txBody>
                    <a:bodyPr/>
                    <a:lstStyle/>
                    <a:p>
                      <a:r>
                        <a:rPr lang="tr-TR" dirty="0"/>
                        <a:t>GÖREVİ</a:t>
                      </a:r>
                    </a:p>
                  </a:txBody>
                  <a:tcPr/>
                </a:tc>
                <a:extLst>
                  <a:ext uri="{0D108BD9-81ED-4DB2-BD59-A6C34878D82A}">
                    <a16:rowId xmlns:a16="http://schemas.microsoft.com/office/drawing/2014/main" val="1015075536"/>
                  </a:ext>
                </a:extLst>
              </a:tr>
              <a:tr h="367620">
                <a:tc>
                  <a:txBody>
                    <a:bodyPr/>
                    <a:lstStyle/>
                    <a:p>
                      <a:r>
                        <a:rPr lang="tr-TR" dirty="0"/>
                        <a:t>Bekir ÇİFTÇİ</a:t>
                      </a:r>
                    </a:p>
                  </a:txBody>
                  <a:tcPr/>
                </a:tc>
                <a:tc>
                  <a:txBody>
                    <a:bodyPr/>
                    <a:lstStyle/>
                    <a:p>
                      <a:r>
                        <a:rPr lang="tr-TR" dirty="0"/>
                        <a:t>Yüksekokulu Sekreteri</a:t>
                      </a:r>
                    </a:p>
                  </a:txBody>
                  <a:tcPr/>
                </a:tc>
                <a:extLst>
                  <a:ext uri="{0D108BD9-81ED-4DB2-BD59-A6C34878D82A}">
                    <a16:rowId xmlns:a16="http://schemas.microsoft.com/office/drawing/2014/main" val="1880042307"/>
                  </a:ext>
                </a:extLst>
              </a:tr>
              <a:tr h="367620">
                <a:tc>
                  <a:txBody>
                    <a:bodyPr/>
                    <a:lstStyle/>
                    <a:p>
                      <a:r>
                        <a:rPr lang="tr-TR" dirty="0"/>
                        <a:t>Remzi AKSU</a:t>
                      </a:r>
                    </a:p>
                  </a:txBody>
                  <a:tcPr/>
                </a:tc>
                <a:tc>
                  <a:txBody>
                    <a:bodyPr/>
                    <a:lstStyle/>
                    <a:p>
                      <a:r>
                        <a:rPr lang="tr-TR" dirty="0"/>
                        <a:t>Bilgisayar İşletmeni</a:t>
                      </a:r>
                    </a:p>
                  </a:txBody>
                  <a:tcPr/>
                </a:tc>
                <a:extLst>
                  <a:ext uri="{0D108BD9-81ED-4DB2-BD59-A6C34878D82A}">
                    <a16:rowId xmlns:a16="http://schemas.microsoft.com/office/drawing/2014/main" val="800317930"/>
                  </a:ext>
                </a:extLst>
              </a:tr>
              <a:tr h="367620">
                <a:tc>
                  <a:txBody>
                    <a:bodyPr/>
                    <a:lstStyle/>
                    <a:p>
                      <a:r>
                        <a:rPr lang="tr-TR" dirty="0"/>
                        <a:t>Rıdvan BAĞÇECİ</a:t>
                      </a:r>
                    </a:p>
                  </a:txBody>
                  <a:tcPr/>
                </a:tc>
                <a:tc>
                  <a:txBody>
                    <a:bodyPr/>
                    <a:lstStyle/>
                    <a:p>
                      <a:r>
                        <a:rPr lang="tr-TR" dirty="0"/>
                        <a:t>Bilgisayar İşletmeni</a:t>
                      </a:r>
                    </a:p>
                  </a:txBody>
                  <a:tcPr/>
                </a:tc>
                <a:extLst>
                  <a:ext uri="{0D108BD9-81ED-4DB2-BD59-A6C34878D82A}">
                    <a16:rowId xmlns:a16="http://schemas.microsoft.com/office/drawing/2014/main" val="153854937"/>
                  </a:ext>
                </a:extLst>
              </a:tr>
              <a:tr h="367620">
                <a:tc>
                  <a:txBody>
                    <a:bodyPr/>
                    <a:lstStyle/>
                    <a:p>
                      <a:r>
                        <a:rPr lang="tr-TR" dirty="0"/>
                        <a:t>Muhsin AKDEMİR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Bilgisayar İşletmeni</a:t>
                      </a:r>
                    </a:p>
                  </a:txBody>
                  <a:tcPr/>
                </a:tc>
                <a:extLst>
                  <a:ext uri="{0D108BD9-81ED-4DB2-BD59-A6C34878D82A}">
                    <a16:rowId xmlns:a16="http://schemas.microsoft.com/office/drawing/2014/main" val="1681016041"/>
                  </a:ext>
                </a:extLst>
              </a:tr>
              <a:tr h="367620">
                <a:tc>
                  <a:txBody>
                    <a:bodyPr/>
                    <a:lstStyle/>
                    <a:p>
                      <a:r>
                        <a:rPr lang="tr-TR" dirty="0"/>
                        <a:t>Ali DİLDİRİM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Bilgisayar İşletmeni</a:t>
                      </a:r>
                    </a:p>
                  </a:txBody>
                  <a:tcPr/>
                </a:tc>
                <a:extLst>
                  <a:ext uri="{0D108BD9-81ED-4DB2-BD59-A6C34878D82A}">
                    <a16:rowId xmlns:a16="http://schemas.microsoft.com/office/drawing/2014/main" val="2103583034"/>
                  </a:ext>
                </a:extLst>
              </a:tr>
              <a:tr h="367620">
                <a:tc>
                  <a:txBody>
                    <a:bodyPr/>
                    <a:lstStyle/>
                    <a:p>
                      <a:r>
                        <a:rPr lang="tr-TR" dirty="0"/>
                        <a:t>Nezir KILIÇER</a:t>
                      </a:r>
                    </a:p>
                  </a:txBody>
                  <a:tcPr/>
                </a:tc>
                <a:tc>
                  <a:txBody>
                    <a:bodyPr/>
                    <a:lstStyle/>
                    <a:p>
                      <a:r>
                        <a:rPr lang="tr-TR" dirty="0"/>
                        <a:t>Tesis Sorumlusu</a:t>
                      </a:r>
                    </a:p>
                  </a:txBody>
                  <a:tcPr/>
                </a:tc>
                <a:extLst>
                  <a:ext uri="{0D108BD9-81ED-4DB2-BD59-A6C34878D82A}">
                    <a16:rowId xmlns:a16="http://schemas.microsoft.com/office/drawing/2014/main" val="2839981222"/>
                  </a:ext>
                </a:extLst>
              </a:tr>
              <a:tr h="367620">
                <a:tc>
                  <a:txBody>
                    <a:bodyPr/>
                    <a:lstStyle/>
                    <a:p>
                      <a:r>
                        <a:rPr lang="tr-TR" dirty="0" err="1"/>
                        <a:t>M.Naim</a:t>
                      </a:r>
                      <a:r>
                        <a:rPr lang="tr-TR" dirty="0"/>
                        <a:t> DİLDİRİM</a:t>
                      </a:r>
                    </a:p>
                  </a:txBody>
                  <a:tcPr/>
                </a:tc>
                <a:tc>
                  <a:txBody>
                    <a:bodyPr/>
                    <a:lstStyle/>
                    <a:p>
                      <a:r>
                        <a:rPr lang="tr-TR" dirty="0"/>
                        <a:t>Antrenör</a:t>
                      </a:r>
                    </a:p>
                  </a:txBody>
                  <a:tcPr/>
                </a:tc>
                <a:extLst>
                  <a:ext uri="{0D108BD9-81ED-4DB2-BD59-A6C34878D82A}">
                    <a16:rowId xmlns:a16="http://schemas.microsoft.com/office/drawing/2014/main" val="3153591477"/>
                  </a:ext>
                </a:extLst>
              </a:tr>
              <a:tr h="367620">
                <a:tc>
                  <a:txBody>
                    <a:bodyPr/>
                    <a:lstStyle/>
                    <a:p>
                      <a:r>
                        <a:rPr lang="tr-TR" dirty="0"/>
                        <a:t>İbrahim YILDIZ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Antrenör</a:t>
                      </a:r>
                    </a:p>
                  </a:txBody>
                  <a:tcPr/>
                </a:tc>
                <a:extLst>
                  <a:ext uri="{0D108BD9-81ED-4DB2-BD59-A6C34878D82A}">
                    <a16:rowId xmlns:a16="http://schemas.microsoft.com/office/drawing/2014/main" val="1789252502"/>
                  </a:ext>
                </a:extLst>
              </a:tr>
              <a:tr h="367620">
                <a:tc>
                  <a:txBody>
                    <a:bodyPr/>
                    <a:lstStyle/>
                    <a:p>
                      <a:r>
                        <a:rPr lang="tr-TR" dirty="0"/>
                        <a:t>Ayten KAYRAN</a:t>
                      </a:r>
                    </a:p>
                  </a:txBody>
                  <a:tcPr/>
                </a:tc>
                <a:tc>
                  <a:txBody>
                    <a:bodyPr/>
                    <a:lstStyle/>
                    <a:p>
                      <a:r>
                        <a:rPr lang="tr-TR" dirty="0"/>
                        <a:t>Memur</a:t>
                      </a:r>
                    </a:p>
                  </a:txBody>
                  <a:tcPr/>
                </a:tc>
                <a:extLst>
                  <a:ext uri="{0D108BD9-81ED-4DB2-BD59-A6C34878D82A}">
                    <a16:rowId xmlns:a16="http://schemas.microsoft.com/office/drawing/2014/main" val="3567915313"/>
                  </a:ext>
                </a:extLst>
              </a:tr>
              <a:tr h="367620">
                <a:tc>
                  <a:txBody>
                    <a:bodyPr/>
                    <a:lstStyle/>
                    <a:p>
                      <a:r>
                        <a:rPr lang="tr-TR" dirty="0"/>
                        <a:t>Lokman ERBEK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4/D Sürekli İşçi</a:t>
                      </a:r>
                    </a:p>
                  </a:txBody>
                  <a:tcPr/>
                </a:tc>
                <a:extLst>
                  <a:ext uri="{0D108BD9-81ED-4DB2-BD59-A6C34878D82A}">
                    <a16:rowId xmlns:a16="http://schemas.microsoft.com/office/drawing/2014/main" val="3068721971"/>
                  </a:ext>
                </a:extLst>
              </a:tr>
              <a:tr h="367620">
                <a:tc>
                  <a:txBody>
                    <a:bodyPr/>
                    <a:lstStyle/>
                    <a:p>
                      <a:pPr algn="l"/>
                      <a:r>
                        <a:rPr lang="tr-TR" dirty="0"/>
                        <a:t>Ramazan TAŞÇI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4/D Sürekli İşçi</a:t>
                      </a:r>
                    </a:p>
                  </a:txBody>
                  <a:tcPr/>
                </a:tc>
                <a:extLst>
                  <a:ext uri="{0D108BD9-81ED-4DB2-BD59-A6C34878D82A}">
                    <a16:rowId xmlns:a16="http://schemas.microsoft.com/office/drawing/2014/main" val="3732093464"/>
                  </a:ext>
                </a:extLst>
              </a:tr>
              <a:tr h="367620">
                <a:tc>
                  <a:txBody>
                    <a:bodyPr/>
                    <a:lstStyle/>
                    <a:p>
                      <a:pPr algn="l"/>
                      <a:r>
                        <a:rPr lang="tr-TR" dirty="0"/>
                        <a:t>Kıymet DAYAN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4/D Sürekli İşçi</a:t>
                      </a:r>
                    </a:p>
                  </a:txBody>
                  <a:tcPr/>
                </a:tc>
                <a:extLst>
                  <a:ext uri="{0D108BD9-81ED-4DB2-BD59-A6C34878D82A}">
                    <a16:rowId xmlns:a16="http://schemas.microsoft.com/office/drawing/2014/main" val="2422158374"/>
                  </a:ext>
                </a:extLst>
              </a:tr>
            </a:tbl>
          </a:graphicData>
        </a:graphic>
      </p:graphicFrame>
    </p:spTree>
    <p:extLst>
      <p:ext uri="{BB962C8B-B14F-4D97-AF65-F5344CB8AC3E}">
        <p14:creationId xmlns:p14="http://schemas.microsoft.com/office/powerpoint/2010/main" val="3454175469"/>
      </p:ext>
    </p:extLst>
  </p:cSld>
  <p:clrMapOvr>
    <a:masterClrMapping/>
  </p:clrMapOvr>
</p:sld>
</file>

<file path=ppt/theme/theme1.xml><?xml version="1.0" encoding="utf-8"?>
<a:theme xmlns:a="http://schemas.openxmlformats.org/drawingml/2006/main" name="Tema-si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siu" id="{8B592569-D05A-4D16-9830-B18E17FE7CD1}" vid="{8AFA709D-6815-4F30-BDCD-E4420CC669B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Tema-siu</Template>
  <TotalTime>3172</TotalTime>
  <Words>2329</Words>
  <Application>Microsoft Office PowerPoint</Application>
  <PresentationFormat>Geniş ekran</PresentationFormat>
  <Paragraphs>327</Paragraphs>
  <Slides>55</Slides>
  <Notes>1</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55</vt:i4>
      </vt:variant>
    </vt:vector>
  </HeadingPairs>
  <TitlesOfParts>
    <vt:vector size="67" baseType="lpstr">
      <vt:lpstr>Arial</vt:lpstr>
      <vt:lpstr>Calibri</vt:lpstr>
      <vt:lpstr>Calibri Light</vt:lpstr>
      <vt:lpstr>Carlito</vt:lpstr>
      <vt:lpstr>din_trbold</vt:lpstr>
      <vt:lpstr>din_trregular</vt:lpstr>
      <vt:lpstr>Elephant</vt:lpstr>
      <vt:lpstr>sg</vt:lpstr>
      <vt:lpstr>Source Sans Pro</vt:lpstr>
      <vt:lpstr>Times New Roman</vt:lpstr>
      <vt:lpstr>Tema-siu</vt:lpstr>
      <vt:lpstr>Office Teması</vt:lpstr>
      <vt:lpstr>PowerPoint Sunusu</vt:lpstr>
      <vt:lpstr>Misyonumuz</vt:lpstr>
      <vt:lpstr>Vizyonumuz</vt:lpstr>
      <vt:lpstr>PowerPoint Sunusu</vt:lpstr>
      <vt:lpstr>PowerPoint Sunusu</vt:lpstr>
      <vt:lpstr>PowerPoint Sunusu</vt:lpstr>
      <vt:lpstr>PowerPoint Sunusu</vt:lpstr>
      <vt:lpstr>Lokman ERBEK 4/D Sürekli İşçi</vt:lpstr>
      <vt:lpstr>İDARİ PERSONELİMİZ</vt:lpstr>
      <vt:lpstr>PowerPoint Sunusu</vt:lpstr>
      <vt:lpstr>BÖLÜMLERİMİZ</vt:lpstr>
      <vt:lpstr>ANTRENÖRLÜK EĞİTİMİ BÖLÜMÜ</vt:lpstr>
      <vt:lpstr>BEDEN EĞİTİMİ ve SPOR ÖĞRETMENLİĞİ BÖLÜMÜ</vt:lpstr>
      <vt:lpstr>SPOR YÖNETİCİLİĞİ BÖLÜMÜ</vt:lpstr>
      <vt:lpstr>BEDEN EĞİTİMİ VE SPOR YÜKSEKOKULU</vt:lpstr>
      <vt:lpstr>LİSANSÜSTÜ PROGRAMLARIMIZ</vt:lpstr>
      <vt:lpstr>KURUM İÇİ YÜKSELMELER</vt:lpstr>
      <vt:lpstr>KURUM İÇİ YÜKSELMELER</vt:lpstr>
      <vt:lpstr>ÖNEMLİ BAŞARILARIMIZ</vt:lpstr>
      <vt:lpstr>ÖNEMLİ BAŞARILARIMIZ</vt:lpstr>
      <vt:lpstr>ÖNEMLİ BAŞARILARIMIZ</vt:lpstr>
      <vt:lpstr>ÖNEMLİ BAŞARILARIMIZ</vt:lpstr>
      <vt:lpstr>ÖNEMLİ BAŞARILARIMIZ</vt:lpstr>
      <vt:lpstr>ÖNEMLİ BAŞARILARIMIZ</vt:lpstr>
      <vt:lpstr>ÖNEMLİ BAŞARILARIMIZ</vt:lpstr>
      <vt:lpstr>ÖNEMLİ BAŞARILARIMIZ</vt:lpstr>
      <vt:lpstr>ÖNEMLİ BAŞARILARIMIZ</vt:lpstr>
      <vt:lpstr>BİLİMSEL FAALİYETLERİMİZ</vt:lpstr>
      <vt:lpstr>BİLİMSEL FAALİYETLERİMİZ</vt:lpstr>
      <vt:lpstr>BİLİMSEL FAALİYETLERİMİZ</vt:lpstr>
      <vt:lpstr>BİLİMSEL FAALİYETLERİMİZ</vt:lpstr>
      <vt:lpstr>BİLİMSEL FAALİYETLERİMİZ</vt:lpstr>
      <vt:lpstr>BİLİMSEL FAALİYETLERİMİZ</vt:lpstr>
      <vt:lpstr>BİLİMSEL FAALİYETLERİMİZ</vt:lpstr>
      <vt:lpstr>BİLİMSEL FAALİYETLERİMİZ</vt:lpstr>
      <vt:lpstr>BİLİMSEL FAALİYETLERİMİZ</vt:lpstr>
      <vt:lpstr>BİLİMSEL FAALİYETLERİMİZ</vt:lpstr>
      <vt:lpstr>  ETKİNLİKLERİMİZ</vt:lpstr>
      <vt:lpstr>ETKİNLİKLERİMİZ</vt:lpstr>
      <vt:lpstr>ETKİNLİKLERİMİZ</vt:lpstr>
      <vt:lpstr>ETKİNLİKLERİMİZ</vt:lpstr>
      <vt:lpstr>ETKİNLİKLERİMİZ</vt:lpstr>
      <vt:lpstr>ETKİNLİKLERİMİZ</vt:lpstr>
      <vt:lpstr>ETKİNLİKLERİMİZ</vt:lpstr>
      <vt:lpstr>ETKİNLİKLERİMİZ</vt:lpstr>
      <vt:lpstr>ETKİNLİKLERİMİZ</vt:lpstr>
      <vt:lpstr>ETKİNLİKLERİMİZ</vt:lpstr>
      <vt:lpstr>ETKİNLİKLERİMİZ</vt:lpstr>
      <vt:lpstr>GELECEĞE YÖNELİK HEDEFLER ve YENİLİKLER</vt:lpstr>
      <vt:lpstr>GELECEĞE YÖNELİK HEDEFLER ve YENİLİKLER</vt:lpstr>
      <vt:lpstr>GELECEĞE YÖNELİK HEDEFLER ve YENİLİKLER</vt:lpstr>
      <vt:lpstr>GELECEĞE YÖNELİK HEDEFLER ve YENİLİKLER</vt:lpstr>
      <vt:lpstr>GELECEĞE YÖNELİK HEDEFLER ve YENİLİKLER</vt:lpstr>
      <vt:lpstr>TALEPLER ve ÖNERİLER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Bilgisayar</dc:creator>
  <cp:lastModifiedBy>MONSTER</cp:lastModifiedBy>
  <cp:revision>343</cp:revision>
  <dcterms:created xsi:type="dcterms:W3CDTF">2022-12-08T06:33:03Z</dcterms:created>
  <dcterms:modified xsi:type="dcterms:W3CDTF">2025-05-13T12:16:19Z</dcterms:modified>
</cp:coreProperties>
</file>