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0" r:id="rId3"/>
    <p:sldId id="390" r:id="rId4"/>
    <p:sldId id="381" r:id="rId5"/>
    <p:sldId id="393" r:id="rId6"/>
    <p:sldId id="383" r:id="rId7"/>
    <p:sldId id="385" r:id="rId8"/>
    <p:sldId id="431" r:id="rId9"/>
    <p:sldId id="384" r:id="rId10"/>
    <p:sldId id="386" r:id="rId11"/>
    <p:sldId id="391" r:id="rId12"/>
    <p:sldId id="424" r:id="rId13"/>
    <p:sldId id="395" r:id="rId14"/>
    <p:sldId id="396" r:id="rId15"/>
    <p:sldId id="397" r:id="rId16"/>
    <p:sldId id="398" r:id="rId17"/>
    <p:sldId id="399" r:id="rId18"/>
    <p:sldId id="400" r:id="rId19"/>
    <p:sldId id="401" r:id="rId20"/>
    <p:sldId id="429" r:id="rId21"/>
    <p:sldId id="435" r:id="rId22"/>
    <p:sldId id="434" r:id="rId23"/>
    <p:sldId id="439" r:id="rId24"/>
    <p:sldId id="407" r:id="rId25"/>
    <p:sldId id="402" r:id="rId26"/>
    <p:sldId id="403" r:id="rId27"/>
    <p:sldId id="404" r:id="rId28"/>
    <p:sldId id="405" r:id="rId29"/>
    <p:sldId id="409" r:id="rId30"/>
    <p:sldId id="410" r:id="rId31"/>
    <p:sldId id="411" r:id="rId32"/>
    <p:sldId id="412" r:id="rId33"/>
    <p:sldId id="413" r:id="rId34"/>
    <p:sldId id="428" r:id="rId35"/>
    <p:sldId id="414" r:id="rId36"/>
    <p:sldId id="408" r:id="rId37"/>
    <p:sldId id="392" r:id="rId38"/>
    <p:sldId id="415" r:id="rId39"/>
    <p:sldId id="416" r:id="rId40"/>
    <p:sldId id="417" r:id="rId41"/>
    <p:sldId id="430" r:id="rId42"/>
    <p:sldId id="422" r:id="rId43"/>
    <p:sldId id="433" r:id="rId44"/>
    <p:sldId id="427" r:id="rId45"/>
    <p:sldId id="425" r:id="rId46"/>
    <p:sldId id="432" r:id="rId47"/>
    <p:sldId id="426" r:id="rId48"/>
    <p:sldId id="421" r:id="rId49"/>
    <p:sldId id="436" r:id="rId50"/>
    <p:sldId id="438" r:id="rId51"/>
    <p:sldId id="437" r:id="rId52"/>
    <p:sldId id="418" r:id="rId53"/>
    <p:sldId id="423" r:id="rId54"/>
    <p:sldId id="394" r:id="rId5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EC416"/>
    <a:srgbClr val="59595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16" autoAdjust="0"/>
    <p:restoredTop sz="94660"/>
  </p:normalViewPr>
  <p:slideViewPr>
    <p:cSldViewPr snapToGrid="0">
      <p:cViewPr>
        <p:scale>
          <a:sx n="98" d="100"/>
          <a:sy n="98" d="100"/>
        </p:scale>
        <p:origin x="2742" y="3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al__ma_Sayfas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al__ma_Sayfas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al__ma_Sayfas_3.xlsx"/></Relationships>
</file>

<file path=ppt/charts/chart1.xml><?xml version="1.0" encoding="utf-8"?>
<c:chartSpace xmlns:c="http://schemas.openxmlformats.org/drawingml/2006/chart" xmlns:a="http://schemas.openxmlformats.org/drawingml/2006/main" xmlns:r="http://schemas.openxmlformats.org/officeDocument/2006/relationships">
  <c:lang val="tr-TR"/>
  <c:chart>
    <c:autoTitleDeleted val="1"/>
    <c:plotArea>
      <c:layout/>
      <c:pieChart>
        <c:varyColors val="1"/>
        <c:ser>
          <c:idx val="0"/>
          <c:order val="0"/>
          <c:tx>
            <c:strRef>
              <c:f>Sayfa1!$B$1</c:f>
              <c:strCache>
                <c:ptCount val="1"/>
                <c:pt idx="0">
                  <c:v>Satışlar</c:v>
                </c:pt>
              </c:strCache>
            </c:strRef>
          </c:tx>
          <c:explosion val="1"/>
          <c:dPt>
            <c:idx val="0"/>
            <c:spPr>
              <a:solidFill>
                <a:schemeClr val="accent1"/>
              </a:solidFill>
            </c:spPr>
          </c:dPt>
          <c:cat>
            <c:strRef>
              <c:f>Sayfa1!$A$2:$A$7</c:f>
              <c:strCache>
                <c:ptCount val="6"/>
                <c:pt idx="0">
                  <c:v>1.Siirt(28.5)</c:v>
                </c:pt>
                <c:pt idx="1">
                  <c:v>2. Batman(9.8)</c:v>
                </c:pt>
                <c:pt idx="2">
                  <c:v>3.Diyarbakır(6.8)</c:v>
                </c:pt>
                <c:pt idx="3">
                  <c:v>4.Mardin(7.5)</c:v>
                </c:pt>
                <c:pt idx="4">
                  <c:v>5.Hakkari(5.2)</c:v>
                </c:pt>
                <c:pt idx="5">
                  <c:v>6.Diğer iller(42.2)</c:v>
                </c:pt>
              </c:strCache>
            </c:strRef>
          </c:cat>
          <c:val>
            <c:numRef>
              <c:f>Sayfa1!$B$2:$B$7</c:f>
              <c:numCache>
                <c:formatCode>General</c:formatCode>
                <c:ptCount val="6"/>
                <c:pt idx="0">
                  <c:v>25.5</c:v>
                </c:pt>
                <c:pt idx="1">
                  <c:v>18</c:v>
                </c:pt>
                <c:pt idx="2">
                  <c:v>8.8000000000000007</c:v>
                </c:pt>
                <c:pt idx="3">
                  <c:v>8.7000000000000011</c:v>
                </c:pt>
                <c:pt idx="4">
                  <c:v>9.3000000000000007</c:v>
                </c:pt>
                <c:pt idx="5">
                  <c:v>30.3</c:v>
                </c:pt>
              </c:numCache>
            </c:numRef>
          </c:val>
        </c:ser>
        <c:firstSliceAng val="0"/>
      </c:pieChart>
    </c:plotArea>
    <c:legend>
      <c:legendPos val="r"/>
      <c:layout>
        <c:manualLayout>
          <c:xMode val="edge"/>
          <c:yMode val="edge"/>
          <c:x val="0.67954049230041635"/>
          <c:y val="0.20377612258742966"/>
          <c:w val="0.29113405678291177"/>
          <c:h val="0.58171024999499721"/>
        </c:manualLayout>
      </c:layout>
      <c:txPr>
        <a:bodyPr/>
        <a:lstStyle/>
        <a:p>
          <a:pPr>
            <a:defRPr sz="1400"/>
          </a:pPr>
          <a:endParaRPr lang="tr-TR"/>
        </a:p>
      </c:txPr>
    </c:legend>
    <c:plotVisOnly val="1"/>
    <c:dispBlanksAs val="zero"/>
  </c:chart>
  <c:txPr>
    <a:bodyPr/>
    <a:lstStyle/>
    <a:p>
      <a:pPr>
        <a:defRPr sz="1800"/>
      </a:pPr>
      <a:endParaRPr lang="tr-T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r-TR"/>
  <c:style val="46"/>
  <c:chart>
    <c:autoTitleDeleted val="1"/>
    <c:view3D>
      <c:rotX val="30"/>
      <c:perspective val="20"/>
    </c:view3D>
    <c:plotArea>
      <c:layout>
        <c:manualLayout>
          <c:layoutTarget val="inner"/>
          <c:xMode val="edge"/>
          <c:yMode val="edge"/>
          <c:x val="8.6634675647243795E-3"/>
          <c:y val="1.8864250037033597E-2"/>
          <c:w val="0.59166507340301422"/>
          <c:h val="0.92120568767219202"/>
        </c:manualLayout>
      </c:layout>
      <c:pie3DChart>
        <c:varyColors val="1"/>
        <c:ser>
          <c:idx val="0"/>
          <c:order val="0"/>
          <c:tx>
            <c:strRef>
              <c:f>Sayfa1!$B$1</c:f>
              <c:strCache>
                <c:ptCount val="1"/>
                <c:pt idx="0">
                  <c:v>Satışlar</c:v>
                </c:pt>
              </c:strCache>
            </c:strRef>
          </c:tx>
          <c:explosion val="16"/>
          <c:dPt>
            <c:idx val="1"/>
            <c:explosion val="36"/>
          </c:dPt>
          <c:cat>
            <c:strRef>
              <c:f>Sayfa1!$A$2:$A$5</c:f>
              <c:strCache>
                <c:ptCount val="4"/>
                <c:pt idx="0">
                  <c:v>Suriye (6)</c:v>
                </c:pt>
                <c:pt idx="1">
                  <c:v>Türkmenistan (36)</c:v>
                </c:pt>
                <c:pt idx="2">
                  <c:v>Mısır(2)</c:v>
                </c:pt>
                <c:pt idx="3">
                  <c:v>Ürdün(3)</c:v>
                </c:pt>
              </c:strCache>
            </c:strRef>
          </c:cat>
          <c:val>
            <c:numRef>
              <c:f>Sayfa1!$B$2:$B$5</c:f>
              <c:numCache>
                <c:formatCode>General</c:formatCode>
                <c:ptCount val="4"/>
                <c:pt idx="0">
                  <c:v>7</c:v>
                </c:pt>
                <c:pt idx="1">
                  <c:v>44</c:v>
                </c:pt>
                <c:pt idx="2">
                  <c:v>1</c:v>
                </c:pt>
                <c:pt idx="3">
                  <c:v>3</c:v>
                </c:pt>
              </c:numCache>
            </c:numRef>
          </c:val>
        </c:ser>
      </c:pie3DChart>
    </c:plotArea>
    <c:legend>
      <c:legendPos val="r"/>
      <c:layout>
        <c:manualLayout>
          <c:xMode val="edge"/>
          <c:yMode val="edge"/>
          <c:x val="0.56787704967295549"/>
          <c:y val="0.11001056575634456"/>
          <c:w val="0.3397293996892905"/>
          <c:h val="0.73018809055629053"/>
        </c:manualLayout>
      </c:layout>
    </c:legend>
    <c:plotVisOnly val="1"/>
    <c:dispBlanksAs val="zero"/>
  </c:chart>
  <c:txPr>
    <a:bodyPr/>
    <a:lstStyle/>
    <a:p>
      <a:pPr>
        <a:defRPr sz="1800"/>
      </a:pPr>
      <a:endParaRPr lang="tr-T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tr-TR"/>
  <c:style val="48"/>
  <c:chart>
    <c:autoTitleDeleted val="1"/>
    <c:view3D>
      <c:rotX val="30"/>
      <c:perspective val="0"/>
    </c:view3D>
    <c:plotArea>
      <c:layout>
        <c:manualLayout>
          <c:layoutTarget val="inner"/>
          <c:xMode val="edge"/>
          <c:yMode val="edge"/>
          <c:x val="3.0977699782364723E-2"/>
          <c:y val="2.5664942310455567E-3"/>
          <c:w val="0.67252200896129621"/>
          <c:h val="0.85516253054749791"/>
        </c:manualLayout>
      </c:layout>
      <c:pie3DChart>
        <c:varyColors val="1"/>
        <c:ser>
          <c:idx val="0"/>
          <c:order val="0"/>
          <c:tx>
            <c:strRef>
              <c:f>Sayfa1!$B$1</c:f>
              <c:strCache>
                <c:ptCount val="1"/>
                <c:pt idx="0">
                  <c:v>Satışlar</c:v>
                </c:pt>
              </c:strCache>
            </c:strRef>
          </c:tx>
          <c:dPt>
            <c:idx val="0"/>
            <c:explosion val="26"/>
          </c:dPt>
          <c:dPt>
            <c:idx val="1"/>
            <c:explosion val="54"/>
          </c:dPt>
          <c:dPt>
            <c:idx val="2"/>
            <c:explosion val="32"/>
          </c:dPt>
          <c:dPt>
            <c:idx val="3"/>
            <c:explosion val="26"/>
          </c:dPt>
          <c:cat>
            <c:strRef>
              <c:f>Sayfa1!$A$2:$A$5</c:f>
              <c:strCache>
                <c:ptCount val="4"/>
                <c:pt idx="0">
                  <c:v>Suriye (5)</c:v>
                </c:pt>
                <c:pt idx="1">
                  <c:v>Türkmenistan (44)</c:v>
                </c:pt>
                <c:pt idx="2">
                  <c:v> Mısır (1)</c:v>
                </c:pt>
                <c:pt idx="3">
                  <c:v>Ürdün (3)</c:v>
                </c:pt>
              </c:strCache>
            </c:strRef>
          </c:cat>
          <c:val>
            <c:numRef>
              <c:f>Sayfa1!$B$2:$B$5</c:f>
              <c:numCache>
                <c:formatCode>General</c:formatCode>
                <c:ptCount val="4"/>
                <c:pt idx="0">
                  <c:v>5</c:v>
                </c:pt>
                <c:pt idx="1">
                  <c:v>44</c:v>
                </c:pt>
                <c:pt idx="2">
                  <c:v>1</c:v>
                </c:pt>
                <c:pt idx="3">
                  <c:v>3</c:v>
                </c:pt>
              </c:numCache>
            </c:numRef>
          </c:val>
        </c:ser>
      </c:pie3DChart>
    </c:plotArea>
    <c:legend>
      <c:legendPos val="r"/>
      <c:layout>
        <c:manualLayout>
          <c:xMode val="edge"/>
          <c:yMode val="edge"/>
          <c:x val="0.5648358051247766"/>
          <c:y val="7.1869074187862508E-2"/>
          <c:w val="0.39813014220273552"/>
          <c:h val="0.78922683168427554"/>
        </c:manualLayout>
      </c:layout>
    </c:legend>
    <c:plotVisOnly val="1"/>
    <c:dispBlanksAs val="zero"/>
  </c:chart>
  <c:txPr>
    <a:bodyPr/>
    <a:lstStyle/>
    <a:p>
      <a:pPr>
        <a:defRPr sz="1800"/>
      </a:pPr>
      <a:endParaRPr lang="tr-TR"/>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C6F7165-3F3F-4AEF-90AD-61FBA5020117}" type="datetimeFigureOut">
              <a:rPr lang="tr-TR" smtClean="0"/>
              <a:pPr/>
              <a:t>16.3.2020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115743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6F7165-3F3F-4AEF-90AD-61FBA5020117}" type="datetimeFigureOut">
              <a:rPr lang="tr-TR" smtClean="0"/>
              <a:pPr/>
              <a:t>16.3.2020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259222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6F7165-3F3F-4AEF-90AD-61FBA5020117}" type="datetimeFigureOut">
              <a:rPr lang="tr-TR" smtClean="0"/>
              <a:pPr/>
              <a:t>16.3.2020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349393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6F7165-3F3F-4AEF-90AD-61FBA5020117}" type="datetimeFigureOut">
              <a:rPr lang="tr-TR" smtClean="0"/>
              <a:pPr/>
              <a:t>16.3.2020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3344952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9C6F7165-3F3F-4AEF-90AD-61FBA5020117}" type="datetimeFigureOut">
              <a:rPr lang="tr-TR" smtClean="0"/>
              <a:pPr/>
              <a:t>16.3.2020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281326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C6F7165-3F3F-4AEF-90AD-61FBA5020117}" type="datetimeFigureOut">
              <a:rPr lang="tr-TR" smtClean="0"/>
              <a:pPr/>
              <a:t>16.3.2020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309028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C6F7165-3F3F-4AEF-90AD-61FBA5020117}" type="datetimeFigureOut">
              <a:rPr lang="tr-TR" smtClean="0"/>
              <a:pPr/>
              <a:t>16.3.2020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167897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C6F7165-3F3F-4AEF-90AD-61FBA5020117}" type="datetimeFigureOut">
              <a:rPr lang="tr-TR" smtClean="0"/>
              <a:pPr/>
              <a:t>16.3.2020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10192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C6F7165-3F3F-4AEF-90AD-61FBA5020117}" type="datetimeFigureOut">
              <a:rPr lang="tr-TR" smtClean="0"/>
              <a:pPr/>
              <a:t>16.3.2020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268031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6F7165-3F3F-4AEF-90AD-61FBA5020117}" type="datetimeFigureOut">
              <a:rPr lang="tr-TR" smtClean="0"/>
              <a:pPr/>
              <a:t>16.3.2020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192836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6F7165-3F3F-4AEF-90AD-61FBA5020117}" type="datetimeFigureOut">
              <a:rPr lang="tr-TR" smtClean="0"/>
              <a:pPr/>
              <a:t>16.3.2020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217403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F7165-3F3F-4AEF-90AD-61FBA5020117}" type="datetimeFigureOut">
              <a:rPr lang="tr-TR" smtClean="0"/>
              <a:pPr/>
              <a:t>16.3.2020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F8EA4-8A69-4270-8123-1D095C65A064}" type="slidenum">
              <a:rPr lang="tr-TR" smtClean="0"/>
              <a:pPr/>
              <a:t>‹#›</a:t>
            </a:fld>
            <a:endParaRPr lang="tr-TR"/>
          </a:p>
        </p:txBody>
      </p:sp>
    </p:spTree>
    <p:extLst>
      <p:ext uri="{BB962C8B-B14F-4D97-AF65-F5344CB8AC3E}">
        <p14:creationId xmlns:p14="http://schemas.microsoft.com/office/powerpoint/2010/main" xmlns="" val="647180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2.si/"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4844008"/>
            <a:ext cx="12191999" cy="584775"/>
          </a:xfrm>
          <a:prstGeom prst="rect">
            <a:avLst/>
          </a:prstGeom>
        </p:spPr>
        <p:txBody>
          <a:bodyPr wrap="square">
            <a:spAutoFit/>
          </a:bodyPr>
          <a:lstStyle/>
          <a:p>
            <a:pPr algn="ctr"/>
            <a:r>
              <a:rPr lang="tr-TR" sz="3200" b="1" dirty="0" smtClean="0">
                <a:solidFill>
                  <a:schemeClr val="tx1">
                    <a:lumMod val="85000"/>
                    <a:lumOff val="15000"/>
                  </a:schemeClr>
                </a:solidFill>
              </a:rPr>
              <a:t>BEDEN EĞİTİMİ VE SPOR YÜKSEKOKULU</a:t>
            </a:r>
            <a:endParaRPr lang="tr-TR" sz="3200" b="1" dirty="0">
              <a:solidFill>
                <a:schemeClr val="tx1">
                  <a:lumMod val="85000"/>
                  <a:lumOff val="15000"/>
                </a:schemeClr>
              </a:solidFill>
            </a:endParaRPr>
          </a:p>
        </p:txBody>
      </p:sp>
    </p:spTree>
    <p:extLst>
      <p:ext uri="{BB962C8B-B14F-4D97-AF65-F5344CB8AC3E}">
        <p14:creationId xmlns:p14="http://schemas.microsoft.com/office/powerpoint/2010/main" xmlns="" val="2865460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47698" y="623454"/>
            <a:ext cx="6764482" cy="461665"/>
          </a:xfrm>
          <a:prstGeom prst="rect">
            <a:avLst/>
          </a:prstGeom>
          <a:noFill/>
        </p:spPr>
        <p:txBody>
          <a:bodyPr wrap="square" rtlCol="0">
            <a:spAutoFit/>
          </a:bodyPr>
          <a:lstStyle/>
          <a:p>
            <a:pPr algn="ctr"/>
            <a:r>
              <a:rPr lang="tr-TR" sz="2400" b="1" dirty="0"/>
              <a:t>BEDEN EĞİTİMİ </a:t>
            </a:r>
            <a:r>
              <a:rPr lang="tr-TR" sz="2400" b="1" dirty="0" smtClean="0"/>
              <a:t>VE </a:t>
            </a:r>
            <a:r>
              <a:rPr lang="tr-TR" sz="2400" b="1" dirty="0"/>
              <a:t>SPOR YÜKSEKOKULU</a:t>
            </a:r>
          </a:p>
        </p:txBody>
      </p:sp>
      <p:sp>
        <p:nvSpPr>
          <p:cNvPr id="3" name="Dikdörtgen 2"/>
          <p:cNvSpPr/>
          <p:nvPr/>
        </p:nvSpPr>
        <p:spPr>
          <a:xfrm>
            <a:off x="1356102" y="1166843"/>
            <a:ext cx="7547674" cy="4801314"/>
          </a:xfrm>
          <a:prstGeom prst="rect">
            <a:avLst/>
          </a:prstGeom>
        </p:spPr>
        <p:txBody>
          <a:bodyPr wrap="square">
            <a:spAutoFit/>
          </a:bodyPr>
          <a:lstStyle/>
          <a:p>
            <a:pPr algn="ctr"/>
            <a:r>
              <a:rPr lang="tr-TR" b="1" dirty="0">
                <a:latin typeface="Times New Roman" pitchFamily="18" charset="0"/>
                <a:cs typeface="Times New Roman" pitchFamily="18" charset="0"/>
              </a:rPr>
              <a:t>Siirt Üniversitesi Beden Eğitimi ve Spor Yüksekokulu bünyesinde, </a:t>
            </a:r>
          </a:p>
          <a:p>
            <a:pPr algn="ctr">
              <a:buNone/>
            </a:pPr>
            <a:r>
              <a:rPr lang="tr-TR" b="1" dirty="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Beden </a:t>
            </a:r>
            <a:r>
              <a:rPr lang="tr-TR" b="1" dirty="0">
                <a:solidFill>
                  <a:srgbClr val="FF0000"/>
                </a:solidFill>
                <a:latin typeface="Times New Roman" pitchFamily="18" charset="0"/>
                <a:cs typeface="Times New Roman" pitchFamily="18" charset="0"/>
              </a:rPr>
              <a:t>Eğitimi ve Spor Eğitimi Bölümü, </a:t>
            </a:r>
          </a:p>
          <a:p>
            <a:pPr algn="ctr">
              <a:buNone/>
            </a:pPr>
            <a:r>
              <a:rPr lang="tr-TR" b="1" dirty="0">
                <a:solidFill>
                  <a:srgbClr val="FF0000"/>
                </a:solidFill>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Spor </a:t>
            </a:r>
            <a:r>
              <a:rPr lang="tr-TR" b="1" dirty="0">
                <a:solidFill>
                  <a:srgbClr val="FF0000"/>
                </a:solidFill>
                <a:latin typeface="Times New Roman" pitchFamily="18" charset="0"/>
                <a:cs typeface="Times New Roman" pitchFamily="18" charset="0"/>
              </a:rPr>
              <a:t>Yöneticiliği </a:t>
            </a:r>
            <a:r>
              <a:rPr lang="tr-TR" b="1" dirty="0" smtClean="0">
                <a:solidFill>
                  <a:srgbClr val="FF0000"/>
                </a:solidFill>
                <a:latin typeface="Times New Roman" pitchFamily="18" charset="0"/>
                <a:cs typeface="Times New Roman" pitchFamily="18" charset="0"/>
              </a:rPr>
              <a:t>Bölümü </a:t>
            </a:r>
            <a:endParaRPr lang="tr-TR" b="1" dirty="0">
              <a:solidFill>
                <a:srgbClr val="FF0000"/>
              </a:solidFill>
              <a:latin typeface="Times New Roman" pitchFamily="18" charset="0"/>
              <a:cs typeface="Times New Roman" pitchFamily="18" charset="0"/>
            </a:endParaRPr>
          </a:p>
          <a:p>
            <a:pPr algn="ctr">
              <a:buNone/>
            </a:pPr>
            <a:r>
              <a:rPr lang="tr-TR" b="1" dirty="0">
                <a:solidFill>
                  <a:srgbClr val="FF0000"/>
                </a:solidFill>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Antrenörlük </a:t>
            </a:r>
            <a:r>
              <a:rPr lang="tr-TR" b="1" dirty="0">
                <a:solidFill>
                  <a:srgbClr val="FF0000"/>
                </a:solidFill>
                <a:latin typeface="Times New Roman" pitchFamily="18" charset="0"/>
                <a:cs typeface="Times New Roman" pitchFamily="18" charset="0"/>
              </a:rPr>
              <a:t>Eğitimi </a:t>
            </a:r>
            <a:r>
              <a:rPr lang="tr-TR" b="1" dirty="0" smtClean="0">
                <a:solidFill>
                  <a:srgbClr val="FF0000"/>
                </a:solidFill>
                <a:latin typeface="Times New Roman" pitchFamily="18" charset="0"/>
                <a:cs typeface="Times New Roman" pitchFamily="18" charset="0"/>
              </a:rPr>
              <a:t>Bölümü </a:t>
            </a:r>
          </a:p>
          <a:p>
            <a:pPr algn="ctr">
              <a:buNone/>
            </a:pPr>
            <a:r>
              <a:rPr lang="tr-TR" b="1" dirty="0">
                <a:latin typeface="Times New Roman" pitchFamily="18" charset="0"/>
                <a:cs typeface="Times New Roman" pitchFamily="18" charset="0"/>
              </a:rPr>
              <a:t>o</a:t>
            </a:r>
            <a:r>
              <a:rPr lang="tr-TR" b="1" dirty="0" smtClean="0">
                <a:latin typeface="Times New Roman" pitchFamily="18" charset="0"/>
                <a:cs typeface="Times New Roman" pitchFamily="18" charset="0"/>
              </a:rPr>
              <a:t>lmak üzere 3 bölüme aktif olarak öğrenci </a:t>
            </a:r>
            <a:r>
              <a:rPr lang="tr-TR" b="1" dirty="0">
                <a:latin typeface="Times New Roman" pitchFamily="18" charset="0"/>
                <a:cs typeface="Times New Roman" pitchFamily="18" charset="0"/>
              </a:rPr>
              <a:t>kabul </a:t>
            </a:r>
            <a:r>
              <a:rPr lang="tr-TR" b="1" dirty="0" smtClean="0">
                <a:latin typeface="Times New Roman" pitchFamily="18" charset="0"/>
                <a:cs typeface="Times New Roman" pitchFamily="18" charset="0"/>
              </a:rPr>
              <a:t>edilmektedir.</a:t>
            </a:r>
            <a:endParaRPr lang="tr-TR" b="1" dirty="0">
              <a:latin typeface="Times New Roman" pitchFamily="18" charset="0"/>
              <a:cs typeface="Times New Roman" pitchFamily="18" charset="0"/>
            </a:endParaRPr>
          </a:p>
          <a:p>
            <a:pPr algn="ctr"/>
            <a:r>
              <a:rPr lang="tr-TR" b="1" dirty="0" smtClean="0">
                <a:latin typeface="Times New Roman" pitchFamily="18" charset="0"/>
                <a:cs typeface="Times New Roman" pitchFamily="18" charset="0"/>
              </a:rPr>
              <a:t>2019-2020 Eğitim-Öğretim </a:t>
            </a:r>
            <a:r>
              <a:rPr lang="tr-TR" b="1" dirty="0">
                <a:latin typeface="Times New Roman" pitchFamily="18" charset="0"/>
                <a:cs typeface="Times New Roman" pitchFamily="18" charset="0"/>
              </a:rPr>
              <a:t>Yılı itibariyle </a:t>
            </a:r>
            <a:r>
              <a:rPr lang="tr-TR" b="1" dirty="0" smtClean="0">
                <a:latin typeface="Times New Roman" pitchFamily="18" charset="0"/>
                <a:cs typeface="Times New Roman" pitchFamily="18" charset="0"/>
              </a:rPr>
              <a:t>1018 </a:t>
            </a:r>
            <a:r>
              <a:rPr lang="tr-TR" b="1" dirty="0">
                <a:latin typeface="Times New Roman" pitchFamily="18" charset="0"/>
                <a:cs typeface="Times New Roman" pitchFamily="18" charset="0"/>
              </a:rPr>
              <a:t>öğrencimiz eğitim öğretimine devam </a:t>
            </a:r>
            <a:r>
              <a:rPr lang="tr-TR" b="1" dirty="0" smtClean="0">
                <a:latin typeface="Times New Roman" pitchFamily="18" charset="0"/>
                <a:cs typeface="Times New Roman" pitchFamily="18" charset="0"/>
              </a:rPr>
              <a:t>etmekte olup akademik </a:t>
            </a:r>
            <a:r>
              <a:rPr lang="tr-TR" b="1" dirty="0">
                <a:latin typeface="Times New Roman" pitchFamily="18" charset="0"/>
                <a:cs typeface="Times New Roman" pitchFamily="18" charset="0"/>
              </a:rPr>
              <a:t>personel </a:t>
            </a:r>
            <a:r>
              <a:rPr lang="tr-TR" b="1" dirty="0" smtClean="0">
                <a:latin typeface="Times New Roman" pitchFamily="18" charset="0"/>
                <a:cs typeface="Times New Roman" pitchFamily="18" charset="0"/>
              </a:rPr>
              <a:t>kadrosunda 2 Doçent, 8 Doktor Öğretim Üyesi, </a:t>
            </a:r>
            <a:r>
              <a:rPr lang="tr-TR" b="1" dirty="0">
                <a:latin typeface="Times New Roman" pitchFamily="18" charset="0"/>
                <a:cs typeface="Times New Roman" pitchFamily="18" charset="0"/>
              </a:rPr>
              <a:t>3</a:t>
            </a:r>
            <a:r>
              <a:rPr lang="tr-TR" b="1" dirty="0" smtClean="0">
                <a:latin typeface="Times New Roman" pitchFamily="18" charset="0"/>
                <a:cs typeface="Times New Roman" pitchFamily="18" charset="0"/>
              </a:rPr>
              <a:t> </a:t>
            </a:r>
            <a:r>
              <a:rPr lang="tr-TR" b="1" dirty="0">
                <a:latin typeface="Times New Roman" pitchFamily="18" charset="0"/>
                <a:cs typeface="Times New Roman" pitchFamily="18" charset="0"/>
              </a:rPr>
              <a:t>Öğretim Görevlisi, </a:t>
            </a:r>
            <a:r>
              <a:rPr lang="tr-TR" b="1" dirty="0" smtClean="0">
                <a:latin typeface="Times New Roman" pitchFamily="18" charset="0"/>
                <a:cs typeface="Times New Roman" pitchFamily="18" charset="0"/>
              </a:rPr>
              <a:t>5 </a:t>
            </a:r>
            <a:r>
              <a:rPr lang="tr-TR" b="1" dirty="0">
                <a:latin typeface="Times New Roman" pitchFamily="18" charset="0"/>
                <a:cs typeface="Times New Roman" pitchFamily="18" charset="0"/>
              </a:rPr>
              <a:t>Araştırma Görevlisi yer almaktadır. İdari kadromuzda </a:t>
            </a:r>
            <a:r>
              <a:rPr lang="tr-TR" b="1" dirty="0" smtClean="0">
                <a:latin typeface="Times New Roman" pitchFamily="18" charset="0"/>
                <a:cs typeface="Times New Roman" pitchFamily="18" charset="0"/>
              </a:rPr>
              <a:t>18 personel </a:t>
            </a:r>
            <a:r>
              <a:rPr lang="tr-TR" b="1" dirty="0">
                <a:latin typeface="Times New Roman" pitchFamily="18" charset="0"/>
                <a:cs typeface="Times New Roman" pitchFamily="18" charset="0"/>
              </a:rPr>
              <a:t>mevcuttur</a:t>
            </a:r>
            <a:r>
              <a:rPr lang="tr-TR" b="1" dirty="0" smtClean="0">
                <a:latin typeface="Times New Roman" pitchFamily="18" charset="0"/>
                <a:cs typeface="Times New Roman" pitchFamily="18" charset="0"/>
              </a:rPr>
              <a:t>. </a:t>
            </a:r>
            <a:endParaRPr lang="tr-TR" b="1" dirty="0">
              <a:latin typeface="Times New Roman" pitchFamily="18" charset="0"/>
              <a:cs typeface="Times New Roman" pitchFamily="18" charset="0"/>
            </a:endParaRPr>
          </a:p>
          <a:p>
            <a:pPr algn="ctr"/>
            <a:r>
              <a:rPr lang="tr-TR" b="1" dirty="0">
                <a:latin typeface="Times New Roman" pitchFamily="18" charset="0"/>
                <a:cs typeface="Times New Roman" pitchFamily="18" charset="0"/>
              </a:rPr>
              <a:t>Üniversitemizin ve dolayısıyla da Yüksekokulumuzun hizmetinde 1 adet 1000 kişilik spor </a:t>
            </a:r>
            <a:r>
              <a:rPr lang="tr-TR" b="1" dirty="0" smtClean="0">
                <a:latin typeface="Times New Roman" pitchFamily="18" charset="0"/>
                <a:cs typeface="Times New Roman" pitchFamily="18" charset="0"/>
              </a:rPr>
              <a:t>salonu, 1000 </a:t>
            </a:r>
            <a:r>
              <a:rPr lang="tr-TR" b="1" dirty="0">
                <a:latin typeface="Times New Roman" pitchFamily="18" charset="0"/>
                <a:cs typeface="Times New Roman" pitchFamily="18" charset="0"/>
              </a:rPr>
              <a:t>seyirci kapasiteli sentetik çim futbol sahası 1 adet kapalı halı </a:t>
            </a:r>
            <a:r>
              <a:rPr lang="tr-TR" b="1" dirty="0" smtClean="0">
                <a:latin typeface="Times New Roman" pitchFamily="18" charset="0"/>
                <a:cs typeface="Times New Roman" pitchFamily="18" charset="0"/>
              </a:rPr>
              <a:t>saha, atletizm koşu pisti ve yüksekokul binamızda mevcut 1adet </a:t>
            </a:r>
            <a:r>
              <a:rPr lang="tr-TR" b="1" dirty="0" err="1" smtClean="0">
                <a:latin typeface="Times New Roman" pitchFamily="18" charset="0"/>
                <a:cs typeface="Times New Roman" pitchFamily="18" charset="0"/>
              </a:rPr>
              <a:t>taekwondo</a:t>
            </a:r>
            <a:r>
              <a:rPr lang="tr-TR" b="1" dirty="0" smtClean="0">
                <a:latin typeface="Times New Roman" pitchFamily="18" charset="0"/>
                <a:cs typeface="Times New Roman" pitchFamily="18" charset="0"/>
              </a:rPr>
              <a:t> salonu, 1 adet masaj salonu, 1 adet güreş ve jimnastik salonu, 1 adet masa tenisi salonu ve </a:t>
            </a:r>
            <a:r>
              <a:rPr lang="tr-TR" b="1" dirty="0" err="1" smtClean="0">
                <a:latin typeface="Times New Roman" pitchFamily="18" charset="0"/>
                <a:cs typeface="Times New Roman" pitchFamily="18" charset="0"/>
              </a:rPr>
              <a:t>fitness</a:t>
            </a:r>
            <a:r>
              <a:rPr lang="tr-TR" b="1" dirty="0" smtClean="0">
                <a:latin typeface="Times New Roman" pitchFamily="18" charset="0"/>
                <a:cs typeface="Times New Roman" pitchFamily="18" charset="0"/>
              </a:rPr>
              <a:t> salonumuz bulunmaktadır</a:t>
            </a:r>
            <a:r>
              <a:rPr lang="tr-TR" b="1" dirty="0">
                <a:latin typeface="Times New Roman" pitchFamily="18" charset="0"/>
                <a:cs typeface="Times New Roman" pitchFamily="18" charset="0"/>
              </a:rPr>
              <a:t>. Ayrıca </a:t>
            </a:r>
            <a:r>
              <a:rPr lang="tr-TR" b="1" dirty="0" smtClean="0">
                <a:latin typeface="Times New Roman" pitchFamily="18" charset="0"/>
                <a:cs typeface="Times New Roman" pitchFamily="18" charset="0"/>
              </a:rPr>
              <a:t>2 </a:t>
            </a:r>
            <a:r>
              <a:rPr lang="tr-TR" b="1" dirty="0">
                <a:latin typeface="Times New Roman" pitchFamily="18" charset="0"/>
                <a:cs typeface="Times New Roman" pitchFamily="18" charset="0"/>
              </a:rPr>
              <a:t>adet tenis kortu ve 2 adet açık basketbol sahası mevcuttur</a:t>
            </a:r>
            <a:r>
              <a:rPr lang="tr-TR" b="1" dirty="0" smtClean="0">
                <a:latin typeface="Times New Roman" pitchFamily="18" charset="0"/>
                <a:cs typeface="Times New Roman" pitchFamily="18" charset="0"/>
              </a:rPr>
              <a:t>. Bunun yanında bilgisayar </a:t>
            </a:r>
            <a:r>
              <a:rPr lang="tr-TR" b="1" dirty="0" err="1" smtClean="0">
                <a:latin typeface="Times New Roman" pitchFamily="18" charset="0"/>
                <a:cs typeface="Times New Roman" pitchFamily="18" charset="0"/>
              </a:rPr>
              <a:t>labarotuvaru</a:t>
            </a:r>
            <a:r>
              <a:rPr lang="tr-TR" b="1" dirty="0" smtClean="0">
                <a:latin typeface="Times New Roman" pitchFamily="18" charset="0"/>
                <a:cs typeface="Times New Roman" pitchFamily="18" charset="0"/>
              </a:rPr>
              <a:t>, 170 kişilik konferans salonu ve toplantı salonumuz bulunmaktadır.</a:t>
            </a:r>
            <a:endParaRPr lang="tr-TR"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794729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lenovo-\Desktop\20180122_163646.jpg"/>
          <p:cNvPicPr>
            <a:picLocks noGrp="1" noChangeAspect="1" noChangeArrowheads="1"/>
          </p:cNvPicPr>
          <p:nvPr>
            <p:ph idx="1"/>
          </p:nvPr>
        </p:nvPicPr>
        <p:blipFill>
          <a:blip r:embed="rId2" cstate="print"/>
          <a:srcRect/>
          <a:stretch>
            <a:fillRect/>
          </a:stretch>
        </p:blipFill>
        <p:spPr bwMode="auto">
          <a:xfrm>
            <a:off x="1445663" y="1411556"/>
            <a:ext cx="7266258" cy="3973684"/>
          </a:xfrm>
          <a:prstGeom prst="rect">
            <a:avLst/>
          </a:prstGeom>
          <a:ln w="228600" cap="sq" cmpd="thickThin">
            <a:solidFill>
              <a:srgbClr val="000000"/>
            </a:solidFill>
            <a:prstDash val="solid"/>
            <a:miter lim="800000"/>
          </a:ln>
          <a:effectLst>
            <a:innerShdw blurRad="76200">
              <a:srgbClr val="000000"/>
            </a:innerShdw>
          </a:effec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9316" y="576105"/>
            <a:ext cx="7212012"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5190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0611" y="1431985"/>
            <a:ext cx="7332453" cy="40630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
        <p:nvSpPr>
          <p:cNvPr id="3" name="Metin kutusu 2"/>
          <p:cNvSpPr txBox="1"/>
          <p:nvPr/>
        </p:nvSpPr>
        <p:spPr>
          <a:xfrm>
            <a:off x="1502087" y="604707"/>
            <a:ext cx="7209499" cy="461665"/>
          </a:xfrm>
          <a:prstGeom prst="rect">
            <a:avLst/>
          </a:prstGeom>
          <a:noFill/>
        </p:spPr>
        <p:txBody>
          <a:bodyPr wrap="square" rtlCol="0">
            <a:spAutoFit/>
          </a:bodyPr>
          <a:lstStyle/>
          <a:p>
            <a:pPr algn="ctr"/>
            <a:r>
              <a:rPr lang="tr-TR" sz="2400" b="1" dirty="0" smtClean="0">
                <a:latin typeface="Arial Black" pitchFamily="34" charset="0"/>
              </a:rPr>
              <a:t>İdari Bina</a:t>
            </a:r>
            <a:endParaRPr lang="tr-TR" sz="2400" b="1" dirty="0">
              <a:latin typeface="Arial Black" pitchFamily="34" charset="0"/>
            </a:endParaRPr>
          </a:p>
        </p:txBody>
      </p:sp>
    </p:spTree>
    <p:extLst>
      <p:ext uri="{BB962C8B-B14F-4D97-AF65-F5344CB8AC3E}">
        <p14:creationId xmlns:p14="http://schemas.microsoft.com/office/powerpoint/2010/main" xmlns="" val="3659839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201638152918703.jpg"/>
          <p:cNvPicPr>
            <a:picLocks noGrp="1" noChangeAspect="1"/>
          </p:cNvPicPr>
          <p:nvPr>
            <p:ph idx="1"/>
          </p:nvPr>
        </p:nvPicPr>
        <p:blipFill>
          <a:blip r:embed="rId2" cstate="print"/>
          <a:stretch>
            <a:fillRect/>
          </a:stretch>
        </p:blipFill>
        <p:spPr>
          <a:xfrm>
            <a:off x="1526875" y="1345720"/>
            <a:ext cx="7203057" cy="3729975"/>
          </a:xfrm>
          <a:prstGeom prst="rect">
            <a:avLst/>
          </a:prstGeom>
          <a:ln w="228600" cap="sq" cmpd="thickThin">
            <a:solidFill>
              <a:srgbClr val="000000"/>
            </a:solidFill>
            <a:prstDash val="solid"/>
            <a:miter lim="800000"/>
          </a:ln>
          <a:effectLst>
            <a:innerShdw blurRad="76200">
              <a:srgbClr val="000000"/>
            </a:innerShdw>
          </a:effec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6556" y="576105"/>
            <a:ext cx="7212012"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01947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201638152858898.jpg"/>
          <p:cNvPicPr>
            <a:picLocks noGrp="1" noChangeAspect="1"/>
          </p:cNvPicPr>
          <p:nvPr>
            <p:ph idx="1"/>
          </p:nvPr>
        </p:nvPicPr>
        <p:blipFill>
          <a:blip r:embed="rId2" cstate="print"/>
          <a:stretch>
            <a:fillRect/>
          </a:stretch>
        </p:blipFill>
        <p:spPr>
          <a:xfrm>
            <a:off x="1552755" y="1328468"/>
            <a:ext cx="7134046" cy="3669735"/>
          </a:xfrm>
          <a:prstGeom prst="rect">
            <a:avLst/>
          </a:prstGeom>
          <a:ln w="228600" cap="sq" cmpd="thickThin">
            <a:solidFill>
              <a:srgbClr val="000000"/>
            </a:solidFill>
            <a:prstDash val="solid"/>
            <a:miter lim="800000"/>
          </a:ln>
          <a:effectLst>
            <a:innerShdw blurRad="76200">
              <a:srgbClr val="000000"/>
            </a:innerShdw>
          </a:effec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7184" y="566057"/>
            <a:ext cx="7212012"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77434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717243" y="502418"/>
            <a:ext cx="4165878" cy="622997"/>
          </a:xfrm>
        </p:spPr>
        <p:txBody>
          <a:bodyPr>
            <a:normAutofit/>
          </a:bodyPr>
          <a:lstStyle/>
          <a:p>
            <a:pPr algn="ctr"/>
            <a:r>
              <a:rPr lang="tr-TR" sz="3200" dirty="0" smtClean="0"/>
              <a:t>         </a:t>
            </a:r>
            <a:r>
              <a:rPr lang="tr-TR" sz="2000" b="1" dirty="0" smtClean="0">
                <a:latin typeface="Arial Black" pitchFamily="34" charset="0"/>
              </a:rPr>
              <a:t>Kapalı Spor Salonu</a:t>
            </a:r>
            <a:endParaRPr lang="tr-TR" sz="3200" b="1" dirty="0">
              <a:latin typeface="Arial Black" pitchFamily="34" charset="0"/>
            </a:endParaRPr>
          </a:p>
        </p:txBody>
      </p:sp>
      <p:pic>
        <p:nvPicPr>
          <p:cNvPr id="4" name="İçerik Yer Tutucusu 4"/>
          <p:cNvPicPr>
            <a:picLocks noGrp="1" noChangeAspect="1"/>
          </p:cNvPicPr>
          <p:nvPr>
            <p:ph idx="1"/>
          </p:nvPr>
        </p:nvPicPr>
        <p:blipFill>
          <a:blip r:embed="rId2" cstate="print"/>
          <a:stretch>
            <a:fillRect/>
          </a:stretch>
        </p:blipFill>
        <p:spPr>
          <a:xfrm>
            <a:off x="1483743" y="1483742"/>
            <a:ext cx="7297948" cy="383012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546046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92475" y="1256043"/>
            <a:ext cx="5446206" cy="4582049"/>
          </a:xfrm>
          <a:prstGeom prst="rect">
            <a:avLst/>
          </a:prstGeom>
          <a:ln w="228600" cap="sq" cmpd="thickThin">
            <a:solidFill>
              <a:srgbClr val="000000"/>
            </a:solidFill>
            <a:prstDash val="solid"/>
            <a:miter lim="800000"/>
          </a:ln>
          <a:effectLst>
            <a:innerShdw blurRad="76200">
              <a:srgbClr val="000000"/>
            </a:innerShdw>
          </a:effec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0508" y="525863"/>
            <a:ext cx="4164012"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7367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İçerik Yer Tutucusu" descr="siirt_uni_201436142743663.jpg"/>
          <p:cNvPicPr>
            <a:picLocks noGrp="1" noChangeAspect="1"/>
          </p:cNvPicPr>
          <p:nvPr>
            <p:ph idx="1"/>
          </p:nvPr>
        </p:nvPicPr>
        <p:blipFill>
          <a:blip r:embed="rId2" cstate="print"/>
          <a:stretch>
            <a:fillRect/>
          </a:stretch>
        </p:blipFill>
        <p:spPr>
          <a:xfrm>
            <a:off x="1475117" y="1423358"/>
            <a:ext cx="7435970" cy="4037163"/>
          </a:xfrm>
          <a:prstGeom prst="rect">
            <a:avLst/>
          </a:prstGeom>
          <a:ln w="228600" cap="sq" cmpd="thickThin">
            <a:solidFill>
              <a:srgbClr val="000000"/>
            </a:solidFill>
            <a:prstDash val="solid"/>
            <a:miter lim="800000"/>
          </a:ln>
          <a:effectLst>
            <a:innerShdw blurRad="76200">
              <a:srgbClr val="000000"/>
            </a:innerShdw>
          </a:effectLst>
        </p:spPr>
      </p:pic>
      <p:sp>
        <p:nvSpPr>
          <p:cNvPr id="2" name="Metin kutusu 1"/>
          <p:cNvSpPr txBox="1"/>
          <p:nvPr/>
        </p:nvSpPr>
        <p:spPr>
          <a:xfrm>
            <a:off x="3336053" y="639299"/>
            <a:ext cx="3512949" cy="369332"/>
          </a:xfrm>
          <a:prstGeom prst="rect">
            <a:avLst/>
          </a:prstGeom>
          <a:noFill/>
        </p:spPr>
        <p:txBody>
          <a:bodyPr wrap="none" rtlCol="0">
            <a:spAutoFit/>
          </a:bodyPr>
          <a:lstStyle/>
          <a:p>
            <a:r>
              <a:rPr lang="tr-TR" dirty="0" smtClean="0">
                <a:latin typeface="Arial Black" pitchFamily="34" charset="0"/>
              </a:rPr>
              <a:t>Çim Saha ve Atletizm Pisti</a:t>
            </a:r>
            <a:endParaRPr lang="tr-TR" dirty="0">
              <a:latin typeface="Arial Black" pitchFamily="34" charset="0"/>
            </a:endParaRPr>
          </a:p>
        </p:txBody>
      </p:sp>
    </p:spTree>
    <p:extLst>
      <p:ext uri="{BB962C8B-B14F-4D97-AF65-F5344CB8AC3E}">
        <p14:creationId xmlns:p14="http://schemas.microsoft.com/office/powerpoint/2010/main" xmlns="" val="2126975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stretch>
            <a:fillRect/>
          </a:stretch>
        </p:blipFill>
        <p:spPr>
          <a:xfrm>
            <a:off x="1535502" y="1362974"/>
            <a:ext cx="7211684" cy="4088920"/>
          </a:xfrm>
          <a:prstGeom prst="rect">
            <a:avLst/>
          </a:prstGeom>
          <a:ln w="228600" cap="sq" cmpd="thickThin">
            <a:solidFill>
              <a:srgbClr val="000000"/>
            </a:solidFill>
            <a:prstDash val="solid"/>
            <a:miter lim="800000"/>
          </a:ln>
          <a:effectLst>
            <a:innerShdw blurRad="76200">
              <a:srgbClr val="000000"/>
            </a:innerShdw>
          </a:effectLst>
        </p:spPr>
      </p:pic>
      <p:sp>
        <p:nvSpPr>
          <p:cNvPr id="2" name="Metin kutusu 1"/>
          <p:cNvSpPr txBox="1"/>
          <p:nvPr/>
        </p:nvSpPr>
        <p:spPr>
          <a:xfrm>
            <a:off x="4342614" y="689541"/>
            <a:ext cx="1390124" cy="369332"/>
          </a:xfrm>
          <a:prstGeom prst="rect">
            <a:avLst/>
          </a:prstGeom>
          <a:noFill/>
        </p:spPr>
        <p:txBody>
          <a:bodyPr wrap="none" rtlCol="0">
            <a:spAutoFit/>
          </a:bodyPr>
          <a:lstStyle/>
          <a:p>
            <a:r>
              <a:rPr lang="tr-TR" dirty="0" smtClean="0">
                <a:latin typeface="Arial Black" pitchFamily="34" charset="0"/>
              </a:rPr>
              <a:t>Halı Saha</a:t>
            </a:r>
            <a:endParaRPr lang="tr-TR" dirty="0">
              <a:latin typeface="Arial Black" pitchFamily="34" charset="0"/>
            </a:endParaRPr>
          </a:p>
        </p:txBody>
      </p:sp>
    </p:spTree>
    <p:extLst>
      <p:ext uri="{BB962C8B-B14F-4D97-AF65-F5344CB8AC3E}">
        <p14:creationId xmlns:p14="http://schemas.microsoft.com/office/powerpoint/2010/main" xmlns="" val="3188633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siirt_uni_2013313113234614.png"/>
          <p:cNvPicPr>
            <a:picLocks noGrp="1" noChangeAspect="1"/>
          </p:cNvPicPr>
          <p:nvPr>
            <p:ph idx="1"/>
          </p:nvPr>
        </p:nvPicPr>
        <p:blipFill>
          <a:blip r:embed="rId2" cstate="print"/>
          <a:stretch>
            <a:fillRect/>
          </a:stretch>
        </p:blipFill>
        <p:spPr>
          <a:xfrm>
            <a:off x="1500996" y="1340604"/>
            <a:ext cx="7211683" cy="3673098"/>
          </a:xfrm>
          <a:prstGeom prst="rect">
            <a:avLst/>
          </a:prstGeom>
          <a:ln w="228600" cap="sq" cmpd="thickThin">
            <a:solidFill>
              <a:srgbClr val="000000"/>
            </a:solidFill>
            <a:prstDash val="solid"/>
            <a:miter lim="800000"/>
          </a:ln>
          <a:effectLst>
            <a:innerShdw blurRad="76200">
              <a:srgbClr val="000000"/>
            </a:innerShdw>
          </a:effectLst>
        </p:spPr>
      </p:pic>
      <p:sp>
        <p:nvSpPr>
          <p:cNvPr id="3" name="Metin kutusu 2"/>
          <p:cNvSpPr txBox="1"/>
          <p:nvPr/>
        </p:nvSpPr>
        <p:spPr>
          <a:xfrm>
            <a:off x="1440795" y="641956"/>
            <a:ext cx="7209499" cy="400110"/>
          </a:xfrm>
          <a:prstGeom prst="rect">
            <a:avLst/>
          </a:prstGeom>
          <a:noFill/>
        </p:spPr>
        <p:txBody>
          <a:bodyPr wrap="square" rtlCol="0">
            <a:spAutoFit/>
          </a:bodyPr>
          <a:lstStyle/>
          <a:p>
            <a:pPr algn="ctr"/>
            <a:r>
              <a:rPr lang="tr-TR" sz="2000" b="1" dirty="0" smtClean="0">
                <a:latin typeface="Arial Black" pitchFamily="34" charset="0"/>
              </a:rPr>
              <a:t>Derslikler</a:t>
            </a:r>
            <a:endParaRPr lang="tr-TR" sz="2000" b="1" dirty="0">
              <a:latin typeface="Arial Black" pitchFamily="34" charset="0"/>
            </a:endParaRPr>
          </a:p>
        </p:txBody>
      </p:sp>
    </p:spTree>
    <p:extLst>
      <p:ext uri="{BB962C8B-B14F-4D97-AF65-F5344CB8AC3E}">
        <p14:creationId xmlns:p14="http://schemas.microsoft.com/office/powerpoint/2010/main" xmlns="" val="593793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40603" y="1185620"/>
            <a:ext cx="7609668" cy="5109091"/>
          </a:xfrm>
          <a:prstGeom prst="rect">
            <a:avLst/>
          </a:prstGeom>
          <a:noFill/>
        </p:spPr>
        <p:txBody>
          <a:bodyPr wrap="square" rtlCol="0">
            <a:spAutoFit/>
          </a:bodyPr>
          <a:lstStyle/>
          <a:p>
            <a:pPr algn="ctr"/>
            <a:r>
              <a:rPr lang="tr-TR" sz="2200" b="1" dirty="0" smtClean="0">
                <a:latin typeface="Times New Roman" pitchFamily="18" charset="0"/>
                <a:cs typeface="Times New Roman" pitchFamily="18" charset="0"/>
              </a:rPr>
              <a:t>Siirt </a:t>
            </a:r>
            <a:r>
              <a:rPr lang="tr-TR" sz="2200" b="1" dirty="0">
                <a:latin typeface="Times New Roman" pitchFamily="18" charset="0"/>
                <a:cs typeface="Times New Roman" pitchFamily="18" charset="0"/>
              </a:rPr>
              <a:t>Üniversitesi Beden Eğitimi ve Spor </a:t>
            </a:r>
            <a:r>
              <a:rPr lang="tr-TR" sz="2200" b="1" dirty="0" smtClean="0">
                <a:latin typeface="Times New Roman" pitchFamily="18" charset="0"/>
                <a:cs typeface="Times New Roman" pitchFamily="18" charset="0"/>
              </a:rPr>
              <a:t>Yüksekokulu, </a:t>
            </a:r>
            <a:r>
              <a:rPr lang="tr-TR" sz="2200" b="1" dirty="0">
                <a:latin typeface="Times New Roman" pitchFamily="18" charset="0"/>
                <a:cs typeface="Times New Roman" pitchFamily="18" charset="0"/>
              </a:rPr>
              <a:t>Bakanlar </a:t>
            </a:r>
            <a:r>
              <a:rPr lang="tr-TR" sz="2200" b="1" dirty="0" smtClean="0">
                <a:latin typeface="Times New Roman" pitchFamily="18" charset="0"/>
                <a:cs typeface="Times New Roman" pitchFamily="18" charset="0"/>
              </a:rPr>
              <a:t>Kurulu’nun 04/03/2013 </a:t>
            </a:r>
            <a:r>
              <a:rPr lang="tr-TR" sz="2200" b="1" dirty="0">
                <a:latin typeface="Times New Roman" pitchFamily="18" charset="0"/>
                <a:cs typeface="Times New Roman" pitchFamily="18" charset="0"/>
              </a:rPr>
              <a:t>tarihinde aldığı </a:t>
            </a:r>
            <a:r>
              <a:rPr lang="tr-TR" sz="2200" b="1" dirty="0" smtClean="0">
                <a:latin typeface="Times New Roman" pitchFamily="18" charset="0"/>
                <a:cs typeface="Times New Roman" pitchFamily="18" charset="0"/>
              </a:rPr>
              <a:t>kararla ve bu kararın </a:t>
            </a:r>
            <a:r>
              <a:rPr lang="tr-TR" sz="2200" b="1" dirty="0">
                <a:latin typeface="Times New Roman" pitchFamily="18" charset="0"/>
                <a:cs typeface="Times New Roman" pitchFamily="18" charset="0"/>
              </a:rPr>
              <a:t>28582 sayılı Resmi </a:t>
            </a:r>
            <a:r>
              <a:rPr lang="tr-TR" sz="2200" b="1" dirty="0" smtClean="0">
                <a:latin typeface="Times New Roman" pitchFamily="18" charset="0"/>
                <a:cs typeface="Times New Roman" pitchFamily="18" charset="0"/>
              </a:rPr>
              <a:t>Gazete ’de </a:t>
            </a:r>
            <a:r>
              <a:rPr lang="tr-TR" sz="2200" b="1" dirty="0">
                <a:latin typeface="Times New Roman" pitchFamily="18" charset="0"/>
                <a:cs typeface="Times New Roman" pitchFamily="18" charset="0"/>
              </a:rPr>
              <a:t>yayımlanmasıyla, 28/03/1983 tarihli ve 2809 sayılı kanunun ek 30’uncu maddesine göre kurulmuştur.</a:t>
            </a:r>
          </a:p>
          <a:p>
            <a:pPr algn="ctr"/>
            <a:endParaRPr lang="tr-TR" sz="2200" b="1" dirty="0">
              <a:latin typeface="Times New Roman" pitchFamily="18" charset="0"/>
              <a:cs typeface="Times New Roman" pitchFamily="18" charset="0"/>
            </a:endParaRPr>
          </a:p>
          <a:p>
            <a:pPr algn="ctr"/>
            <a:r>
              <a:rPr lang="tr-TR" sz="2200" b="1" dirty="0">
                <a:latin typeface="Times New Roman" pitchFamily="18" charset="0"/>
                <a:cs typeface="Times New Roman" pitchFamily="18" charset="0"/>
              </a:rPr>
              <a:t>Yükseköğretim Yürütme </a:t>
            </a:r>
            <a:r>
              <a:rPr lang="tr-TR" sz="2200" b="1" dirty="0" smtClean="0">
                <a:latin typeface="Times New Roman" pitchFamily="18" charset="0"/>
                <a:cs typeface="Times New Roman" pitchFamily="18" charset="0"/>
              </a:rPr>
              <a:t>Kurulu’nun 02/04/2013 </a:t>
            </a:r>
            <a:r>
              <a:rPr lang="tr-TR" sz="2200" b="1" dirty="0">
                <a:latin typeface="Times New Roman" pitchFamily="18" charset="0"/>
                <a:cs typeface="Times New Roman" pitchFamily="18" charset="0"/>
              </a:rPr>
              <a:t>tarihli toplantısında Siirt Üniversitesi Beden Eğitimi ve Spor Yüksekokulu bünyesinde aşağıda adı geçen bölümlerin kurulması kararlaştırılmıştır.</a:t>
            </a:r>
          </a:p>
          <a:p>
            <a:pPr lvl="0" algn="ctr"/>
            <a:r>
              <a:rPr lang="tr-TR" sz="2200" b="1" u="sng" dirty="0">
                <a:latin typeface="Tahoma" pitchFamily="34" charset="0"/>
                <a:ea typeface="Tahoma" pitchFamily="34" charset="0"/>
                <a:cs typeface="Tahoma" pitchFamily="34" charset="0"/>
              </a:rPr>
              <a:t>Beden Eğitimi ve Spor </a:t>
            </a:r>
            <a:r>
              <a:rPr lang="tr-TR" sz="2200" b="1" u="sng" dirty="0" smtClean="0">
                <a:latin typeface="Tahoma" pitchFamily="34" charset="0"/>
                <a:ea typeface="Tahoma" pitchFamily="34" charset="0"/>
                <a:cs typeface="Tahoma" pitchFamily="34" charset="0"/>
              </a:rPr>
              <a:t>Eğitimi </a:t>
            </a:r>
            <a:r>
              <a:rPr lang="tr-TR" sz="2200" b="1" u="sng" dirty="0">
                <a:latin typeface="Tahoma" pitchFamily="34" charset="0"/>
                <a:ea typeface="Tahoma" pitchFamily="34" charset="0"/>
                <a:cs typeface="Tahoma" pitchFamily="34" charset="0"/>
              </a:rPr>
              <a:t>Bölümü </a:t>
            </a:r>
          </a:p>
          <a:p>
            <a:pPr lvl="0" algn="ctr"/>
            <a:r>
              <a:rPr lang="tr-TR" sz="2200" b="1" u="sng" dirty="0">
                <a:latin typeface="Tahoma" pitchFamily="34" charset="0"/>
                <a:ea typeface="Tahoma" pitchFamily="34" charset="0"/>
                <a:cs typeface="Tahoma" pitchFamily="34" charset="0"/>
              </a:rPr>
              <a:t>Antrenörlük Eğitimi Bölümü</a:t>
            </a:r>
          </a:p>
          <a:p>
            <a:pPr lvl="0" algn="ctr"/>
            <a:r>
              <a:rPr lang="tr-TR" sz="2200" b="1" u="sng" dirty="0">
                <a:latin typeface="Tahoma" pitchFamily="34" charset="0"/>
                <a:ea typeface="Tahoma" pitchFamily="34" charset="0"/>
                <a:cs typeface="Tahoma" pitchFamily="34" charset="0"/>
              </a:rPr>
              <a:t>Spor Yöneticiliği Bölümü</a:t>
            </a:r>
          </a:p>
          <a:p>
            <a:pPr lvl="0" algn="ctr"/>
            <a:r>
              <a:rPr lang="tr-TR" sz="2200" b="1" u="sng" dirty="0">
                <a:latin typeface="Tahoma" pitchFamily="34" charset="0"/>
                <a:ea typeface="Tahoma" pitchFamily="34" charset="0"/>
                <a:cs typeface="Tahoma" pitchFamily="34" charset="0"/>
              </a:rPr>
              <a:t>Rekreasyon Bölümü</a:t>
            </a:r>
          </a:p>
          <a:p>
            <a:endParaRPr lang="tr-TR" dirty="0"/>
          </a:p>
        </p:txBody>
      </p:sp>
      <p:sp>
        <p:nvSpPr>
          <p:cNvPr id="3" name="Metin kutusu 2"/>
          <p:cNvSpPr txBox="1"/>
          <p:nvPr/>
        </p:nvSpPr>
        <p:spPr>
          <a:xfrm>
            <a:off x="1638822" y="560717"/>
            <a:ext cx="7209499" cy="461665"/>
          </a:xfrm>
          <a:prstGeom prst="rect">
            <a:avLst/>
          </a:prstGeom>
          <a:noFill/>
        </p:spPr>
        <p:txBody>
          <a:bodyPr wrap="square" rtlCol="0">
            <a:spAutoFit/>
          </a:bodyPr>
          <a:lstStyle/>
          <a:p>
            <a:r>
              <a:rPr lang="tr-TR" sz="2400" b="1" dirty="0" smtClean="0"/>
              <a:t>TARİHÇE</a:t>
            </a:r>
            <a:endParaRPr lang="tr-TR" sz="2400" b="1" dirty="0"/>
          </a:p>
        </p:txBody>
      </p:sp>
    </p:spTree>
    <p:extLst>
      <p:ext uri="{BB962C8B-B14F-4D97-AF65-F5344CB8AC3E}">
        <p14:creationId xmlns:p14="http://schemas.microsoft.com/office/powerpoint/2010/main" xmlns="" val="787158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novo-\Desktop\20190320_160054.jpg"/>
          <p:cNvPicPr>
            <a:picLocks noGrp="1" noChangeAspect="1" noChangeArrowheads="1"/>
          </p:cNvPicPr>
          <p:nvPr>
            <p:ph idx="1"/>
          </p:nvPr>
        </p:nvPicPr>
        <p:blipFill>
          <a:blip r:embed="rId2" cstate="print"/>
          <a:srcRect/>
          <a:stretch>
            <a:fillRect/>
          </a:stretch>
        </p:blipFill>
        <p:spPr bwMode="auto">
          <a:xfrm rot="10800000">
            <a:off x="1507786" y="1276139"/>
            <a:ext cx="7244327" cy="4160801"/>
          </a:xfrm>
          <a:prstGeom prst="rect">
            <a:avLst/>
          </a:prstGeom>
          <a:noFill/>
          <a:ln w="76200">
            <a:solidFill>
              <a:srgbClr val="EEC416"/>
            </a:solidFill>
          </a:ln>
        </p:spPr>
      </p:pic>
      <p:sp>
        <p:nvSpPr>
          <p:cNvPr id="3" name="Metin kutusu 2"/>
          <p:cNvSpPr txBox="1"/>
          <p:nvPr/>
        </p:nvSpPr>
        <p:spPr>
          <a:xfrm>
            <a:off x="1621568" y="575976"/>
            <a:ext cx="7209499" cy="461665"/>
          </a:xfrm>
          <a:prstGeom prst="rect">
            <a:avLst/>
          </a:prstGeom>
          <a:noFill/>
        </p:spPr>
        <p:txBody>
          <a:bodyPr wrap="square" rtlCol="0">
            <a:spAutoFit/>
          </a:bodyPr>
          <a:lstStyle/>
          <a:p>
            <a:pPr algn="ctr"/>
            <a:r>
              <a:rPr lang="tr-TR" sz="2400" b="1" dirty="0" err="1" smtClean="0">
                <a:latin typeface="Arial Black" pitchFamily="34" charset="0"/>
              </a:rPr>
              <a:t>Fitness</a:t>
            </a:r>
            <a:r>
              <a:rPr lang="tr-TR" sz="2400" b="1" dirty="0" smtClean="0">
                <a:latin typeface="Arial Black" pitchFamily="34" charset="0"/>
              </a:rPr>
              <a:t> Salonu</a:t>
            </a:r>
            <a:endParaRPr lang="tr-TR" sz="2400" b="1" dirty="0">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07677" y="341644"/>
            <a:ext cx="5009941" cy="984739"/>
          </a:xfrm>
        </p:spPr>
        <p:txBody>
          <a:bodyPr>
            <a:normAutofit/>
          </a:bodyPr>
          <a:lstStyle/>
          <a:p>
            <a:pPr algn="ctr"/>
            <a:r>
              <a:rPr lang="tr-TR" sz="2000" b="1" dirty="0" err="1" smtClean="0">
                <a:latin typeface="Arial Black" pitchFamily="34" charset="0"/>
              </a:rPr>
              <a:t>Taekwondo</a:t>
            </a:r>
            <a:r>
              <a:rPr lang="tr-TR" sz="2000" b="1" dirty="0" smtClean="0">
                <a:latin typeface="Arial Black" pitchFamily="34" charset="0"/>
              </a:rPr>
              <a:t> Salonu</a:t>
            </a:r>
            <a:endParaRPr lang="tr-TR" sz="2000" b="1" dirty="0">
              <a:latin typeface="Arial Black" pitchFamily="34" charset="0"/>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396721" y="1321622"/>
            <a:ext cx="7400469" cy="4024101"/>
          </a:xfrm>
          <a:prstGeom prst="rect">
            <a:avLst/>
          </a:prstGeom>
          <a:noFill/>
          <a:ln w="3810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1065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60818" y="411981"/>
            <a:ext cx="3130900" cy="914400"/>
          </a:xfrm>
        </p:spPr>
        <p:txBody>
          <a:bodyPr>
            <a:normAutofit/>
          </a:bodyPr>
          <a:lstStyle/>
          <a:p>
            <a:pPr algn="ctr"/>
            <a:r>
              <a:rPr lang="tr-TR" sz="2000" b="1" dirty="0" smtClean="0">
                <a:latin typeface="Arial Black" pitchFamily="34" charset="0"/>
              </a:rPr>
              <a:t>Güreş Salonu</a:t>
            </a:r>
            <a:endParaRPr lang="tr-TR" sz="2000" b="1" dirty="0">
              <a:latin typeface="Arial Black" pitchFamily="34"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98060" y="1386672"/>
            <a:ext cx="7294247" cy="3826004"/>
          </a:xfrm>
          <a:ln w="76200">
            <a:solidFill>
              <a:srgbClr val="EEC416"/>
            </a:solidFill>
          </a:ln>
        </p:spPr>
      </p:pic>
    </p:spTree>
    <p:extLst>
      <p:ext uri="{BB962C8B-B14F-4D97-AF65-F5344CB8AC3E}">
        <p14:creationId xmlns:p14="http://schemas.microsoft.com/office/powerpoint/2010/main" xmlns="" val="1178660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34638" y="535022"/>
            <a:ext cx="5301576" cy="573932"/>
          </a:xfrm>
        </p:spPr>
        <p:txBody>
          <a:bodyPr>
            <a:normAutofit/>
          </a:bodyPr>
          <a:lstStyle/>
          <a:p>
            <a:pPr algn="ctr"/>
            <a:r>
              <a:rPr lang="tr-TR" sz="2400" b="1" dirty="0" smtClean="0">
                <a:latin typeface="Arial Black" pitchFamily="34" charset="0"/>
              </a:rPr>
              <a:t>Masaj Salonu</a:t>
            </a:r>
            <a:endParaRPr lang="tr-TR" sz="2400" b="1" dirty="0">
              <a:latin typeface="Arial Black"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1871" y="1315239"/>
            <a:ext cx="7524040" cy="4080267"/>
          </a:xfrm>
          <a:prstGeom prst="rect">
            <a:avLst/>
          </a:prstGeom>
          <a:noFill/>
          <a:ln w="7620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7129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1037472"/>
          </a:xfrm>
        </p:spPr>
        <p:txBody>
          <a:bodyPr>
            <a:normAutofit/>
          </a:bodyPr>
          <a:lstStyle/>
          <a:p>
            <a:r>
              <a:rPr lang="tr-TR" sz="2400" b="1" dirty="0" smtClean="0"/>
              <a:t>           Beden </a:t>
            </a:r>
            <a:r>
              <a:rPr lang="tr-TR" sz="2400" b="1" dirty="0"/>
              <a:t>Eğitimi ve Spor  </a:t>
            </a:r>
            <a:r>
              <a:rPr lang="tr-TR" sz="2400" b="1" dirty="0" smtClean="0"/>
              <a:t>Eğitimi </a:t>
            </a:r>
            <a:r>
              <a:rPr lang="tr-TR" sz="2400" b="1" dirty="0"/>
              <a:t>Programı </a:t>
            </a:r>
            <a:r>
              <a:rPr lang="tr-TR" sz="2400" b="1" dirty="0" smtClean="0"/>
              <a:t>ile İlgili </a:t>
            </a:r>
            <a:r>
              <a:rPr lang="tr-TR" sz="2400" b="1" dirty="0"/>
              <a:t>Bilgiler</a:t>
            </a:r>
            <a:endParaRPr lang="tr-TR" sz="2400" dirty="0"/>
          </a:p>
        </p:txBody>
      </p:sp>
      <p:sp>
        <p:nvSpPr>
          <p:cNvPr id="3" name="İçerik Yer Tutucusu 2"/>
          <p:cNvSpPr>
            <a:spLocks noGrp="1"/>
          </p:cNvSpPr>
          <p:nvPr>
            <p:ph idx="1"/>
          </p:nvPr>
        </p:nvSpPr>
        <p:spPr>
          <a:xfrm>
            <a:off x="1309606" y="1131378"/>
            <a:ext cx="7640665" cy="4037307"/>
          </a:xfrm>
        </p:spPr>
        <p:txBody>
          <a:bodyPr/>
          <a:lstStyle/>
          <a:p>
            <a:pPr lvl="1" algn="ctr"/>
            <a:r>
              <a:rPr lang="tr-TR" sz="2000" b="1" dirty="0"/>
              <a:t>Programın Bağlı Olduğu Bölüm ve/veya </a:t>
            </a:r>
            <a:r>
              <a:rPr lang="tr-TR" sz="2000" b="1" dirty="0" smtClean="0"/>
              <a:t>Yüksekokul</a:t>
            </a:r>
            <a:endParaRPr lang="tr-TR" sz="2000" dirty="0"/>
          </a:p>
          <a:p>
            <a:pPr algn="ctr"/>
            <a:r>
              <a:rPr lang="tr-TR" sz="2000" dirty="0"/>
              <a:t>Beden Eğitimi</a:t>
            </a:r>
            <a:r>
              <a:rPr lang="tr-TR" sz="2000" b="1" dirty="0"/>
              <a:t> </a:t>
            </a:r>
            <a:r>
              <a:rPr lang="tr-TR" sz="2000" dirty="0"/>
              <a:t>ve Spor </a:t>
            </a:r>
            <a:r>
              <a:rPr lang="tr-TR" sz="2000" dirty="0" smtClean="0"/>
              <a:t>Eğitimi Bölümü/Beden </a:t>
            </a:r>
            <a:r>
              <a:rPr lang="tr-TR" sz="2000" dirty="0"/>
              <a:t>Eğitimi ve Spor Yüksekokulu bünyesindedir.</a:t>
            </a:r>
          </a:p>
          <a:p>
            <a:pPr algn="ctr">
              <a:buNone/>
            </a:pPr>
            <a:endParaRPr lang="tr-TR" sz="2000" b="1" dirty="0"/>
          </a:p>
          <a:p>
            <a:pPr algn="ctr">
              <a:buNone/>
            </a:pPr>
            <a:r>
              <a:rPr lang="tr-TR" sz="2000" b="1" dirty="0"/>
              <a:t>     Programın Amacı</a:t>
            </a:r>
            <a:endParaRPr lang="tr-TR" sz="2000" dirty="0"/>
          </a:p>
          <a:p>
            <a:pPr algn="ctr"/>
            <a:r>
              <a:rPr lang="tr-TR" sz="2000" dirty="0"/>
              <a:t>Beden Eğitimi ve Spor Eğitimi Bölümü, okullarda Beden Eğitimi ve Spor derslerini </a:t>
            </a:r>
            <a:r>
              <a:rPr lang="tr-TR" sz="2000" dirty="0">
                <a:latin typeface="Times New Roman" pitchFamily="18" charset="0"/>
                <a:cs typeface="Times New Roman" pitchFamily="18" charset="0"/>
              </a:rPr>
              <a:t>yürütecek</a:t>
            </a:r>
            <a:r>
              <a:rPr lang="tr-TR" sz="2000" dirty="0"/>
              <a:t> pedagojik formasyon sahibi beden eğitimi ve spor öğretmenleri yetiştirmenin yanında; hayatın her </a:t>
            </a:r>
            <a:r>
              <a:rPr lang="tr-TR" sz="2000" dirty="0" smtClean="0"/>
              <a:t>döneminde </a:t>
            </a:r>
            <a:r>
              <a:rPr lang="tr-TR" sz="2000" dirty="0"/>
              <a:t>farklı özelliklere sahip bireylere çeşitli hareket becerilerini, spor dallarını, spora özgü öğretim yöntemleriyle öğreterek, onların bilişsel, </a:t>
            </a:r>
            <a:r>
              <a:rPr lang="tr-TR" sz="2000" dirty="0" smtClean="0"/>
              <a:t>duyuşsal </a:t>
            </a:r>
            <a:r>
              <a:rPr lang="tr-TR" sz="2000" dirty="0"/>
              <a:t>ve </a:t>
            </a:r>
            <a:r>
              <a:rPr lang="tr-TR" sz="2000" dirty="0" err="1"/>
              <a:t>psikomotor</a:t>
            </a:r>
            <a:r>
              <a:rPr lang="tr-TR" sz="2000" dirty="0"/>
              <a:t> özelliklerine katkı sağlayacak yetkinlikte spor eğitimcileri yetiştirmeyi hedeflemektedir.</a:t>
            </a:r>
          </a:p>
          <a:p>
            <a:endParaRPr lang="tr-TR" dirty="0"/>
          </a:p>
        </p:txBody>
      </p:sp>
    </p:spTree>
    <p:extLst>
      <p:ext uri="{BB962C8B-B14F-4D97-AF65-F5344CB8AC3E}">
        <p14:creationId xmlns:p14="http://schemas.microsoft.com/office/powerpoint/2010/main" xmlns="" val="691894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09607" y="1232115"/>
            <a:ext cx="7632916" cy="3928821"/>
          </a:xfrm>
        </p:spPr>
        <p:txBody>
          <a:bodyPr/>
          <a:lstStyle/>
          <a:p>
            <a:pPr lvl="1" algn="ctr"/>
            <a:r>
              <a:rPr lang="tr-TR" b="1" dirty="0"/>
              <a:t>Programdan Mezun Olanların Alacakları Unvan</a:t>
            </a:r>
            <a:endParaRPr lang="tr-TR" dirty="0"/>
          </a:p>
          <a:p>
            <a:pPr algn="ctr"/>
            <a:r>
              <a:rPr lang="tr-TR" sz="2000" dirty="0"/>
              <a:t>Beden Eğitimi ve Spor Eğitimi bölümünden mezun </a:t>
            </a:r>
            <a:r>
              <a:rPr lang="tr-TR" sz="2000" dirty="0" smtClean="0"/>
              <a:t>olanlar </a:t>
            </a:r>
            <a:r>
              <a:rPr lang="tr-TR" sz="2000" dirty="0"/>
              <a:t>"Beden Eğitimi ve Spor Öğretmeni" unvanı alırlar. Mezunlarımız ayrıca ağırlıklı aldıkları bir spor branşının antrenörlük belgesine de sahip olacaklardır.</a:t>
            </a:r>
          </a:p>
          <a:p>
            <a:pPr algn="ctr">
              <a:buNone/>
            </a:pPr>
            <a:r>
              <a:rPr lang="tr-TR" sz="2000" dirty="0"/>
              <a:t> </a:t>
            </a:r>
          </a:p>
          <a:p>
            <a:pPr marL="457200" lvl="1" indent="0" algn="ctr">
              <a:buNone/>
            </a:pPr>
            <a:endParaRPr lang="tr-TR" b="1" dirty="0"/>
          </a:p>
          <a:p>
            <a:pPr lvl="1" algn="ctr"/>
            <a:r>
              <a:rPr lang="tr-TR" b="1" dirty="0"/>
              <a:t>Programdan </a:t>
            </a:r>
            <a:r>
              <a:rPr lang="tr-TR" b="1" dirty="0">
                <a:latin typeface="Times New Roman" pitchFamily="18" charset="0"/>
                <a:cs typeface="Times New Roman" pitchFamily="18" charset="0"/>
              </a:rPr>
              <a:t>Mezun</a:t>
            </a:r>
            <a:r>
              <a:rPr lang="tr-TR" b="1" dirty="0"/>
              <a:t> Olanların Çalışma Alanları </a:t>
            </a:r>
            <a:endParaRPr lang="tr-TR" dirty="0"/>
          </a:p>
          <a:p>
            <a:pPr algn="ctr"/>
            <a:r>
              <a:rPr lang="tr-TR" sz="2000" dirty="0"/>
              <a:t>Beden Eğitimi ve Spor Eğitiminden mezun olan öğrenciler başta Mili Eğitim Bakanlığına bağlı okullarda, Gençlik ve Spor Bakanlığı ve bağlı kuruluşlar ile özel sektör ve kulüpler, belediyeler ve öğretim kurumlarında istihdam edilebilirler.</a:t>
            </a:r>
          </a:p>
          <a:p>
            <a:pPr marL="0" indent="0">
              <a:buNone/>
            </a:pPr>
            <a:endParaRPr lang="tr-TR" dirty="0"/>
          </a:p>
        </p:txBody>
      </p:sp>
    </p:spTree>
    <p:extLst>
      <p:ext uri="{BB962C8B-B14F-4D97-AF65-F5344CB8AC3E}">
        <p14:creationId xmlns:p14="http://schemas.microsoft.com/office/powerpoint/2010/main" xmlns="" val="3150784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94108" y="1224367"/>
            <a:ext cx="7826645" cy="3859078"/>
          </a:xfrm>
        </p:spPr>
        <p:txBody>
          <a:bodyPr>
            <a:normAutofit lnSpcReduction="10000"/>
          </a:bodyPr>
          <a:lstStyle/>
          <a:p>
            <a:pPr marL="393192" lvl="1" indent="0">
              <a:buNone/>
            </a:pPr>
            <a:endParaRPr lang="tr-TR" b="1" dirty="0">
              <a:latin typeface="Times New Roman" pitchFamily="18" charset="0"/>
              <a:cs typeface="Times New Roman" pitchFamily="18" charset="0"/>
            </a:endParaRPr>
          </a:p>
          <a:p>
            <a:pPr marL="393192" lvl="1" indent="0" algn="ctr">
              <a:buNone/>
            </a:pPr>
            <a:r>
              <a:rPr lang="tr-TR" b="1" dirty="0">
                <a:latin typeface="Times New Roman" pitchFamily="18" charset="0"/>
                <a:cs typeface="Times New Roman" pitchFamily="18" charset="0"/>
              </a:rPr>
              <a:t>Programda Öğrenci Sayısı</a:t>
            </a:r>
            <a:endParaRPr lang="tr-TR" dirty="0">
              <a:latin typeface="Times New Roman" pitchFamily="18" charset="0"/>
              <a:cs typeface="Times New Roman" pitchFamily="18" charset="0"/>
            </a:endParaRPr>
          </a:p>
          <a:p>
            <a:pPr marL="0" indent="0" algn="ctr">
              <a:buNone/>
            </a:pPr>
            <a:r>
              <a:rPr lang="tr-TR" sz="2000" dirty="0">
                <a:latin typeface="Times New Roman" pitchFamily="18" charset="0"/>
                <a:cs typeface="Times New Roman" pitchFamily="18" charset="0"/>
              </a:rPr>
              <a:t>         </a:t>
            </a:r>
            <a:r>
              <a:rPr lang="tr-TR" sz="2000" dirty="0" smtClean="0">
                <a:latin typeface="Times New Roman" pitchFamily="18" charset="0"/>
                <a:cs typeface="Times New Roman" pitchFamily="18" charset="0"/>
              </a:rPr>
              <a:t>Programa özel yetenek sınavıyla </a:t>
            </a:r>
            <a:r>
              <a:rPr lang="tr-TR" sz="2000" dirty="0">
                <a:latin typeface="Times New Roman" pitchFamily="18" charset="0"/>
                <a:cs typeface="Times New Roman" pitchFamily="18" charset="0"/>
              </a:rPr>
              <a:t>2014–2015 </a:t>
            </a:r>
            <a:r>
              <a:rPr lang="tr-TR" sz="2000" dirty="0" smtClean="0">
                <a:latin typeface="Times New Roman" pitchFamily="18" charset="0"/>
                <a:cs typeface="Times New Roman" pitchFamily="18" charset="0"/>
              </a:rPr>
              <a:t>Eğitim </a:t>
            </a:r>
            <a:r>
              <a:rPr lang="tr-TR" sz="2000" dirty="0">
                <a:latin typeface="Times New Roman" pitchFamily="18" charset="0"/>
                <a:cs typeface="Times New Roman" pitchFamily="18" charset="0"/>
              </a:rPr>
              <a:t>Ö</a:t>
            </a:r>
            <a:r>
              <a:rPr lang="tr-TR" sz="2000" dirty="0" smtClean="0">
                <a:latin typeface="Times New Roman" pitchFamily="18" charset="0"/>
                <a:cs typeface="Times New Roman" pitchFamily="18" charset="0"/>
              </a:rPr>
              <a:t>ğretim yılında 40, 2015-2016 </a:t>
            </a:r>
            <a:r>
              <a:rPr lang="tr-TR" sz="2000" dirty="0">
                <a:latin typeface="Times New Roman" pitchFamily="18" charset="0"/>
                <a:cs typeface="Times New Roman" pitchFamily="18" charset="0"/>
              </a:rPr>
              <a:t>E</a:t>
            </a:r>
            <a:r>
              <a:rPr lang="tr-TR" sz="2000" dirty="0" smtClean="0">
                <a:latin typeface="Times New Roman" pitchFamily="18" charset="0"/>
                <a:cs typeface="Times New Roman" pitchFamily="18" charset="0"/>
              </a:rPr>
              <a:t>ğitim </a:t>
            </a:r>
            <a:r>
              <a:rPr lang="tr-TR" sz="2000" dirty="0">
                <a:latin typeface="Times New Roman" pitchFamily="18" charset="0"/>
                <a:cs typeface="Times New Roman" pitchFamily="18" charset="0"/>
              </a:rPr>
              <a:t>Ö</a:t>
            </a:r>
            <a:r>
              <a:rPr lang="tr-TR" sz="2000" dirty="0" smtClean="0">
                <a:latin typeface="Times New Roman" pitchFamily="18" charset="0"/>
                <a:cs typeface="Times New Roman" pitchFamily="18" charset="0"/>
              </a:rPr>
              <a:t>ğretim </a:t>
            </a:r>
            <a:r>
              <a:rPr lang="tr-TR" sz="2000" dirty="0">
                <a:latin typeface="Times New Roman" pitchFamily="18" charset="0"/>
                <a:cs typeface="Times New Roman" pitchFamily="18" charset="0"/>
              </a:rPr>
              <a:t>yılında </a:t>
            </a:r>
            <a:r>
              <a:rPr lang="tr-TR" sz="2000" dirty="0" smtClean="0">
                <a:latin typeface="Times New Roman" pitchFamily="18" charset="0"/>
                <a:cs typeface="Times New Roman" pitchFamily="18" charset="0"/>
              </a:rPr>
              <a:t>50, 2016-2017 Eğitim Öğretim yılında 60, 2017-2018 </a:t>
            </a:r>
            <a:r>
              <a:rPr lang="tr-TR" sz="2000" dirty="0">
                <a:latin typeface="Times New Roman" pitchFamily="18" charset="0"/>
                <a:cs typeface="Times New Roman" pitchFamily="18" charset="0"/>
              </a:rPr>
              <a:t>E</a:t>
            </a:r>
            <a:r>
              <a:rPr lang="tr-TR" sz="2000" dirty="0" smtClean="0">
                <a:latin typeface="Times New Roman" pitchFamily="18" charset="0"/>
                <a:cs typeface="Times New Roman" pitchFamily="18" charset="0"/>
              </a:rPr>
              <a:t>ğitim </a:t>
            </a:r>
            <a:r>
              <a:rPr lang="tr-TR" sz="2000" dirty="0">
                <a:latin typeface="Times New Roman" pitchFamily="18" charset="0"/>
                <a:cs typeface="Times New Roman" pitchFamily="18" charset="0"/>
              </a:rPr>
              <a:t>Ö</a:t>
            </a:r>
            <a:r>
              <a:rPr lang="tr-TR" sz="2000" dirty="0" smtClean="0">
                <a:latin typeface="Times New Roman" pitchFamily="18" charset="0"/>
                <a:cs typeface="Times New Roman" pitchFamily="18" charset="0"/>
              </a:rPr>
              <a:t>ğretim </a:t>
            </a:r>
            <a:r>
              <a:rPr lang="tr-TR" sz="2000" dirty="0">
                <a:latin typeface="Times New Roman" pitchFamily="18" charset="0"/>
                <a:cs typeface="Times New Roman" pitchFamily="18" charset="0"/>
              </a:rPr>
              <a:t>yılında </a:t>
            </a:r>
            <a:r>
              <a:rPr lang="tr-TR" sz="2000" dirty="0" smtClean="0">
                <a:latin typeface="Times New Roman" pitchFamily="18" charset="0"/>
                <a:cs typeface="Times New Roman" pitchFamily="18" charset="0"/>
              </a:rPr>
              <a:t>60, 2018-2019 Eğitim Öğretim yılında 60, 2019-2020 Eğitim Öğretim yılında ise 40  öğrenci </a:t>
            </a:r>
            <a:r>
              <a:rPr lang="tr-TR" sz="2000" dirty="0">
                <a:latin typeface="Times New Roman" pitchFamily="18" charset="0"/>
                <a:cs typeface="Times New Roman" pitchFamily="18" charset="0"/>
              </a:rPr>
              <a:t>alınmıştır</a:t>
            </a:r>
            <a:r>
              <a:rPr lang="tr-TR" sz="2000" dirty="0" smtClean="0">
                <a:latin typeface="Times New Roman" pitchFamily="18" charset="0"/>
                <a:cs typeface="Times New Roman" pitchFamily="18" charset="0"/>
              </a:rPr>
              <a:t>.</a:t>
            </a:r>
          </a:p>
          <a:p>
            <a:pPr marL="0" indent="0" algn="ctr">
              <a:buNone/>
            </a:pPr>
            <a:r>
              <a:rPr lang="tr-TR" sz="2000" dirty="0" smtClean="0">
                <a:latin typeface="Times New Roman" pitchFamily="18" charset="0"/>
                <a:cs typeface="Times New Roman" pitchFamily="18" charset="0"/>
              </a:rPr>
              <a:t>Toplam devam eden öğrenci sayısı: </a:t>
            </a:r>
            <a:r>
              <a:rPr lang="tr-TR" sz="2000" b="1" dirty="0" smtClean="0">
                <a:latin typeface="Times New Roman" pitchFamily="18" charset="0"/>
                <a:cs typeface="Times New Roman" pitchFamily="18" charset="0"/>
              </a:rPr>
              <a:t>304</a:t>
            </a:r>
            <a:endParaRPr lang="tr-TR" b="1" dirty="0">
              <a:latin typeface="Times New Roman" pitchFamily="18" charset="0"/>
              <a:cs typeface="Times New Roman" pitchFamily="18" charset="0"/>
            </a:endParaRPr>
          </a:p>
          <a:p>
            <a:pPr marL="393192" lvl="1" indent="0" algn="ctr">
              <a:buNone/>
            </a:pPr>
            <a:r>
              <a:rPr lang="tr-TR" b="1" dirty="0">
                <a:latin typeface="Times New Roman" pitchFamily="18" charset="0"/>
                <a:cs typeface="Times New Roman" pitchFamily="18" charset="0"/>
              </a:rPr>
              <a:t>Mezuniyet Koşulları</a:t>
            </a:r>
            <a:endParaRPr lang="tr-TR" dirty="0">
              <a:latin typeface="Times New Roman" pitchFamily="18" charset="0"/>
              <a:cs typeface="Times New Roman" pitchFamily="18" charset="0"/>
            </a:endParaRPr>
          </a:p>
          <a:p>
            <a:pPr marL="0" indent="0" algn="ctr">
              <a:buNone/>
            </a:pPr>
            <a:r>
              <a:rPr lang="tr-TR" sz="2000" dirty="0">
                <a:latin typeface="Times New Roman" pitchFamily="18" charset="0"/>
                <a:cs typeface="Times New Roman" pitchFamily="18" charset="0"/>
              </a:rPr>
              <a:t>        Programın süresi 4 yıldır. </a:t>
            </a:r>
            <a:r>
              <a:rPr lang="tr-TR" sz="2000" dirty="0" smtClean="0">
                <a:latin typeface="Times New Roman" pitchFamily="18" charset="0"/>
                <a:cs typeface="Times New Roman" pitchFamily="18" charset="0"/>
              </a:rPr>
              <a:t>Programın </a:t>
            </a:r>
            <a:r>
              <a:rPr lang="tr-TR" sz="2000" dirty="0">
                <a:latin typeface="Times New Roman" pitchFamily="18" charset="0"/>
                <a:cs typeface="Times New Roman" pitchFamily="18" charset="0"/>
              </a:rPr>
              <a:t>resmi öğretim dili Türkçedir.  Programdan mezun olabilmek için toplam 240 AKTS ders </a:t>
            </a:r>
            <a:r>
              <a:rPr lang="tr-TR" sz="2000" dirty="0" smtClean="0">
                <a:latin typeface="Times New Roman" pitchFamily="18" charset="0"/>
                <a:cs typeface="Times New Roman" pitchFamily="18" charset="0"/>
              </a:rPr>
              <a:t>alınmış olunmalıdır.</a:t>
            </a:r>
            <a:endParaRPr lang="tr-TR" sz="2000"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xmlns="" val="449881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27322" y="365125"/>
            <a:ext cx="9726478" cy="1060719"/>
          </a:xfrm>
        </p:spPr>
        <p:txBody>
          <a:bodyPr>
            <a:normAutofit/>
          </a:bodyPr>
          <a:lstStyle/>
          <a:p>
            <a:r>
              <a:rPr lang="tr-TR" sz="2800" b="1" dirty="0"/>
              <a:t>Antrenörlük Bölümü İle İlgili Bilgiler </a:t>
            </a:r>
          </a:p>
        </p:txBody>
      </p:sp>
      <p:sp>
        <p:nvSpPr>
          <p:cNvPr id="3" name="İçerik Yer Tutucusu 2"/>
          <p:cNvSpPr>
            <a:spLocks noGrp="1"/>
          </p:cNvSpPr>
          <p:nvPr>
            <p:ph idx="1"/>
          </p:nvPr>
        </p:nvSpPr>
        <p:spPr>
          <a:xfrm>
            <a:off x="838200" y="1825625"/>
            <a:ext cx="8236058" cy="4351338"/>
          </a:xfrm>
        </p:spPr>
        <p:txBody>
          <a:bodyPr>
            <a:normAutofit fontScale="25000" lnSpcReduction="20000"/>
          </a:bodyPr>
          <a:lstStyle/>
          <a:p>
            <a:pPr lvl="1" algn="ctr">
              <a:buNone/>
            </a:pPr>
            <a:r>
              <a:rPr lang="tr-TR" sz="8000" b="1" dirty="0">
                <a:latin typeface="Times New Roman" pitchFamily="18" charset="0"/>
                <a:cs typeface="Times New Roman" pitchFamily="18" charset="0"/>
              </a:rPr>
              <a:t>Programın Bağlı Olduğu Bölüm ve/veya </a:t>
            </a:r>
            <a:r>
              <a:rPr lang="tr-TR" sz="8000" b="1" dirty="0" smtClean="0">
                <a:latin typeface="Times New Roman" pitchFamily="18" charset="0"/>
                <a:cs typeface="Times New Roman" pitchFamily="18" charset="0"/>
              </a:rPr>
              <a:t>Yüksekokul;</a:t>
            </a:r>
            <a:endParaRPr lang="tr-TR" sz="8000" dirty="0">
              <a:latin typeface="Times New Roman" pitchFamily="18" charset="0"/>
              <a:cs typeface="Times New Roman" pitchFamily="18" charset="0"/>
            </a:endParaRPr>
          </a:p>
          <a:p>
            <a:pPr algn="ctr"/>
            <a:r>
              <a:rPr lang="tr-TR" sz="8000" dirty="0" smtClean="0">
                <a:latin typeface="Times New Roman" pitchFamily="18" charset="0"/>
                <a:cs typeface="Times New Roman" pitchFamily="18" charset="0"/>
              </a:rPr>
              <a:t>Antrenörlük Eğitimi </a:t>
            </a:r>
            <a:r>
              <a:rPr lang="tr-TR" sz="8000" dirty="0">
                <a:latin typeface="Times New Roman" pitchFamily="18" charset="0"/>
                <a:cs typeface="Times New Roman" pitchFamily="18" charset="0"/>
              </a:rPr>
              <a:t>Bölümü/Beden Eğitimi ve Spor Yüksekokulu bünyesindedir.</a:t>
            </a:r>
          </a:p>
          <a:p>
            <a:pPr algn="ctr">
              <a:buNone/>
            </a:pPr>
            <a:endParaRPr lang="tr-TR" sz="8000" b="1" dirty="0">
              <a:latin typeface="Times New Roman" pitchFamily="18" charset="0"/>
              <a:cs typeface="Times New Roman" pitchFamily="18" charset="0"/>
            </a:endParaRPr>
          </a:p>
          <a:p>
            <a:pPr algn="ctr">
              <a:buNone/>
            </a:pPr>
            <a:r>
              <a:rPr lang="tr-TR" sz="8000" b="1" dirty="0">
                <a:latin typeface="Times New Roman" pitchFamily="18" charset="0"/>
                <a:cs typeface="Times New Roman" pitchFamily="18" charset="0"/>
              </a:rPr>
              <a:t>     Programın Amacı;</a:t>
            </a:r>
          </a:p>
          <a:p>
            <a:pPr algn="ctr"/>
            <a:r>
              <a:rPr lang="tr-TR" sz="8000" dirty="0">
                <a:latin typeface="Times New Roman" pitchFamily="18" charset="0"/>
                <a:cs typeface="Times New Roman" pitchFamily="18" charset="0"/>
              </a:rPr>
              <a:t>Hızla gelişen ve giderek büyüyen bir öneme sahip olan spor bilimi alanında gereksinim duyduğu nitelikli elemanları ve yöneticileri yetiştirme amacıyla yola çıkan bölümümüz, bu amaca yönelik bir ders programı uygulamaktadır. </a:t>
            </a:r>
          </a:p>
          <a:p>
            <a:pPr algn="ctr"/>
            <a:endParaRPr lang="tr-TR" sz="8000" dirty="0">
              <a:latin typeface="Times New Roman" pitchFamily="18" charset="0"/>
              <a:cs typeface="Times New Roman" pitchFamily="18" charset="0"/>
            </a:endParaRPr>
          </a:p>
          <a:p>
            <a:pPr algn="ctr"/>
            <a:r>
              <a:rPr lang="tr-TR" sz="8000" dirty="0">
                <a:latin typeface="Times New Roman" pitchFamily="18" charset="0"/>
                <a:cs typeface="Times New Roman" pitchFamily="18" charset="0"/>
              </a:rPr>
              <a:t> Öğrencilerin hem Türkiye'de hem dünyada sporcuların performanslarını takip edebilmelerini, etkili sporcu çalışması yaptırabilmelerini, spor alanında bilimsel araştırmalar yapabilmelerini amaçlamaktadır.</a:t>
            </a:r>
          </a:p>
          <a:p>
            <a:endParaRPr lang="tr-TR" dirty="0"/>
          </a:p>
        </p:txBody>
      </p:sp>
    </p:spTree>
    <p:extLst>
      <p:ext uri="{BB962C8B-B14F-4D97-AF65-F5344CB8AC3E}">
        <p14:creationId xmlns:p14="http://schemas.microsoft.com/office/powerpoint/2010/main" xmlns="" val="1224936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40603" y="1825625"/>
            <a:ext cx="7718156" cy="3358558"/>
          </a:xfrm>
        </p:spPr>
        <p:txBody>
          <a:bodyPr>
            <a:normAutofit fontScale="25000" lnSpcReduction="20000"/>
          </a:bodyPr>
          <a:lstStyle/>
          <a:p>
            <a:pPr marL="274320" lvl="1" indent="-274320" algn="ctr">
              <a:buClr>
                <a:schemeClr val="accent3"/>
              </a:buClr>
              <a:buSzPct val="95000"/>
              <a:buNone/>
            </a:pPr>
            <a:r>
              <a:rPr lang="tr-TR" sz="8000" b="1" dirty="0">
                <a:latin typeface="Times New Roman" pitchFamily="18" charset="0"/>
                <a:cs typeface="Times New Roman" pitchFamily="18" charset="0"/>
              </a:rPr>
              <a:t>Programdan Mezun Olanların Alacakları Unvan;</a:t>
            </a:r>
          </a:p>
          <a:p>
            <a:pPr marL="274320" lvl="1" indent="-274320" algn="ctr">
              <a:buClr>
                <a:schemeClr val="accent3"/>
              </a:buClr>
              <a:buSzPct val="95000"/>
              <a:buNone/>
            </a:pPr>
            <a:r>
              <a:rPr lang="tr-TR" sz="8000" dirty="0">
                <a:latin typeface="Times New Roman" pitchFamily="18" charset="0"/>
                <a:cs typeface="Times New Roman" pitchFamily="18" charset="0"/>
              </a:rPr>
              <a:t>     Antrenör</a:t>
            </a:r>
          </a:p>
          <a:p>
            <a:pPr marL="274320" lvl="1" indent="-274320" algn="ctr">
              <a:buClr>
                <a:schemeClr val="accent3"/>
              </a:buClr>
              <a:buSzPct val="95000"/>
              <a:buNone/>
            </a:pPr>
            <a:endParaRPr lang="tr-TR" sz="8000" b="1" dirty="0">
              <a:latin typeface="Times New Roman" pitchFamily="18" charset="0"/>
              <a:cs typeface="Times New Roman" pitchFamily="18" charset="0"/>
            </a:endParaRPr>
          </a:p>
          <a:p>
            <a:pPr marL="274320" lvl="1" indent="-274320" algn="ctr">
              <a:buClr>
                <a:schemeClr val="accent3"/>
              </a:buClr>
              <a:buSzPct val="95000"/>
              <a:buNone/>
            </a:pPr>
            <a:r>
              <a:rPr lang="tr-TR" sz="8000" b="1" dirty="0">
                <a:latin typeface="Times New Roman" pitchFamily="18" charset="0"/>
                <a:cs typeface="Times New Roman" pitchFamily="18" charset="0"/>
              </a:rPr>
              <a:t>    Programdan Mezun Olanların Çalışma Alanları;</a:t>
            </a:r>
            <a:endParaRPr lang="tr-TR" sz="8000" dirty="0">
              <a:latin typeface="Times New Roman" pitchFamily="18" charset="0"/>
              <a:cs typeface="Times New Roman" pitchFamily="18" charset="0"/>
            </a:endParaRPr>
          </a:p>
          <a:p>
            <a:pPr algn="ctr">
              <a:buNone/>
            </a:pPr>
            <a:r>
              <a:rPr lang="tr-TR" sz="8000" dirty="0">
                <a:latin typeface="Times New Roman" pitchFamily="18" charset="0"/>
                <a:cs typeface="Times New Roman" pitchFamily="18" charset="0"/>
              </a:rPr>
              <a:t>    </a:t>
            </a:r>
            <a:r>
              <a:rPr lang="tr-TR" sz="8000" dirty="0" smtClean="0">
                <a:latin typeface="Times New Roman" pitchFamily="18" charset="0"/>
                <a:cs typeface="Times New Roman" pitchFamily="18" charset="0"/>
              </a:rPr>
              <a:t>Antrenörlük Eğitimi </a:t>
            </a:r>
            <a:r>
              <a:rPr lang="tr-TR" sz="8000" dirty="0">
                <a:latin typeface="Times New Roman" pitchFamily="18" charset="0"/>
                <a:cs typeface="Times New Roman" pitchFamily="18" charset="0"/>
              </a:rPr>
              <a:t>mezunları,</a:t>
            </a:r>
            <a:r>
              <a:rPr lang="tr-TR" sz="800" dirty="0"/>
              <a:t> </a:t>
            </a:r>
            <a:r>
              <a:rPr lang="tr-TR" sz="8000" dirty="0">
                <a:latin typeface="Times New Roman" pitchFamily="18" charset="0"/>
                <a:cs typeface="Times New Roman" pitchFamily="18" charset="0"/>
              </a:rPr>
              <a:t> Artistik Jimnastik, Atletizm, Badminton, Basketbol, Futbol, Hentbol, Masa Tenisi, Ritmik Jimnastik, Tenis, Voleybol, </a:t>
            </a:r>
            <a:r>
              <a:rPr lang="tr-TR" sz="8000" dirty="0" smtClean="0">
                <a:latin typeface="Times New Roman" pitchFamily="18" charset="0"/>
                <a:cs typeface="Times New Roman" pitchFamily="18" charset="0"/>
              </a:rPr>
              <a:t>Yüzme alanlarının </a:t>
            </a:r>
            <a:r>
              <a:rPr lang="tr-TR" sz="8000" dirty="0">
                <a:latin typeface="Times New Roman" pitchFamily="18" charset="0"/>
                <a:cs typeface="Times New Roman" pitchFamily="18" charset="0"/>
              </a:rPr>
              <a:t>içinden istedikleri alanda </a:t>
            </a:r>
            <a:r>
              <a:rPr lang="tr-TR" sz="8000" dirty="0" smtClean="0">
                <a:latin typeface="Times New Roman" pitchFamily="18" charset="0"/>
                <a:cs typeface="Times New Roman" pitchFamily="18" charset="0"/>
              </a:rPr>
              <a:t>uzmanlaşmaktadırlar. Üniversitelerde</a:t>
            </a:r>
            <a:r>
              <a:rPr lang="tr-TR" sz="8000" dirty="0">
                <a:latin typeface="Times New Roman" pitchFamily="18" charset="0"/>
                <a:cs typeface="Times New Roman" pitchFamily="18" charset="0"/>
              </a:rPr>
              <a:t>, yerel yönetimlerde, amatör ve profesyonel spor kulüplerinde, spor federasyonlarında, Gençlik Hizmetleri ve Spor Genel Müdürlüğü merkez ve taşra </a:t>
            </a:r>
            <a:r>
              <a:rPr lang="tr-TR" sz="8000" dirty="0" smtClean="0">
                <a:latin typeface="Times New Roman" pitchFamily="18" charset="0"/>
                <a:cs typeface="Times New Roman" pitchFamily="18" charset="0"/>
              </a:rPr>
              <a:t>teşkilatlarında ayrıca </a:t>
            </a:r>
            <a:r>
              <a:rPr lang="tr-TR" sz="8000" dirty="0">
                <a:latin typeface="Times New Roman" pitchFamily="18" charset="0"/>
                <a:cs typeface="Times New Roman" pitchFamily="18" charset="0"/>
              </a:rPr>
              <a:t>özel spor salonlarında ve turizm sektörü gibi sportif aktivitelerin öğretilmesi ve organizasyonlarda görev alabilirler.</a:t>
            </a:r>
          </a:p>
          <a:p>
            <a:endParaRPr lang="tr-TR" dirty="0"/>
          </a:p>
        </p:txBody>
      </p:sp>
    </p:spTree>
    <p:extLst>
      <p:ext uri="{BB962C8B-B14F-4D97-AF65-F5344CB8AC3E}">
        <p14:creationId xmlns:p14="http://schemas.microsoft.com/office/powerpoint/2010/main" xmlns="" val="2041427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39864"/>
            <a:ext cx="9297692" cy="4037309"/>
          </a:xfrm>
        </p:spPr>
        <p:txBody>
          <a:bodyPr>
            <a:normAutofit/>
          </a:bodyPr>
          <a:lstStyle/>
          <a:p>
            <a:pPr marL="274320" lvl="1" indent="-274320" algn="ctr">
              <a:buClr>
                <a:schemeClr val="accent3"/>
              </a:buClr>
              <a:buSzPct val="95000"/>
              <a:buNone/>
            </a:pPr>
            <a:r>
              <a:rPr lang="tr-TR" b="1" dirty="0">
                <a:latin typeface="Times New Roman" pitchFamily="18" charset="0"/>
                <a:cs typeface="Times New Roman" pitchFamily="18" charset="0"/>
              </a:rPr>
              <a:t>Programda Öğrenci Sayısı</a:t>
            </a:r>
            <a:endParaRPr lang="tr-TR" dirty="0">
              <a:latin typeface="Times New Roman" pitchFamily="18" charset="0"/>
              <a:cs typeface="Times New Roman" pitchFamily="18" charset="0"/>
            </a:endParaRPr>
          </a:p>
          <a:p>
            <a:pPr marL="0" indent="0" algn="ctr">
              <a:lnSpc>
                <a:spcPct val="150000"/>
              </a:lnSpc>
              <a:spcBef>
                <a:spcPts val="0"/>
              </a:spcBef>
              <a:buNone/>
            </a:pPr>
            <a:r>
              <a:rPr lang="tr-TR" sz="2000" dirty="0" smtClean="0">
                <a:latin typeface="Times New Roman" pitchFamily="18" charset="0"/>
                <a:cs typeface="Times New Roman" pitchFamily="18" charset="0"/>
              </a:rPr>
              <a:t>Programa özel yetenek sınavıyla 2016–2017 </a:t>
            </a:r>
            <a:r>
              <a:rPr lang="tr-TR" sz="2000" dirty="0">
                <a:latin typeface="Times New Roman" pitchFamily="18" charset="0"/>
                <a:cs typeface="Times New Roman" pitchFamily="18" charset="0"/>
              </a:rPr>
              <a:t>E</a:t>
            </a:r>
            <a:r>
              <a:rPr lang="tr-TR" sz="2000" dirty="0" smtClean="0">
                <a:latin typeface="Times New Roman" pitchFamily="18" charset="0"/>
                <a:cs typeface="Times New Roman" pitchFamily="18" charset="0"/>
              </a:rPr>
              <a:t>ğitim </a:t>
            </a:r>
            <a:r>
              <a:rPr lang="tr-TR" sz="2000" dirty="0">
                <a:latin typeface="Times New Roman" pitchFamily="18" charset="0"/>
                <a:cs typeface="Times New Roman" pitchFamily="18" charset="0"/>
              </a:rPr>
              <a:t>Ö</a:t>
            </a:r>
            <a:r>
              <a:rPr lang="tr-TR" sz="2000" dirty="0" smtClean="0">
                <a:latin typeface="Times New Roman" pitchFamily="18" charset="0"/>
                <a:cs typeface="Times New Roman" pitchFamily="18" charset="0"/>
              </a:rPr>
              <a:t>ğretim yılında 50, 2017–2018 Eğitim </a:t>
            </a:r>
            <a:r>
              <a:rPr lang="tr-TR" sz="2000" dirty="0">
                <a:latin typeface="Times New Roman" pitchFamily="18" charset="0"/>
                <a:cs typeface="Times New Roman" pitchFamily="18" charset="0"/>
              </a:rPr>
              <a:t>Ö</a:t>
            </a:r>
            <a:r>
              <a:rPr lang="tr-TR" sz="2000" dirty="0" smtClean="0">
                <a:latin typeface="Times New Roman" pitchFamily="18" charset="0"/>
                <a:cs typeface="Times New Roman" pitchFamily="18" charset="0"/>
              </a:rPr>
              <a:t>ğretim yılında 50, 2018-2019 Eğitim-Öğretim </a:t>
            </a:r>
            <a:r>
              <a:rPr lang="tr-TR" sz="2000" dirty="0">
                <a:latin typeface="Times New Roman" pitchFamily="18" charset="0"/>
                <a:cs typeface="Times New Roman" pitchFamily="18" charset="0"/>
              </a:rPr>
              <a:t>yılında </a:t>
            </a:r>
            <a:r>
              <a:rPr lang="tr-TR" sz="2000" dirty="0" smtClean="0">
                <a:latin typeface="Times New Roman" pitchFamily="18" charset="0"/>
                <a:cs typeface="Times New Roman" pitchFamily="18" charset="0"/>
              </a:rPr>
              <a:t> 50, 2019-2020 Eğitim Öğretim yılında ise normal öğretime 50, </a:t>
            </a:r>
            <a:r>
              <a:rPr lang="tr-TR" sz="2000" dirty="0">
                <a:latin typeface="Times New Roman" pitchFamily="18" charset="0"/>
                <a:cs typeface="Times New Roman" pitchFamily="18" charset="0"/>
              </a:rPr>
              <a:t>i</a:t>
            </a:r>
            <a:r>
              <a:rPr lang="tr-TR" sz="2000" dirty="0" smtClean="0">
                <a:latin typeface="Times New Roman" pitchFamily="18" charset="0"/>
                <a:cs typeface="Times New Roman" pitchFamily="18" charset="0"/>
              </a:rPr>
              <a:t>kinci öğretime 30 olmak üzere </a:t>
            </a:r>
            <a:r>
              <a:rPr lang="tr-TR" sz="2000" dirty="0">
                <a:latin typeface="Times New Roman" pitchFamily="18" charset="0"/>
                <a:cs typeface="Times New Roman" pitchFamily="18" charset="0"/>
              </a:rPr>
              <a:t>toplamda </a:t>
            </a:r>
            <a:r>
              <a:rPr lang="tr-TR" sz="2000" dirty="0" smtClean="0">
                <a:latin typeface="Times New Roman" pitchFamily="18" charset="0"/>
                <a:cs typeface="Times New Roman" pitchFamily="18" charset="0"/>
              </a:rPr>
              <a:t>80  </a:t>
            </a:r>
            <a:r>
              <a:rPr lang="tr-TR" sz="2000" dirty="0">
                <a:latin typeface="Times New Roman" pitchFamily="18" charset="0"/>
                <a:cs typeface="Times New Roman" pitchFamily="18" charset="0"/>
              </a:rPr>
              <a:t>öğrenci alınmıştır</a:t>
            </a:r>
            <a:r>
              <a:rPr lang="tr-TR" sz="2000" dirty="0" smtClean="0">
                <a:latin typeface="Times New Roman" pitchFamily="18" charset="0"/>
                <a:cs typeface="Times New Roman" pitchFamily="18" charset="0"/>
              </a:rPr>
              <a:t>.</a:t>
            </a:r>
          </a:p>
          <a:p>
            <a:pPr marL="0" indent="0" algn="ctr">
              <a:lnSpc>
                <a:spcPct val="150000"/>
              </a:lnSpc>
              <a:spcBef>
                <a:spcPts val="0"/>
              </a:spcBef>
              <a:buNone/>
            </a:pPr>
            <a:r>
              <a:rPr lang="tr-TR" sz="2000" dirty="0" smtClean="0">
                <a:latin typeface="Times New Roman" pitchFamily="18" charset="0"/>
                <a:cs typeface="Times New Roman" pitchFamily="18" charset="0"/>
              </a:rPr>
              <a:t>Toplam </a:t>
            </a:r>
            <a:r>
              <a:rPr lang="tr-TR" sz="2000" dirty="0">
                <a:latin typeface="Times New Roman" pitchFamily="18" charset="0"/>
                <a:cs typeface="Times New Roman" pitchFamily="18" charset="0"/>
              </a:rPr>
              <a:t>devam eden öğrenci sayısı: </a:t>
            </a:r>
            <a:r>
              <a:rPr lang="tr-TR" sz="2000" b="1" dirty="0" smtClean="0">
                <a:latin typeface="Times New Roman" pitchFamily="18" charset="0"/>
                <a:cs typeface="Times New Roman" pitchFamily="18" charset="0"/>
              </a:rPr>
              <a:t>255</a:t>
            </a:r>
            <a:endParaRPr lang="tr-TR" sz="2000" b="1" dirty="0">
              <a:latin typeface="Times New Roman" pitchFamily="18" charset="0"/>
              <a:cs typeface="Times New Roman" pitchFamily="18" charset="0"/>
            </a:endParaRPr>
          </a:p>
          <a:p>
            <a:pPr algn="ctr">
              <a:lnSpc>
                <a:spcPct val="150000"/>
              </a:lnSpc>
              <a:spcBef>
                <a:spcPts val="0"/>
              </a:spcBef>
            </a:pPr>
            <a:r>
              <a:rPr lang="tr-TR" b="1" dirty="0">
                <a:latin typeface="Times New Roman" pitchFamily="18" charset="0"/>
                <a:cs typeface="Times New Roman" pitchFamily="18" charset="0"/>
              </a:rPr>
              <a:t>Mezuniyet Koşulları</a:t>
            </a:r>
            <a:endParaRPr lang="tr-TR" dirty="0">
              <a:latin typeface="Times New Roman" pitchFamily="18" charset="0"/>
              <a:cs typeface="Times New Roman" pitchFamily="18" charset="0"/>
            </a:endParaRPr>
          </a:p>
          <a:p>
            <a:pPr marL="0" indent="0" algn="ctr">
              <a:buNone/>
            </a:pPr>
            <a:r>
              <a:rPr lang="tr-TR" sz="2000" dirty="0">
                <a:latin typeface="Times New Roman" pitchFamily="18" charset="0"/>
                <a:cs typeface="Times New Roman" pitchFamily="18" charset="0"/>
              </a:rPr>
              <a:t>        Programın süresi 4 yıldır. </a:t>
            </a:r>
            <a:r>
              <a:rPr lang="tr-TR" sz="2000" dirty="0" smtClean="0">
                <a:latin typeface="Times New Roman" pitchFamily="18" charset="0"/>
                <a:cs typeface="Times New Roman" pitchFamily="18" charset="0"/>
              </a:rPr>
              <a:t>Programın </a:t>
            </a:r>
            <a:r>
              <a:rPr lang="tr-TR" sz="2000" dirty="0">
                <a:latin typeface="Times New Roman" pitchFamily="18" charset="0"/>
                <a:cs typeface="Times New Roman" pitchFamily="18" charset="0"/>
              </a:rPr>
              <a:t>resmi öğretim dili Türkçedir.  Programdan mezun olabilmek için toplam 240 AKTS ders </a:t>
            </a:r>
            <a:r>
              <a:rPr lang="tr-TR" sz="2000" dirty="0" smtClean="0">
                <a:latin typeface="Times New Roman" pitchFamily="18" charset="0"/>
                <a:cs typeface="Times New Roman" pitchFamily="18" charset="0"/>
              </a:rPr>
              <a:t>alınmış olmalıdır.</a:t>
            </a:r>
            <a:endParaRPr lang="tr-TR" sz="2000" dirty="0">
              <a:latin typeface="Times New Roman" pitchFamily="18" charset="0"/>
              <a:cs typeface="Times New Roman" pitchFamily="18" charset="0"/>
            </a:endParaRPr>
          </a:p>
          <a:p>
            <a:pPr marL="0" indent="0">
              <a:buNone/>
            </a:pPr>
            <a:endParaRPr lang="tr-TR" dirty="0"/>
          </a:p>
        </p:txBody>
      </p:sp>
    </p:spTree>
    <p:extLst>
      <p:ext uri="{BB962C8B-B14F-4D97-AF65-F5344CB8AC3E}">
        <p14:creationId xmlns:p14="http://schemas.microsoft.com/office/powerpoint/2010/main" xmlns="" val="3370406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ersonel_\Desktop\Akademik personel Foto 2018\varol.jpg201712816433545.jpg"/>
          <p:cNvPicPr>
            <a:picLocks noChangeAspect="1" noChangeArrowheads="1"/>
          </p:cNvPicPr>
          <p:nvPr/>
        </p:nvPicPr>
        <p:blipFill>
          <a:blip r:embed="rId2" cstate="print"/>
          <a:srcRect/>
          <a:stretch>
            <a:fillRect/>
          </a:stretch>
        </p:blipFill>
        <p:spPr bwMode="auto">
          <a:xfrm>
            <a:off x="4731667" y="1127610"/>
            <a:ext cx="2262753" cy="1596325"/>
          </a:xfrm>
          <a:prstGeom prst="rect">
            <a:avLst/>
          </a:prstGeom>
          <a:ln w="88900" cap="sq" cmpd="thickThin">
            <a:solidFill>
              <a:srgbClr val="000000"/>
            </a:solidFill>
            <a:prstDash val="solid"/>
            <a:miter lim="800000"/>
          </a:ln>
          <a:effectLst>
            <a:innerShdw blurRad="76200">
              <a:srgbClr val="000000"/>
            </a:innerShdw>
          </a:effectLst>
        </p:spPr>
      </p:pic>
      <p:pic>
        <p:nvPicPr>
          <p:cNvPr id="3" name="10 Resim" descr="C:\Users\Personel_\Desktop\A0758_2014326114438427.jpg"/>
          <p:cNvPicPr/>
          <p:nvPr/>
        </p:nvPicPr>
        <p:blipFill>
          <a:blip r:embed="rId3" cstate="print"/>
          <a:srcRect b="10186"/>
          <a:stretch>
            <a:fillRect/>
          </a:stretch>
        </p:blipFill>
        <p:spPr bwMode="auto">
          <a:xfrm>
            <a:off x="2165303" y="3386549"/>
            <a:ext cx="1825090" cy="179716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5 Resim" descr="C:\Users\Personel_\Desktop\B0685_201451285719982.jpg"/>
          <p:cNvPicPr/>
          <p:nvPr/>
        </p:nvPicPr>
        <p:blipFill>
          <a:blip r:embed="rId4" cstate="print"/>
          <a:stretch>
            <a:fillRect/>
          </a:stretch>
        </p:blipFill>
        <p:spPr bwMode="auto">
          <a:xfrm>
            <a:off x="4917938" y="3298127"/>
            <a:ext cx="1960536" cy="17971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2" descr="C:\Users\lenovo-\Desktop\B0745_2014220142819378.jpg"/>
          <p:cNvPicPr>
            <a:picLocks noChangeAspect="1" noChangeArrowheads="1"/>
          </p:cNvPicPr>
          <p:nvPr/>
        </p:nvPicPr>
        <p:blipFill>
          <a:blip r:embed="rId5" cstate="print"/>
          <a:srcRect/>
          <a:stretch>
            <a:fillRect/>
          </a:stretch>
        </p:blipFill>
        <p:spPr bwMode="auto">
          <a:xfrm>
            <a:off x="7560706" y="3367097"/>
            <a:ext cx="1728192" cy="1728192"/>
          </a:xfrm>
          <a:prstGeom prst="ellipse">
            <a:avLst/>
          </a:prstGeom>
          <a:ln>
            <a:noFill/>
          </a:ln>
          <a:effectLst>
            <a:softEdge rad="112500"/>
          </a:effectLst>
        </p:spPr>
      </p:pic>
      <p:sp>
        <p:nvSpPr>
          <p:cNvPr id="6" name="Dikdörtgen 5"/>
          <p:cNvSpPr/>
          <p:nvPr/>
        </p:nvSpPr>
        <p:spPr>
          <a:xfrm>
            <a:off x="4665798" y="2578042"/>
            <a:ext cx="2394488" cy="830997"/>
          </a:xfrm>
          <a:prstGeom prst="rect">
            <a:avLst/>
          </a:prstGeom>
        </p:spPr>
        <p:txBody>
          <a:bodyPr wrap="square">
            <a:spAutoFit/>
          </a:bodyPr>
          <a:lstStyle/>
          <a:p>
            <a:pPr algn="ctr">
              <a:buNone/>
            </a:pPr>
            <a:endParaRPr lang="tr-TR" sz="1200" b="1" u="sng" dirty="0" smtClean="0"/>
          </a:p>
          <a:p>
            <a:pPr algn="ctr">
              <a:buNone/>
            </a:pPr>
            <a:r>
              <a:rPr lang="tr-TR" sz="1200" dirty="0" smtClean="0"/>
              <a:t>Dr</a:t>
            </a:r>
            <a:r>
              <a:rPr lang="tr-TR" sz="1200" dirty="0"/>
              <a:t>. </a:t>
            </a:r>
            <a:r>
              <a:rPr lang="tr-TR" sz="1200" dirty="0" err="1"/>
              <a:t>Öğr</a:t>
            </a:r>
            <a:r>
              <a:rPr lang="tr-TR" sz="1200" dirty="0"/>
              <a:t>. Üyesi Varol </a:t>
            </a:r>
            <a:r>
              <a:rPr lang="tr-TR" sz="1200" dirty="0" smtClean="0"/>
              <a:t>TUTAL</a:t>
            </a:r>
          </a:p>
          <a:p>
            <a:pPr algn="ctr"/>
            <a:r>
              <a:rPr lang="tr-TR" sz="1200" b="1" u="sng" dirty="0"/>
              <a:t>Yüksekokul Müdürü</a:t>
            </a:r>
            <a:endParaRPr lang="tr-TR" sz="1200" dirty="0"/>
          </a:p>
          <a:p>
            <a:pPr algn="ctr">
              <a:buNone/>
            </a:pPr>
            <a:endParaRPr lang="tr-TR" sz="1200" dirty="0"/>
          </a:p>
        </p:txBody>
      </p:sp>
      <p:sp>
        <p:nvSpPr>
          <p:cNvPr id="8" name="Dikdörtgen 7"/>
          <p:cNvSpPr/>
          <p:nvPr/>
        </p:nvSpPr>
        <p:spPr>
          <a:xfrm>
            <a:off x="7560704" y="5169207"/>
            <a:ext cx="1728193" cy="923330"/>
          </a:xfrm>
          <a:prstGeom prst="rect">
            <a:avLst/>
          </a:prstGeom>
        </p:spPr>
        <p:txBody>
          <a:bodyPr wrap="square">
            <a:spAutoFit/>
          </a:bodyPr>
          <a:lstStyle/>
          <a:p>
            <a:pPr algn="ctr"/>
            <a:r>
              <a:rPr lang="tr-TR" sz="1200" dirty="0" smtClean="0"/>
              <a:t>Bekir  ÇİFTÇİ</a:t>
            </a:r>
          </a:p>
          <a:p>
            <a:pPr algn="ctr"/>
            <a:r>
              <a:rPr lang="tr-TR" sz="1200" b="1" dirty="0"/>
              <a:t>Yüksekokul Sekreter V.</a:t>
            </a:r>
          </a:p>
          <a:p>
            <a:pPr algn="ctr"/>
            <a:endParaRPr lang="tr-TR" sz="1200" dirty="0"/>
          </a:p>
          <a:p>
            <a:pPr>
              <a:buNone/>
            </a:pPr>
            <a:endParaRPr lang="tr-TR" dirty="0"/>
          </a:p>
        </p:txBody>
      </p:sp>
      <p:sp>
        <p:nvSpPr>
          <p:cNvPr id="9" name="Dikdörtgen 8"/>
          <p:cNvSpPr/>
          <p:nvPr/>
        </p:nvSpPr>
        <p:spPr>
          <a:xfrm>
            <a:off x="4818812" y="5030517"/>
            <a:ext cx="2088461" cy="830997"/>
          </a:xfrm>
          <a:prstGeom prst="rect">
            <a:avLst/>
          </a:prstGeom>
        </p:spPr>
        <p:txBody>
          <a:bodyPr wrap="square">
            <a:spAutoFit/>
          </a:bodyPr>
          <a:lstStyle/>
          <a:p>
            <a:pPr algn="ctr">
              <a:buNone/>
            </a:pPr>
            <a:endParaRPr lang="tr-TR" sz="1200" b="1" dirty="0" smtClean="0"/>
          </a:p>
          <a:p>
            <a:pPr algn="ctr">
              <a:buNone/>
            </a:pPr>
            <a:r>
              <a:rPr lang="tr-TR" sz="1200" dirty="0" err="1" smtClean="0"/>
              <a:t>Öğr.Gör</a:t>
            </a:r>
            <a:r>
              <a:rPr lang="tr-TR" sz="1200" dirty="0"/>
              <a:t>. </a:t>
            </a:r>
            <a:r>
              <a:rPr lang="tr-TR" sz="1200" dirty="0" err="1" smtClean="0"/>
              <a:t>M.Selami</a:t>
            </a:r>
            <a:r>
              <a:rPr lang="tr-TR" sz="1200" dirty="0" smtClean="0"/>
              <a:t> ERMAN</a:t>
            </a:r>
          </a:p>
          <a:p>
            <a:pPr algn="ctr"/>
            <a:r>
              <a:rPr lang="tr-TR" sz="1200" b="1" dirty="0"/>
              <a:t>Müdür Yardımcısı </a:t>
            </a:r>
          </a:p>
          <a:p>
            <a:pPr algn="ctr">
              <a:buNone/>
            </a:pPr>
            <a:endParaRPr lang="tr-TR" sz="1200" dirty="0"/>
          </a:p>
        </p:txBody>
      </p:sp>
      <p:sp>
        <p:nvSpPr>
          <p:cNvPr id="10" name="Dikdörtgen 9"/>
          <p:cNvSpPr/>
          <p:nvPr/>
        </p:nvSpPr>
        <p:spPr>
          <a:xfrm>
            <a:off x="2165303" y="5030517"/>
            <a:ext cx="1945036" cy="1107996"/>
          </a:xfrm>
          <a:prstGeom prst="rect">
            <a:avLst/>
          </a:prstGeom>
        </p:spPr>
        <p:txBody>
          <a:bodyPr wrap="square">
            <a:spAutoFit/>
          </a:bodyPr>
          <a:lstStyle/>
          <a:p>
            <a:pPr algn="ctr"/>
            <a:endParaRPr lang="tr-TR" sz="1200" b="1" dirty="0" smtClean="0"/>
          </a:p>
          <a:p>
            <a:pPr algn="ctr"/>
            <a:r>
              <a:rPr lang="tr-TR" sz="1200" dirty="0" smtClean="0"/>
              <a:t>Dr</a:t>
            </a:r>
            <a:r>
              <a:rPr lang="tr-TR" sz="1200" dirty="0"/>
              <a:t>. </a:t>
            </a:r>
            <a:r>
              <a:rPr lang="tr-TR" sz="1200" dirty="0" err="1"/>
              <a:t>Öğr</a:t>
            </a:r>
            <a:r>
              <a:rPr lang="tr-TR" sz="1200" dirty="0"/>
              <a:t>. Üyesi Mehmet </a:t>
            </a:r>
            <a:r>
              <a:rPr lang="tr-TR" sz="1200" dirty="0" smtClean="0"/>
              <a:t>EFE</a:t>
            </a:r>
          </a:p>
          <a:p>
            <a:pPr algn="ctr"/>
            <a:r>
              <a:rPr lang="tr-TR" sz="1200" b="1" dirty="0"/>
              <a:t>Müdür Yardımcısı </a:t>
            </a:r>
          </a:p>
          <a:p>
            <a:pPr algn="ctr"/>
            <a:endParaRPr lang="tr-TR" sz="1200" dirty="0"/>
          </a:p>
          <a:p>
            <a:r>
              <a:rPr lang="tr-TR" b="1" dirty="0" smtClean="0"/>
              <a:t> </a:t>
            </a:r>
            <a:endParaRPr lang="tr-TR" dirty="0"/>
          </a:p>
        </p:txBody>
      </p:sp>
      <p:sp>
        <p:nvSpPr>
          <p:cNvPr id="11" name="Metin kutusu 10"/>
          <p:cNvSpPr txBox="1"/>
          <p:nvPr/>
        </p:nvSpPr>
        <p:spPr>
          <a:xfrm>
            <a:off x="1595690" y="571130"/>
            <a:ext cx="7209499" cy="461665"/>
          </a:xfrm>
          <a:prstGeom prst="rect">
            <a:avLst/>
          </a:prstGeom>
          <a:noFill/>
        </p:spPr>
        <p:txBody>
          <a:bodyPr wrap="square" rtlCol="0">
            <a:spAutoFit/>
          </a:bodyPr>
          <a:lstStyle/>
          <a:p>
            <a:r>
              <a:rPr lang="tr-TR" sz="2400" b="1" dirty="0" smtClean="0"/>
              <a:t>YÖNETİM</a:t>
            </a:r>
            <a:endParaRPr lang="tr-TR" sz="2400" b="1" dirty="0"/>
          </a:p>
        </p:txBody>
      </p:sp>
    </p:spTree>
    <p:extLst>
      <p:ext uri="{BB962C8B-B14F-4D97-AF65-F5344CB8AC3E}">
        <p14:creationId xmlns:p14="http://schemas.microsoft.com/office/powerpoint/2010/main" xmlns="" val="537261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34332" y="341878"/>
            <a:ext cx="10237922" cy="1060719"/>
          </a:xfrm>
        </p:spPr>
        <p:txBody>
          <a:bodyPr>
            <a:normAutofit/>
          </a:bodyPr>
          <a:lstStyle/>
          <a:p>
            <a:r>
              <a:rPr lang="tr-TR" sz="2400" b="1" dirty="0"/>
              <a:t>Spor Yöneticiliği Bölümü İle İlgili Bilgiler</a:t>
            </a:r>
          </a:p>
        </p:txBody>
      </p:sp>
      <p:sp>
        <p:nvSpPr>
          <p:cNvPr id="3" name="İçerik Yer Tutucusu 2"/>
          <p:cNvSpPr>
            <a:spLocks noGrp="1"/>
          </p:cNvSpPr>
          <p:nvPr>
            <p:ph idx="1"/>
          </p:nvPr>
        </p:nvSpPr>
        <p:spPr>
          <a:xfrm>
            <a:off x="1263112" y="1259937"/>
            <a:ext cx="8501990" cy="3684022"/>
          </a:xfrm>
        </p:spPr>
        <p:txBody>
          <a:bodyPr>
            <a:normAutofit fontScale="92500" lnSpcReduction="20000"/>
          </a:bodyPr>
          <a:lstStyle/>
          <a:p>
            <a:pPr lvl="1" algn="ctr">
              <a:buNone/>
            </a:pPr>
            <a:r>
              <a:rPr lang="tr-TR" sz="2000" b="1" dirty="0">
                <a:latin typeface="Arial" pitchFamily="34" charset="0"/>
                <a:cs typeface="Arial" pitchFamily="34" charset="0"/>
              </a:rPr>
              <a:t>Programın Bağlı Olduğu Bölüm ve/veya </a:t>
            </a:r>
            <a:r>
              <a:rPr lang="tr-TR" sz="2000" b="1" dirty="0" smtClean="0">
                <a:latin typeface="Arial" pitchFamily="34" charset="0"/>
                <a:cs typeface="Arial" pitchFamily="34" charset="0"/>
              </a:rPr>
              <a:t>Yüksekokul;</a:t>
            </a:r>
            <a:endParaRPr lang="tr-TR" sz="2000" dirty="0">
              <a:latin typeface="Arial" pitchFamily="34" charset="0"/>
              <a:cs typeface="Arial" pitchFamily="34" charset="0"/>
            </a:endParaRPr>
          </a:p>
          <a:p>
            <a:pPr algn="ctr"/>
            <a:r>
              <a:rPr lang="tr-TR" sz="2000" dirty="0">
                <a:latin typeface="Arial" pitchFamily="34" charset="0"/>
                <a:cs typeface="Arial" pitchFamily="34" charset="0"/>
              </a:rPr>
              <a:t>Spor Yöneticiliği Bölümü/Beden Eğitimi ve Spor Yüksekokulu bünyesindedir.</a:t>
            </a:r>
          </a:p>
          <a:p>
            <a:pPr algn="ctr">
              <a:buNone/>
            </a:pPr>
            <a:endParaRPr lang="tr-TR" sz="2000" b="1" dirty="0">
              <a:latin typeface="Arial" pitchFamily="34" charset="0"/>
              <a:cs typeface="Arial" pitchFamily="34" charset="0"/>
            </a:endParaRPr>
          </a:p>
          <a:p>
            <a:pPr algn="ctr">
              <a:buNone/>
            </a:pPr>
            <a:r>
              <a:rPr lang="tr-TR" sz="2000" b="1" dirty="0">
                <a:latin typeface="Arial" pitchFamily="34" charset="0"/>
                <a:cs typeface="Arial" pitchFamily="34" charset="0"/>
              </a:rPr>
              <a:t>     Programın Amacı;</a:t>
            </a:r>
          </a:p>
          <a:p>
            <a:pPr algn="ctr"/>
            <a:r>
              <a:rPr lang="tr-TR" sz="2000" dirty="0">
                <a:latin typeface="Arial" pitchFamily="34" charset="0"/>
                <a:cs typeface="Arial" pitchFamily="34" charset="0"/>
              </a:rPr>
              <a:t>Hızla gelişen ve giderek büyüyen bir öneme sahip olan spor bilimi alanında gereksinim duyduğu nitelikli elemanları ve yöneticileri yetiştirme amacıyla yola çıkan bölümümüz de, bu amaca yönelik bir ders programı uygulamaktadır. </a:t>
            </a:r>
          </a:p>
          <a:p>
            <a:pPr algn="ctr"/>
            <a:r>
              <a:rPr lang="tr-TR" sz="2000" dirty="0">
                <a:latin typeface="Arial" pitchFamily="34" charset="0"/>
                <a:cs typeface="Arial" pitchFamily="34" charset="0"/>
              </a:rPr>
              <a:t>Okulumuz sektörün İhtiyaçlarına göre ders programlarını belirleyip, programda ekonomi, spor hukuku, spor pazarlaması, spor psikolojisi, spor sosyolojisi gibi teorik ve bireysel sporlar, takım sporları gibi uygulamalı dersler öğretilerek geleceğin spor yöneticilerini tam donanımlı olarak yetiştirmeyi amaçlamaktadır. </a:t>
            </a:r>
          </a:p>
        </p:txBody>
      </p:sp>
    </p:spTree>
    <p:extLst>
      <p:ext uri="{BB962C8B-B14F-4D97-AF65-F5344CB8AC3E}">
        <p14:creationId xmlns:p14="http://schemas.microsoft.com/office/powerpoint/2010/main" xmlns="" val="3006650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63112" y="1631896"/>
            <a:ext cx="7617418" cy="3637528"/>
          </a:xfrm>
        </p:spPr>
        <p:txBody>
          <a:bodyPr>
            <a:normAutofit lnSpcReduction="10000"/>
          </a:bodyPr>
          <a:lstStyle/>
          <a:p>
            <a:pPr marL="274320" lvl="1" indent="-274320" algn="ctr">
              <a:buClr>
                <a:schemeClr val="accent3"/>
              </a:buClr>
              <a:buSzPct val="95000"/>
            </a:pPr>
            <a:r>
              <a:rPr lang="tr-TR" b="1" dirty="0"/>
              <a:t>Programdan Mezun Olanların Alacakları Unvan;</a:t>
            </a:r>
          </a:p>
          <a:p>
            <a:pPr marL="274320" lvl="1" indent="-274320" algn="ctr">
              <a:buClr>
                <a:schemeClr val="accent3"/>
              </a:buClr>
              <a:buSzPct val="95000"/>
              <a:buNone/>
            </a:pPr>
            <a:r>
              <a:rPr lang="tr-TR" dirty="0"/>
              <a:t>     Spor Yöneticisi, Spor Uzmanı.</a:t>
            </a:r>
          </a:p>
          <a:p>
            <a:pPr marL="274320" lvl="1" indent="-274320" algn="ctr">
              <a:buClr>
                <a:schemeClr val="accent3"/>
              </a:buClr>
              <a:buSzPct val="95000"/>
              <a:buNone/>
            </a:pPr>
            <a:endParaRPr lang="tr-TR" b="1" dirty="0"/>
          </a:p>
          <a:p>
            <a:pPr marL="274320" lvl="1" indent="-274320" algn="ctr">
              <a:buClr>
                <a:schemeClr val="accent3"/>
              </a:buClr>
              <a:buSzPct val="95000"/>
              <a:buNone/>
            </a:pPr>
            <a:r>
              <a:rPr lang="tr-TR" b="1" dirty="0"/>
              <a:t>    Programdan </a:t>
            </a:r>
            <a:r>
              <a:rPr lang="tr-TR" b="1" dirty="0">
                <a:latin typeface="Times New Roman" pitchFamily="18" charset="0"/>
                <a:cs typeface="Times New Roman" pitchFamily="18" charset="0"/>
              </a:rPr>
              <a:t>Mezun</a:t>
            </a:r>
            <a:r>
              <a:rPr lang="tr-TR" b="1" dirty="0"/>
              <a:t> Olanların Çalışma Alanları;</a:t>
            </a:r>
            <a:endParaRPr lang="tr-TR" dirty="0"/>
          </a:p>
          <a:p>
            <a:pPr algn="ctr">
              <a:buNone/>
            </a:pPr>
            <a:r>
              <a:rPr lang="tr-TR" sz="2000" dirty="0"/>
              <a:t>    Spor Yöneticiliği Bölümü mezunları, üniversitelerde, yerel yönetimlerde, amatör ve profesyonel spor kulüplerinde, spor federasyonlarında, Gençlik Hizmetleri ve Spor Genel Müdürlüğü merkez ve taşra teşkilatlarında, milli piyango ve spor toto kurumlarında spor uzmanı olarak çalışırlar. Ayrıca özel spor salonlarında ve turizm sektörü gibi sportif aktivitelerin öğretilmesi ve </a:t>
            </a:r>
            <a:r>
              <a:rPr lang="tr-TR" sz="2000" dirty="0" smtClean="0"/>
              <a:t>organizasyonlarda da </a:t>
            </a:r>
            <a:r>
              <a:rPr lang="tr-TR" sz="2000" dirty="0"/>
              <a:t>görev alabilirler.</a:t>
            </a:r>
          </a:p>
          <a:p>
            <a:endParaRPr lang="tr-TR" dirty="0"/>
          </a:p>
        </p:txBody>
      </p:sp>
    </p:spTree>
    <p:extLst>
      <p:ext uri="{BB962C8B-B14F-4D97-AF65-F5344CB8AC3E}">
        <p14:creationId xmlns:p14="http://schemas.microsoft.com/office/powerpoint/2010/main" xmlns="" val="1872574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25104" y="1379349"/>
            <a:ext cx="7749153" cy="4169044"/>
          </a:xfrm>
        </p:spPr>
        <p:txBody>
          <a:bodyPr>
            <a:normAutofit fontScale="47500" lnSpcReduction="20000"/>
          </a:bodyPr>
          <a:lstStyle/>
          <a:p>
            <a:pPr marL="274320" lvl="1" indent="-274320" algn="ctr">
              <a:buClr>
                <a:schemeClr val="accent3"/>
              </a:buClr>
              <a:buSzPct val="95000"/>
            </a:pPr>
            <a:r>
              <a:rPr lang="tr-TR" sz="3600" b="1" dirty="0">
                <a:latin typeface="Times New Roman" pitchFamily="18" charset="0"/>
                <a:cs typeface="Times New Roman" pitchFamily="18" charset="0"/>
              </a:rPr>
              <a:t>Programda Öğrenci Sayısı</a:t>
            </a:r>
            <a:endParaRPr lang="tr-TR" sz="3600" dirty="0">
              <a:latin typeface="Times New Roman" pitchFamily="18" charset="0"/>
              <a:cs typeface="Times New Roman" pitchFamily="18" charset="0"/>
            </a:endParaRPr>
          </a:p>
          <a:p>
            <a:pPr marL="0" indent="0" algn="ctr">
              <a:lnSpc>
                <a:spcPct val="150000"/>
              </a:lnSpc>
              <a:spcBef>
                <a:spcPts val="0"/>
              </a:spcBef>
              <a:buNone/>
            </a:pPr>
            <a:r>
              <a:rPr lang="tr-TR" sz="3600" dirty="0" smtClean="0">
                <a:latin typeface="Times New Roman" pitchFamily="18" charset="0"/>
                <a:cs typeface="Times New Roman" pitchFamily="18" charset="0"/>
              </a:rPr>
              <a:t>Programa özel yetenek sınavıyla </a:t>
            </a:r>
            <a:r>
              <a:rPr lang="tr-TR" sz="3600" dirty="0">
                <a:latin typeface="Times New Roman" pitchFamily="18" charset="0"/>
                <a:cs typeface="Times New Roman" pitchFamily="18" charset="0"/>
              </a:rPr>
              <a:t>2015–2016 </a:t>
            </a:r>
            <a:r>
              <a:rPr lang="tr-TR" sz="3600" dirty="0" smtClean="0">
                <a:latin typeface="Times New Roman" pitchFamily="18" charset="0"/>
                <a:cs typeface="Times New Roman" pitchFamily="18" charset="0"/>
              </a:rPr>
              <a:t>Eğitim </a:t>
            </a:r>
            <a:r>
              <a:rPr lang="tr-TR" sz="3600" dirty="0">
                <a:latin typeface="Times New Roman" pitchFamily="18" charset="0"/>
                <a:cs typeface="Times New Roman" pitchFamily="18" charset="0"/>
              </a:rPr>
              <a:t>Ö</a:t>
            </a:r>
            <a:r>
              <a:rPr lang="tr-TR" sz="3600" dirty="0" smtClean="0">
                <a:latin typeface="Times New Roman" pitchFamily="18" charset="0"/>
                <a:cs typeface="Times New Roman" pitchFamily="18" charset="0"/>
              </a:rPr>
              <a:t>ğretim yılında normal öğretime 40,</a:t>
            </a:r>
            <a:r>
              <a:rPr lang="tr-TR" sz="3600" dirty="0">
                <a:latin typeface="Times New Roman" pitchFamily="18" charset="0"/>
                <a:cs typeface="Times New Roman" pitchFamily="18" charset="0"/>
              </a:rPr>
              <a:t> i</a:t>
            </a:r>
            <a:r>
              <a:rPr lang="tr-TR" sz="3600" dirty="0" smtClean="0">
                <a:latin typeface="Times New Roman" pitchFamily="18" charset="0"/>
                <a:cs typeface="Times New Roman" pitchFamily="18" charset="0"/>
              </a:rPr>
              <a:t>kinci öğretime 40</a:t>
            </a:r>
            <a:r>
              <a:rPr lang="tr-TR" sz="3600" dirty="0">
                <a:latin typeface="Times New Roman" pitchFamily="18" charset="0"/>
                <a:cs typeface="Times New Roman" pitchFamily="18" charset="0"/>
              </a:rPr>
              <a:t> </a:t>
            </a:r>
            <a:r>
              <a:rPr lang="tr-TR" sz="3600" dirty="0" smtClean="0">
                <a:latin typeface="Times New Roman" pitchFamily="18" charset="0"/>
                <a:cs typeface="Times New Roman" pitchFamily="18" charset="0"/>
              </a:rPr>
              <a:t>olmak üzere toplam 80, 2016–2017 Eğitim </a:t>
            </a:r>
            <a:r>
              <a:rPr lang="tr-TR" sz="3600" dirty="0">
                <a:latin typeface="Times New Roman" pitchFamily="18" charset="0"/>
                <a:cs typeface="Times New Roman" pitchFamily="18" charset="0"/>
              </a:rPr>
              <a:t>Ö</a:t>
            </a:r>
            <a:r>
              <a:rPr lang="tr-TR" sz="3600" dirty="0" smtClean="0">
                <a:latin typeface="Times New Roman" pitchFamily="18" charset="0"/>
                <a:cs typeface="Times New Roman" pitchFamily="18" charset="0"/>
              </a:rPr>
              <a:t>ğretim yılında normal öğretime 50</a:t>
            </a:r>
            <a:r>
              <a:rPr lang="tr-TR" sz="3600" dirty="0">
                <a:latin typeface="Times New Roman" pitchFamily="18" charset="0"/>
                <a:cs typeface="Times New Roman" pitchFamily="18" charset="0"/>
              </a:rPr>
              <a:t>,</a:t>
            </a:r>
            <a:r>
              <a:rPr lang="tr-TR" sz="3600" dirty="0" smtClean="0">
                <a:latin typeface="Times New Roman" pitchFamily="18" charset="0"/>
                <a:cs typeface="Times New Roman" pitchFamily="18" charset="0"/>
              </a:rPr>
              <a:t> ikinci öğretime 50 olmak üzere toplam 100, 2017–2018 </a:t>
            </a:r>
            <a:r>
              <a:rPr lang="tr-TR" sz="3600" dirty="0">
                <a:latin typeface="Times New Roman" pitchFamily="18" charset="0"/>
                <a:cs typeface="Times New Roman" pitchFamily="18" charset="0"/>
              </a:rPr>
              <a:t>E</a:t>
            </a:r>
            <a:r>
              <a:rPr lang="tr-TR" sz="3600" dirty="0" smtClean="0">
                <a:latin typeface="Times New Roman" pitchFamily="18" charset="0"/>
                <a:cs typeface="Times New Roman" pitchFamily="18" charset="0"/>
              </a:rPr>
              <a:t>ğitim </a:t>
            </a:r>
            <a:r>
              <a:rPr lang="tr-TR" sz="3600" dirty="0">
                <a:latin typeface="Times New Roman" pitchFamily="18" charset="0"/>
                <a:cs typeface="Times New Roman" pitchFamily="18" charset="0"/>
              </a:rPr>
              <a:t>Ö</a:t>
            </a:r>
            <a:r>
              <a:rPr lang="tr-TR" sz="3600" dirty="0" smtClean="0">
                <a:latin typeface="Times New Roman" pitchFamily="18" charset="0"/>
                <a:cs typeface="Times New Roman" pitchFamily="18" charset="0"/>
              </a:rPr>
              <a:t>ğretim </a:t>
            </a:r>
            <a:r>
              <a:rPr lang="tr-TR" sz="3600" dirty="0">
                <a:latin typeface="Times New Roman" pitchFamily="18" charset="0"/>
                <a:cs typeface="Times New Roman" pitchFamily="18" charset="0"/>
              </a:rPr>
              <a:t>yılında </a:t>
            </a:r>
            <a:r>
              <a:rPr lang="tr-TR" sz="3600" dirty="0" smtClean="0">
                <a:latin typeface="Times New Roman" pitchFamily="18" charset="0"/>
                <a:cs typeface="Times New Roman" pitchFamily="18" charset="0"/>
              </a:rPr>
              <a:t>normal öğretime 50</a:t>
            </a:r>
            <a:r>
              <a:rPr lang="tr-TR" sz="3600" dirty="0">
                <a:latin typeface="Times New Roman" pitchFamily="18" charset="0"/>
                <a:cs typeface="Times New Roman" pitchFamily="18" charset="0"/>
              </a:rPr>
              <a:t>,</a:t>
            </a:r>
            <a:r>
              <a:rPr lang="tr-TR" sz="3600" dirty="0" smtClean="0">
                <a:latin typeface="Times New Roman" pitchFamily="18" charset="0"/>
                <a:cs typeface="Times New Roman" pitchFamily="18" charset="0"/>
              </a:rPr>
              <a:t> </a:t>
            </a:r>
            <a:r>
              <a:rPr lang="tr-TR" sz="3600" dirty="0">
                <a:latin typeface="Times New Roman" pitchFamily="18" charset="0"/>
                <a:cs typeface="Times New Roman" pitchFamily="18" charset="0"/>
              </a:rPr>
              <a:t>i</a:t>
            </a:r>
            <a:r>
              <a:rPr lang="tr-TR" sz="3600" dirty="0" smtClean="0">
                <a:latin typeface="Times New Roman" pitchFamily="18" charset="0"/>
                <a:cs typeface="Times New Roman" pitchFamily="18" charset="0"/>
              </a:rPr>
              <a:t>kinci öğretime 50</a:t>
            </a:r>
            <a:r>
              <a:rPr lang="tr-TR" sz="3600" dirty="0">
                <a:latin typeface="Times New Roman" pitchFamily="18" charset="0"/>
                <a:cs typeface="Times New Roman" pitchFamily="18" charset="0"/>
              </a:rPr>
              <a:t> </a:t>
            </a:r>
            <a:r>
              <a:rPr lang="tr-TR" sz="3600" dirty="0" smtClean="0">
                <a:latin typeface="Times New Roman" pitchFamily="18" charset="0"/>
                <a:cs typeface="Times New Roman" pitchFamily="18" charset="0"/>
              </a:rPr>
              <a:t>olmak üzere toplam</a:t>
            </a:r>
            <a:r>
              <a:rPr lang="tr-TR" sz="3600" dirty="0">
                <a:latin typeface="Times New Roman" pitchFamily="18" charset="0"/>
                <a:cs typeface="Times New Roman" pitchFamily="18" charset="0"/>
              </a:rPr>
              <a:t> </a:t>
            </a:r>
            <a:r>
              <a:rPr lang="tr-TR" sz="3600" dirty="0" smtClean="0">
                <a:latin typeface="Times New Roman" pitchFamily="18" charset="0"/>
                <a:cs typeface="Times New Roman" pitchFamily="18" charset="0"/>
              </a:rPr>
              <a:t>100</a:t>
            </a:r>
            <a:r>
              <a:rPr lang="tr-TR" sz="3600" dirty="0">
                <a:latin typeface="Times New Roman" pitchFamily="18" charset="0"/>
                <a:cs typeface="Times New Roman" pitchFamily="18" charset="0"/>
              </a:rPr>
              <a:t>, </a:t>
            </a:r>
            <a:r>
              <a:rPr lang="tr-TR" sz="3600" dirty="0" smtClean="0">
                <a:latin typeface="Times New Roman" pitchFamily="18" charset="0"/>
                <a:cs typeface="Times New Roman" pitchFamily="18" charset="0"/>
              </a:rPr>
              <a:t>2018-2019 </a:t>
            </a:r>
            <a:r>
              <a:rPr lang="tr-TR" sz="3600" dirty="0">
                <a:latin typeface="Times New Roman" pitchFamily="18" charset="0"/>
                <a:cs typeface="Times New Roman" pitchFamily="18" charset="0"/>
              </a:rPr>
              <a:t>E</a:t>
            </a:r>
            <a:r>
              <a:rPr lang="tr-TR" sz="3600" dirty="0" smtClean="0">
                <a:latin typeface="Times New Roman" pitchFamily="18" charset="0"/>
                <a:cs typeface="Times New Roman" pitchFamily="18" charset="0"/>
              </a:rPr>
              <a:t>ğitim </a:t>
            </a:r>
            <a:r>
              <a:rPr lang="tr-TR" sz="3600" dirty="0">
                <a:latin typeface="Times New Roman" pitchFamily="18" charset="0"/>
                <a:cs typeface="Times New Roman" pitchFamily="18" charset="0"/>
              </a:rPr>
              <a:t>Ö</a:t>
            </a:r>
            <a:r>
              <a:rPr lang="tr-TR" sz="3600" dirty="0" smtClean="0">
                <a:latin typeface="Times New Roman" pitchFamily="18" charset="0"/>
                <a:cs typeface="Times New Roman" pitchFamily="18" charset="0"/>
              </a:rPr>
              <a:t>ğretim yılında normal öğretime 50</a:t>
            </a:r>
            <a:r>
              <a:rPr lang="tr-TR" sz="3600" dirty="0">
                <a:latin typeface="Times New Roman" pitchFamily="18" charset="0"/>
                <a:cs typeface="Times New Roman" pitchFamily="18" charset="0"/>
              </a:rPr>
              <a:t>,</a:t>
            </a:r>
            <a:r>
              <a:rPr lang="tr-TR" sz="3600" dirty="0" smtClean="0">
                <a:latin typeface="Times New Roman" pitchFamily="18" charset="0"/>
                <a:cs typeface="Times New Roman" pitchFamily="18" charset="0"/>
              </a:rPr>
              <a:t> ikinci öğretime 50</a:t>
            </a:r>
            <a:r>
              <a:rPr lang="tr-TR" sz="3600" dirty="0">
                <a:latin typeface="Times New Roman" pitchFamily="18" charset="0"/>
                <a:cs typeface="Times New Roman" pitchFamily="18" charset="0"/>
              </a:rPr>
              <a:t> </a:t>
            </a:r>
            <a:r>
              <a:rPr lang="tr-TR" sz="3600" dirty="0" smtClean="0">
                <a:latin typeface="Times New Roman" pitchFamily="18" charset="0"/>
                <a:cs typeface="Times New Roman" pitchFamily="18" charset="0"/>
              </a:rPr>
              <a:t>olmak üzere toplam 100, 2019-2020 Eğitim Öğretim yılında ise normal öğretime 50</a:t>
            </a:r>
            <a:r>
              <a:rPr lang="tr-TR" sz="3600" dirty="0">
                <a:latin typeface="Times New Roman" pitchFamily="18" charset="0"/>
                <a:cs typeface="Times New Roman" pitchFamily="18" charset="0"/>
              </a:rPr>
              <a:t>,</a:t>
            </a:r>
            <a:r>
              <a:rPr lang="tr-TR" sz="3600" dirty="0" smtClean="0">
                <a:latin typeface="Times New Roman" pitchFamily="18" charset="0"/>
                <a:cs typeface="Times New Roman" pitchFamily="18" charset="0"/>
              </a:rPr>
              <a:t> ikinci öğretime 50 olmak </a:t>
            </a:r>
            <a:r>
              <a:rPr lang="tr-TR" sz="3600" dirty="0">
                <a:latin typeface="Times New Roman" pitchFamily="18" charset="0"/>
                <a:cs typeface="Times New Roman" pitchFamily="18" charset="0"/>
              </a:rPr>
              <a:t>üzere toplamda 100 öğrenci alınmıştır.</a:t>
            </a:r>
          </a:p>
          <a:p>
            <a:pPr marL="0" indent="0" algn="ctr">
              <a:lnSpc>
                <a:spcPct val="150000"/>
              </a:lnSpc>
              <a:spcBef>
                <a:spcPts val="0"/>
              </a:spcBef>
              <a:buNone/>
            </a:pPr>
            <a:r>
              <a:rPr lang="tr-TR" sz="3600" dirty="0" smtClean="0">
                <a:latin typeface="Times New Roman" pitchFamily="18" charset="0"/>
                <a:cs typeface="Times New Roman" pitchFamily="18" charset="0"/>
              </a:rPr>
              <a:t>Toplam </a:t>
            </a:r>
            <a:r>
              <a:rPr lang="tr-TR" sz="3600" dirty="0">
                <a:latin typeface="Times New Roman" pitchFamily="18" charset="0"/>
                <a:cs typeface="Times New Roman" pitchFamily="18" charset="0"/>
              </a:rPr>
              <a:t>devam eden öğrenci sayısı: </a:t>
            </a:r>
            <a:r>
              <a:rPr lang="tr-TR" sz="3600" dirty="0" smtClean="0">
                <a:latin typeface="Times New Roman" pitchFamily="18" charset="0"/>
                <a:cs typeface="Times New Roman" pitchFamily="18" charset="0"/>
              </a:rPr>
              <a:t>243 (N.Ö.) + 216 (İ.Ö.) = </a:t>
            </a:r>
            <a:r>
              <a:rPr lang="tr-TR" sz="3600" b="1" dirty="0" smtClean="0">
                <a:latin typeface="Times New Roman" pitchFamily="18" charset="0"/>
                <a:cs typeface="Times New Roman" pitchFamily="18" charset="0"/>
              </a:rPr>
              <a:t>459</a:t>
            </a:r>
            <a:endParaRPr lang="tr-TR" sz="3600" b="1" dirty="0">
              <a:latin typeface="Times New Roman" pitchFamily="18" charset="0"/>
              <a:cs typeface="Times New Roman" pitchFamily="18" charset="0"/>
            </a:endParaRPr>
          </a:p>
          <a:p>
            <a:pPr algn="ctr">
              <a:lnSpc>
                <a:spcPct val="150000"/>
              </a:lnSpc>
              <a:spcBef>
                <a:spcPts val="0"/>
              </a:spcBef>
            </a:pPr>
            <a:r>
              <a:rPr lang="tr-TR" sz="3600" b="1" dirty="0">
                <a:latin typeface="Times New Roman" pitchFamily="18" charset="0"/>
                <a:cs typeface="Times New Roman" pitchFamily="18" charset="0"/>
              </a:rPr>
              <a:t>Mezuniyet Koşulları</a:t>
            </a:r>
            <a:endParaRPr lang="tr-TR" sz="3600" dirty="0">
              <a:latin typeface="Times New Roman" pitchFamily="18" charset="0"/>
              <a:cs typeface="Times New Roman" pitchFamily="18" charset="0"/>
            </a:endParaRPr>
          </a:p>
          <a:p>
            <a:pPr marL="0" indent="0" algn="ctr">
              <a:buNone/>
            </a:pPr>
            <a:r>
              <a:rPr lang="tr-TR" sz="3600" dirty="0">
                <a:latin typeface="Times New Roman" pitchFamily="18" charset="0"/>
                <a:cs typeface="Times New Roman" pitchFamily="18" charset="0"/>
              </a:rPr>
              <a:t>        Programın süresi 4 </a:t>
            </a:r>
            <a:r>
              <a:rPr lang="tr-TR" sz="3600" dirty="0" smtClean="0">
                <a:latin typeface="Times New Roman" pitchFamily="18" charset="0"/>
                <a:cs typeface="Times New Roman" pitchFamily="18" charset="0"/>
              </a:rPr>
              <a:t>yıldır. Programın </a:t>
            </a:r>
            <a:r>
              <a:rPr lang="tr-TR" sz="3600" dirty="0">
                <a:latin typeface="Times New Roman" pitchFamily="18" charset="0"/>
                <a:cs typeface="Times New Roman" pitchFamily="18" charset="0"/>
              </a:rPr>
              <a:t>resmi öğretim dili Türkçedir.  Programdan mezun olabilmek için toplam 240 AKTS ders almış </a:t>
            </a:r>
            <a:r>
              <a:rPr lang="tr-TR" sz="3600" dirty="0" smtClean="0">
                <a:latin typeface="Times New Roman" pitchFamily="18" charset="0"/>
                <a:cs typeface="Times New Roman" pitchFamily="18" charset="0"/>
              </a:rPr>
              <a:t>olunmalıdır.</a:t>
            </a:r>
            <a:endParaRPr lang="tr-TR" sz="3600"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xmlns="" val="3558287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35745" y="592852"/>
            <a:ext cx="7460353" cy="509227"/>
          </a:xfrm>
        </p:spPr>
        <p:txBody>
          <a:bodyPr>
            <a:normAutofit/>
          </a:bodyPr>
          <a:lstStyle/>
          <a:p>
            <a:pPr algn="ctr"/>
            <a:r>
              <a:rPr lang="tr-TR" sz="1400" b="1" dirty="0" smtClean="0"/>
              <a:t>2018-2019 ve 2019/2020 </a:t>
            </a:r>
            <a:r>
              <a:rPr lang="tr-TR" sz="1400" b="1" dirty="0"/>
              <a:t>Eğitim Öğretim Döneminde Kayıt Yaptıran Öğrencilerin Geldikleri İllere Göre Dağılımı</a:t>
            </a:r>
            <a:endParaRPr lang="tr-TR" sz="1400"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xmlns="" val="2028705162"/>
              </p:ext>
            </p:extLst>
          </p:nvPr>
        </p:nvGraphicFramePr>
        <p:xfrm>
          <a:off x="6225702" y="1737404"/>
          <a:ext cx="5370095" cy="3548031"/>
        </p:xfrm>
        <a:graphic>
          <a:graphicData uri="http://schemas.openxmlformats.org/drawingml/2006/chart">
            <c:chart xmlns:c="http://schemas.openxmlformats.org/drawingml/2006/chart" xmlns:r="http://schemas.openxmlformats.org/officeDocument/2006/relationships" r:id="rId2"/>
          </a:graphicData>
        </a:graphic>
      </p:graphicFrame>
      <p:sp>
        <p:nvSpPr>
          <p:cNvPr id="4" name="Metin kutusu 3"/>
          <p:cNvSpPr txBox="1"/>
          <p:nvPr/>
        </p:nvSpPr>
        <p:spPr>
          <a:xfrm>
            <a:off x="3894340" y="1021693"/>
            <a:ext cx="2968683" cy="646331"/>
          </a:xfrm>
          <a:prstGeom prst="rect">
            <a:avLst/>
          </a:prstGeom>
          <a:noFill/>
        </p:spPr>
        <p:txBody>
          <a:bodyPr wrap="square" rtlCol="0">
            <a:spAutoFit/>
          </a:bodyPr>
          <a:lstStyle/>
          <a:p>
            <a:pPr algn="ctr"/>
            <a:r>
              <a:rPr lang="tr-TR" b="1" u="sng" dirty="0"/>
              <a:t>İllere Göre Dağılım </a:t>
            </a:r>
            <a:endParaRPr lang="en-US" b="1" u="sng" dirty="0"/>
          </a:p>
          <a:p>
            <a:endParaRPr lang="tr-TR"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6055" y="1799199"/>
            <a:ext cx="5743051" cy="3397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Metin kutusu 4"/>
          <p:cNvSpPr txBox="1"/>
          <p:nvPr/>
        </p:nvSpPr>
        <p:spPr>
          <a:xfrm>
            <a:off x="2431701" y="1429867"/>
            <a:ext cx="1191352" cy="369332"/>
          </a:xfrm>
          <a:prstGeom prst="rect">
            <a:avLst/>
          </a:prstGeom>
          <a:noFill/>
        </p:spPr>
        <p:txBody>
          <a:bodyPr wrap="none" rtlCol="0">
            <a:spAutoFit/>
          </a:bodyPr>
          <a:lstStyle/>
          <a:p>
            <a:r>
              <a:rPr lang="tr-TR" dirty="0" smtClean="0"/>
              <a:t>2018-2019</a:t>
            </a:r>
            <a:endParaRPr lang="tr-TR" dirty="0"/>
          </a:p>
        </p:txBody>
      </p:sp>
      <p:sp>
        <p:nvSpPr>
          <p:cNvPr id="7" name="Metin kutusu 6"/>
          <p:cNvSpPr txBox="1"/>
          <p:nvPr/>
        </p:nvSpPr>
        <p:spPr>
          <a:xfrm>
            <a:off x="8480809" y="1350043"/>
            <a:ext cx="1191352" cy="369332"/>
          </a:xfrm>
          <a:prstGeom prst="rect">
            <a:avLst/>
          </a:prstGeom>
          <a:noFill/>
        </p:spPr>
        <p:txBody>
          <a:bodyPr wrap="none" rtlCol="0">
            <a:spAutoFit/>
          </a:bodyPr>
          <a:lstStyle/>
          <a:p>
            <a:r>
              <a:rPr lang="tr-TR" dirty="0" smtClean="0"/>
              <a:t>2019-2020</a:t>
            </a:r>
            <a:endParaRPr lang="tr-TR" dirty="0"/>
          </a:p>
        </p:txBody>
      </p:sp>
    </p:spTree>
    <p:extLst>
      <p:ext uri="{BB962C8B-B14F-4D97-AF65-F5344CB8AC3E}">
        <p14:creationId xmlns:p14="http://schemas.microsoft.com/office/powerpoint/2010/main" xmlns="" val="2679867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xmlns="" val="2033111244"/>
              </p:ext>
            </p:extLst>
          </p:nvPr>
        </p:nvGraphicFramePr>
        <p:xfrm>
          <a:off x="5797899" y="1858945"/>
          <a:ext cx="5831845" cy="3496826"/>
        </p:xfrm>
        <a:graphic>
          <a:graphicData uri="http://schemas.openxmlformats.org/drawingml/2006/chart">
            <c:chart xmlns:c="http://schemas.openxmlformats.org/drawingml/2006/chart" xmlns:r="http://schemas.openxmlformats.org/officeDocument/2006/relationships" r:id="rId2"/>
          </a:graphicData>
        </a:graphic>
      </p:graphicFrame>
      <p:sp>
        <p:nvSpPr>
          <p:cNvPr id="2" name="Metin kutusu 1"/>
          <p:cNvSpPr txBox="1"/>
          <p:nvPr/>
        </p:nvSpPr>
        <p:spPr>
          <a:xfrm>
            <a:off x="1563921" y="539894"/>
            <a:ext cx="7419305" cy="584775"/>
          </a:xfrm>
          <a:prstGeom prst="rect">
            <a:avLst/>
          </a:prstGeom>
          <a:noFill/>
        </p:spPr>
        <p:txBody>
          <a:bodyPr wrap="square" rtlCol="0">
            <a:spAutoFit/>
          </a:bodyPr>
          <a:lstStyle/>
          <a:p>
            <a:pPr algn="ctr"/>
            <a:r>
              <a:rPr lang="tr-TR" sz="1600" b="1" dirty="0" smtClean="0"/>
              <a:t>2018-2019  ve 2019-2020 Eğitim Öğretim Yılı Ülkelere Göre Yabancı </a:t>
            </a:r>
            <a:r>
              <a:rPr lang="tr-TR" sz="1600" b="1" dirty="0"/>
              <a:t>Uyruklu </a:t>
            </a:r>
            <a:r>
              <a:rPr lang="tr-TR" sz="1600" b="1" dirty="0" smtClean="0"/>
              <a:t>Öğrenci Sayıları</a:t>
            </a:r>
            <a:endParaRPr lang="tr-TR"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58875" y="1109854"/>
            <a:ext cx="1285875"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8080" y="1109854"/>
            <a:ext cx="1285875"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Grafik 4"/>
          <p:cNvGraphicFramePr/>
          <p:nvPr>
            <p:extLst>
              <p:ext uri="{D42A27DB-BD31-4B8C-83A1-F6EECF244321}">
                <p14:modId xmlns:p14="http://schemas.microsoft.com/office/powerpoint/2010/main" xmlns="" val="2546898937"/>
              </p:ext>
            </p:extLst>
          </p:nvPr>
        </p:nvGraphicFramePr>
        <p:xfrm>
          <a:off x="140178" y="1868993"/>
          <a:ext cx="5537141" cy="34767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2606107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p:cNvGraphicFramePr>
          <p:nvPr>
            <p:extLst>
              <p:ext uri="{D42A27DB-BD31-4B8C-83A1-F6EECF244321}">
                <p14:modId xmlns:p14="http://schemas.microsoft.com/office/powerpoint/2010/main" xmlns="" val="3197960664"/>
              </p:ext>
            </p:extLst>
          </p:nvPr>
        </p:nvGraphicFramePr>
        <p:xfrm>
          <a:off x="1348353" y="1257509"/>
          <a:ext cx="7842943" cy="4496904"/>
        </p:xfrm>
        <a:graphic>
          <a:graphicData uri="http://schemas.openxmlformats.org/drawingml/2006/table">
            <a:tbl>
              <a:tblPr firstRow="1" bandRow="1">
                <a:tableStyleId>{5C22544A-7EE6-4342-B048-85BDC9FD1C3A}</a:tableStyleId>
              </a:tblPr>
              <a:tblGrid>
                <a:gridCol w="391954"/>
                <a:gridCol w="990624"/>
                <a:gridCol w="1412481"/>
                <a:gridCol w="1025978"/>
                <a:gridCol w="811332"/>
                <a:gridCol w="764422"/>
                <a:gridCol w="993750"/>
                <a:gridCol w="687980"/>
                <a:gridCol w="764422"/>
              </a:tblGrid>
              <a:tr h="473514">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smtClean="0"/>
                        <a:t>2017-2019  Yılları</a:t>
                      </a:r>
                      <a:r>
                        <a:rPr lang="tr-TR" sz="1050" baseline="0" dirty="0" smtClean="0"/>
                        <a:t> Arasında</a:t>
                      </a:r>
                      <a:r>
                        <a:rPr lang="tr-TR" sz="1050" dirty="0" smtClean="0"/>
                        <a:t> Yayımlanan Toplam Bildiri ve Makale Sayıları</a:t>
                      </a:r>
                    </a:p>
                    <a:p>
                      <a:endParaRPr lang="tr-TR" sz="1050"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r>
              <a:tr h="585897">
                <a:tc>
                  <a:txBody>
                    <a:bodyPr/>
                    <a:lstStyle/>
                    <a:p>
                      <a:pPr algn="ctr">
                        <a:lnSpc>
                          <a:spcPct val="150000"/>
                        </a:lnSpc>
                        <a:spcAft>
                          <a:spcPts val="0"/>
                        </a:spcAft>
                      </a:pPr>
                      <a:r>
                        <a:rPr lang="tr-TR" sz="1050" dirty="0"/>
                        <a:t>Sıra No</a:t>
                      </a:r>
                      <a:endParaRPr lang="tr-TR" sz="1050" dirty="0">
                        <a:latin typeface="Calibri"/>
                        <a:ea typeface="Calibri"/>
                        <a:cs typeface="Times New Roman"/>
                      </a:endParaRPr>
                    </a:p>
                  </a:txBody>
                  <a:tcPr marL="44450" marR="44450" marT="0" marB="0" anchor="ctr"/>
                </a:tc>
                <a:tc>
                  <a:txBody>
                    <a:bodyPr/>
                    <a:lstStyle/>
                    <a:p>
                      <a:pPr algn="ctr">
                        <a:lnSpc>
                          <a:spcPct val="150000"/>
                        </a:lnSpc>
                        <a:spcAft>
                          <a:spcPts val="0"/>
                        </a:spcAft>
                      </a:pPr>
                      <a:r>
                        <a:rPr lang="tr-TR" sz="1050" dirty="0"/>
                        <a:t>Unvan</a:t>
                      </a:r>
                      <a:endParaRPr lang="tr-TR" sz="1050" dirty="0">
                        <a:latin typeface="Calibri"/>
                        <a:ea typeface="Calibri"/>
                        <a:cs typeface="Times New Roman"/>
                      </a:endParaRPr>
                    </a:p>
                  </a:txBody>
                  <a:tcPr marL="44450" marR="44450" marT="0" marB="0" anchor="ctr"/>
                </a:tc>
                <a:tc>
                  <a:txBody>
                    <a:bodyPr/>
                    <a:lstStyle/>
                    <a:p>
                      <a:pPr algn="ctr">
                        <a:lnSpc>
                          <a:spcPct val="150000"/>
                        </a:lnSpc>
                        <a:spcAft>
                          <a:spcPts val="0"/>
                        </a:spcAft>
                      </a:pPr>
                      <a:r>
                        <a:rPr lang="tr-TR" sz="1050" dirty="0"/>
                        <a:t>Adı  Soyadı</a:t>
                      </a:r>
                      <a:endParaRPr lang="tr-TR" sz="1050" dirty="0">
                        <a:latin typeface="Calibri"/>
                        <a:ea typeface="Calibri"/>
                        <a:cs typeface="Times New Roman"/>
                      </a:endParaRPr>
                    </a:p>
                  </a:txBody>
                  <a:tcPr marL="44450" marR="44450" marT="0" marB="0" anchor="ctr"/>
                </a:tc>
                <a:tc>
                  <a:txBody>
                    <a:bodyPr/>
                    <a:lstStyle/>
                    <a:p>
                      <a:pPr algn="ctr">
                        <a:lnSpc>
                          <a:spcPct val="150000"/>
                        </a:lnSpc>
                        <a:spcAft>
                          <a:spcPts val="0"/>
                        </a:spcAft>
                      </a:pPr>
                      <a:r>
                        <a:rPr lang="tr-TR" sz="1050" dirty="0" smtClean="0"/>
                        <a:t>2017</a:t>
                      </a:r>
                      <a:endParaRPr lang="tr-TR" sz="1050" dirty="0"/>
                    </a:p>
                    <a:p>
                      <a:pPr algn="ctr">
                        <a:lnSpc>
                          <a:spcPct val="150000"/>
                        </a:lnSpc>
                        <a:spcAft>
                          <a:spcPts val="0"/>
                        </a:spcAft>
                      </a:pPr>
                      <a:r>
                        <a:rPr lang="tr-TR" sz="1050" dirty="0" smtClean="0"/>
                        <a:t>Bildiri </a:t>
                      </a:r>
                      <a:endParaRPr lang="tr-TR" sz="1050" dirty="0">
                        <a:latin typeface="Calibri"/>
                        <a:ea typeface="Calibri"/>
                        <a:cs typeface="Times New Roman"/>
                      </a:endParaRPr>
                    </a:p>
                  </a:txBody>
                  <a:tcPr marL="44450" marR="44450" marT="0" marB="0" anchor="ctr"/>
                </a:tc>
                <a:tc>
                  <a:txBody>
                    <a:bodyPr/>
                    <a:lstStyle/>
                    <a:p>
                      <a:pPr algn="ctr">
                        <a:lnSpc>
                          <a:spcPct val="150000"/>
                        </a:lnSpc>
                        <a:spcAft>
                          <a:spcPts val="0"/>
                        </a:spcAft>
                      </a:pPr>
                      <a:r>
                        <a:rPr lang="tr-TR" sz="1050" dirty="0" smtClean="0"/>
                        <a:t>2017</a:t>
                      </a:r>
                      <a:r>
                        <a:rPr lang="tr-TR" sz="1050" baseline="0" dirty="0" smtClean="0"/>
                        <a:t> </a:t>
                      </a:r>
                    </a:p>
                    <a:p>
                      <a:pPr algn="ctr">
                        <a:lnSpc>
                          <a:spcPct val="150000"/>
                        </a:lnSpc>
                        <a:spcAft>
                          <a:spcPts val="0"/>
                        </a:spcAft>
                      </a:pPr>
                      <a:r>
                        <a:rPr lang="tr-TR" sz="1050" dirty="0" smtClean="0"/>
                        <a:t>Makale</a:t>
                      </a:r>
                      <a:endParaRPr lang="tr-TR" sz="1050" dirty="0">
                        <a:latin typeface="Calibri"/>
                        <a:ea typeface="Calibri"/>
                        <a:cs typeface="Times New Roman"/>
                      </a:endParaRPr>
                    </a:p>
                  </a:txBody>
                  <a:tcPr marL="44450" marR="44450" marT="0" marB="0" anchor="ctr"/>
                </a:tc>
                <a:tc>
                  <a:txBody>
                    <a:bodyPr/>
                    <a:lstStyle/>
                    <a:p>
                      <a:pPr marL="0" algn="ctr" rtl="0" eaLnBrk="1" latinLnBrk="0" hangingPunct="1">
                        <a:lnSpc>
                          <a:spcPct val="150000"/>
                        </a:lnSpc>
                        <a:spcAft>
                          <a:spcPts val="0"/>
                        </a:spcAft>
                      </a:pPr>
                      <a:r>
                        <a:rPr kumimoji="0" lang="tr-TR" sz="1050" kern="1200" dirty="0" smtClean="0"/>
                        <a:t>2018</a:t>
                      </a:r>
                    </a:p>
                    <a:p>
                      <a:pPr marL="0" algn="ctr" rtl="0" eaLnBrk="1" latinLnBrk="0" hangingPunct="1">
                        <a:lnSpc>
                          <a:spcPct val="150000"/>
                        </a:lnSpc>
                        <a:spcAft>
                          <a:spcPts val="0"/>
                        </a:spcAft>
                      </a:pPr>
                      <a:r>
                        <a:rPr kumimoji="0" lang="tr-TR" sz="1050" kern="1200" dirty="0" smtClean="0"/>
                        <a:t>Bildiri</a:t>
                      </a:r>
                      <a:endParaRPr kumimoji="0" lang="tr-TR" sz="1050" b="1" kern="1200" dirty="0">
                        <a:solidFill>
                          <a:srgbClr val="000000"/>
                        </a:solidFill>
                        <a:latin typeface="Times New Roman"/>
                        <a:ea typeface="Times New Roman"/>
                        <a:cs typeface="Times New Roman"/>
                      </a:endParaRPr>
                    </a:p>
                  </a:txBody>
                  <a:tcPr marL="44450" marR="44450" marT="0" marB="0" anchor="ctr"/>
                </a:tc>
                <a:tc>
                  <a:txBody>
                    <a:bodyPr/>
                    <a:lstStyle/>
                    <a:p>
                      <a:pPr marL="0" algn="ctr" rtl="0" eaLnBrk="1" latinLnBrk="0" hangingPunct="1">
                        <a:lnSpc>
                          <a:spcPct val="150000"/>
                        </a:lnSpc>
                        <a:spcAft>
                          <a:spcPts val="0"/>
                        </a:spcAft>
                      </a:pPr>
                      <a:r>
                        <a:rPr kumimoji="0" lang="tr-TR" sz="1050" kern="1200" dirty="0" smtClean="0"/>
                        <a:t>2018</a:t>
                      </a:r>
                    </a:p>
                    <a:p>
                      <a:pPr marL="0" algn="ctr" rtl="0" eaLnBrk="1" latinLnBrk="0" hangingPunct="1">
                        <a:lnSpc>
                          <a:spcPct val="150000"/>
                        </a:lnSpc>
                        <a:spcAft>
                          <a:spcPts val="0"/>
                        </a:spcAft>
                      </a:pPr>
                      <a:r>
                        <a:rPr kumimoji="0" lang="tr-TR" sz="1050" kern="1200" dirty="0" smtClean="0"/>
                        <a:t>Makale</a:t>
                      </a:r>
                      <a:endParaRPr kumimoji="0" lang="tr-TR" sz="1050" b="1" kern="1200" dirty="0">
                        <a:solidFill>
                          <a:srgbClr val="000000"/>
                        </a:solidFill>
                        <a:latin typeface="Times New Roman"/>
                        <a:ea typeface="Times New Roman"/>
                        <a:cs typeface="Times New Roman"/>
                      </a:endParaRPr>
                    </a:p>
                  </a:txBody>
                  <a:tcPr marL="44450" marR="44450" marT="0" marB="0" anchor="ctr"/>
                </a:tc>
                <a:tc>
                  <a:txBody>
                    <a:bodyPr/>
                    <a:lstStyle/>
                    <a:p>
                      <a:pPr marL="0" algn="ctr" rtl="0" eaLnBrk="1" latinLnBrk="0" hangingPunct="1">
                        <a:lnSpc>
                          <a:spcPct val="150000"/>
                        </a:lnSpc>
                        <a:spcAft>
                          <a:spcPts val="0"/>
                        </a:spcAft>
                      </a:pPr>
                      <a:r>
                        <a:rPr kumimoji="0" lang="tr-TR" sz="1050" kern="1200" dirty="0" smtClean="0"/>
                        <a:t>2019</a:t>
                      </a:r>
                    </a:p>
                    <a:p>
                      <a:pPr marL="0" algn="ctr" rtl="0" eaLnBrk="1" latinLnBrk="0" hangingPunct="1">
                        <a:lnSpc>
                          <a:spcPct val="150000"/>
                        </a:lnSpc>
                        <a:spcAft>
                          <a:spcPts val="0"/>
                        </a:spcAft>
                      </a:pPr>
                      <a:r>
                        <a:rPr kumimoji="0" lang="tr-TR" sz="1050" kern="1200" dirty="0" smtClean="0"/>
                        <a:t>Bildiri</a:t>
                      </a:r>
                      <a:endParaRPr kumimoji="0" lang="tr-TR" sz="1050" b="1" kern="1200" dirty="0">
                        <a:solidFill>
                          <a:srgbClr val="000000"/>
                        </a:solidFill>
                        <a:latin typeface="Times New Roman"/>
                        <a:ea typeface="Times New Roman"/>
                        <a:cs typeface="Times New Roman"/>
                      </a:endParaRPr>
                    </a:p>
                  </a:txBody>
                  <a:tcPr marL="44450" marR="44450" marT="0" marB="0" anchor="ctr"/>
                </a:tc>
                <a:tc>
                  <a:txBody>
                    <a:bodyPr/>
                    <a:lstStyle/>
                    <a:p>
                      <a:pPr marL="0" algn="ctr" rtl="0" eaLnBrk="1" latinLnBrk="0" hangingPunct="1">
                        <a:lnSpc>
                          <a:spcPct val="150000"/>
                        </a:lnSpc>
                        <a:spcAft>
                          <a:spcPts val="0"/>
                        </a:spcAft>
                      </a:pPr>
                      <a:r>
                        <a:rPr kumimoji="0" lang="tr-TR" sz="1050" kern="1200" dirty="0" smtClean="0"/>
                        <a:t>2019</a:t>
                      </a:r>
                    </a:p>
                    <a:p>
                      <a:pPr marL="0" algn="ctr" rtl="0" eaLnBrk="1" latinLnBrk="0" hangingPunct="1">
                        <a:lnSpc>
                          <a:spcPct val="150000"/>
                        </a:lnSpc>
                        <a:spcAft>
                          <a:spcPts val="0"/>
                        </a:spcAft>
                      </a:pPr>
                      <a:r>
                        <a:rPr kumimoji="0" lang="tr-TR" sz="1050" kern="1200" dirty="0" smtClean="0"/>
                        <a:t>Makale</a:t>
                      </a:r>
                      <a:endParaRPr kumimoji="0" lang="tr-TR" sz="1050" b="1" kern="1200" dirty="0">
                        <a:solidFill>
                          <a:srgbClr val="000000"/>
                        </a:solidFill>
                        <a:latin typeface="Times New Roman"/>
                        <a:ea typeface="Times New Roman"/>
                        <a:cs typeface="Times New Roman"/>
                      </a:endParaRPr>
                    </a:p>
                  </a:txBody>
                  <a:tcPr marL="44450" marR="44450" marT="0" marB="0" anchor="ctr"/>
                </a:tc>
              </a:tr>
              <a:tr h="276216">
                <a:tc>
                  <a:txBody>
                    <a:bodyPr/>
                    <a:lstStyle/>
                    <a:p>
                      <a:pPr algn="ctr">
                        <a:lnSpc>
                          <a:spcPct val="150000"/>
                        </a:lnSpc>
                        <a:spcAft>
                          <a:spcPts val="0"/>
                        </a:spcAft>
                      </a:pPr>
                      <a:r>
                        <a:rPr lang="tr-TR" sz="1050" dirty="0"/>
                        <a:t>1 </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ctr"/>
                </a:tc>
                <a:tc>
                  <a:txBody>
                    <a:bodyPr/>
                    <a:lstStyle/>
                    <a:p>
                      <a:pPr>
                        <a:lnSpc>
                          <a:spcPct val="150000"/>
                        </a:lnSpc>
                        <a:spcAft>
                          <a:spcPts val="0"/>
                        </a:spcAft>
                      </a:pPr>
                      <a:r>
                        <a:rPr lang="tr-TR" sz="1050" dirty="0" smtClean="0"/>
                        <a:t>Varol</a:t>
                      </a:r>
                      <a:r>
                        <a:rPr lang="tr-TR" sz="1050" baseline="0" dirty="0" smtClean="0"/>
                        <a:t> TUTAL</a:t>
                      </a:r>
                      <a:endParaRPr lang="tr-TR" sz="1050" dirty="0">
                        <a:latin typeface="+mn-lt"/>
                        <a:ea typeface="Calibri"/>
                        <a:cs typeface="Times New Roman"/>
                      </a:endParaRPr>
                    </a:p>
                  </a:txBody>
                  <a:tcPr marL="44450" marR="44450" marT="0" marB="0" anchor="ct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dirty="0" smtClean="0"/>
                        <a:t>38</a:t>
                      </a:r>
                      <a:endParaRPr lang="tr-TR" sz="1050" dirty="0"/>
                    </a:p>
                  </a:txBody>
                  <a:tcP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dirty="0" smtClean="0"/>
                        <a:t>25</a:t>
                      </a:r>
                      <a:endParaRPr lang="tr-TR" sz="1050" dirty="0"/>
                    </a:p>
                  </a:txBody>
                  <a:tcP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dirty="0" smtClean="0"/>
                        <a:t>47</a:t>
                      </a:r>
                      <a:endParaRPr lang="tr-TR" sz="1050" dirty="0"/>
                    </a:p>
                  </a:txBody>
                  <a:tcP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dirty="0" smtClean="0"/>
                        <a:t>33</a:t>
                      </a:r>
                    </a:p>
                  </a:txBody>
                  <a:tcP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smtClean="0"/>
                        <a:t>55</a:t>
                      </a:r>
                      <a:endParaRPr lang="tr-TR" sz="1050" dirty="0" smtClean="0"/>
                    </a:p>
                  </a:txBody>
                  <a:tcPr/>
                </a:tc>
                <a:tc rowSpan="12">
                  <a:txBody>
                    <a:bodyP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r>
                        <a:rPr lang="tr-TR" sz="1050" dirty="0" smtClean="0"/>
                        <a:t>28</a:t>
                      </a:r>
                    </a:p>
                  </a:txBody>
                  <a:tcPr/>
                </a:tc>
              </a:tr>
              <a:tr h="276216">
                <a:tc>
                  <a:txBody>
                    <a:bodyPr/>
                    <a:lstStyle/>
                    <a:p>
                      <a:pPr algn="ctr">
                        <a:lnSpc>
                          <a:spcPct val="150000"/>
                        </a:lnSpc>
                        <a:spcAft>
                          <a:spcPts val="0"/>
                        </a:spcAft>
                      </a:pPr>
                      <a:r>
                        <a:rPr lang="tr-TR" sz="1050" dirty="0"/>
                        <a:t>2</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ctr"/>
                </a:tc>
                <a:tc>
                  <a:txBody>
                    <a:bodyPr/>
                    <a:lstStyle/>
                    <a:p>
                      <a:pPr>
                        <a:lnSpc>
                          <a:spcPct val="150000"/>
                        </a:lnSpc>
                        <a:spcAft>
                          <a:spcPts val="0"/>
                        </a:spcAft>
                      </a:pPr>
                      <a:r>
                        <a:rPr lang="tr-TR" sz="1050" dirty="0" smtClean="0"/>
                        <a:t>Mehmet EFE</a:t>
                      </a:r>
                      <a:endParaRPr lang="tr-TR" sz="1050" dirty="0">
                        <a:latin typeface="+mn-lt"/>
                        <a:ea typeface="Calibri"/>
                        <a:cs typeface="Times New Roman"/>
                      </a:endParaRPr>
                    </a:p>
                  </a:txBody>
                  <a:tcPr marL="44450" marR="44450" marT="0" marB="0" anchor="ct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76216">
                <a:tc>
                  <a:txBody>
                    <a:bodyPr/>
                    <a:lstStyle/>
                    <a:p>
                      <a:pPr algn="ctr">
                        <a:lnSpc>
                          <a:spcPct val="150000"/>
                        </a:lnSpc>
                        <a:spcAft>
                          <a:spcPts val="0"/>
                        </a:spcAft>
                      </a:pPr>
                      <a:r>
                        <a:rPr lang="tr-TR" sz="1050" dirty="0"/>
                        <a:t>3</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ctr"/>
                </a:tc>
                <a:tc>
                  <a:txBody>
                    <a:bodyPr/>
                    <a:lstStyle/>
                    <a:p>
                      <a:pPr>
                        <a:lnSpc>
                          <a:spcPct val="150000"/>
                        </a:lnSpc>
                        <a:spcAft>
                          <a:spcPts val="0"/>
                        </a:spcAft>
                      </a:pPr>
                      <a:r>
                        <a:rPr lang="tr-TR" sz="1050" dirty="0"/>
                        <a:t>Rasim TÖSTEN</a:t>
                      </a:r>
                      <a:endParaRPr lang="tr-TR" sz="1050" dirty="0">
                        <a:latin typeface="+mn-lt"/>
                        <a:ea typeface="Calibri"/>
                        <a:cs typeface="Times New Roman"/>
                      </a:endParaRPr>
                    </a:p>
                  </a:txBody>
                  <a:tcPr marL="44450" marR="44450" marT="0" marB="0" anchor="ct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76216">
                <a:tc>
                  <a:txBody>
                    <a:bodyPr/>
                    <a:lstStyle/>
                    <a:p>
                      <a:pPr algn="ctr">
                        <a:lnSpc>
                          <a:spcPct val="150000"/>
                        </a:lnSpc>
                        <a:spcAft>
                          <a:spcPts val="0"/>
                        </a:spcAft>
                      </a:pPr>
                      <a:r>
                        <a:rPr lang="tr-TR" sz="1050" dirty="0"/>
                        <a:t>4</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Doç. Dr</a:t>
                      </a:r>
                      <a:r>
                        <a:rPr lang="tr-TR" sz="1050" dirty="0"/>
                        <a:t>.</a:t>
                      </a:r>
                      <a:endParaRPr lang="tr-TR" sz="1050" dirty="0">
                        <a:latin typeface="Calibri"/>
                        <a:ea typeface="Calibri"/>
                        <a:cs typeface="Times New Roman"/>
                      </a:endParaRPr>
                    </a:p>
                  </a:txBody>
                  <a:tcPr marL="44450" marR="44450" marT="0" marB="0" anchor="ctr"/>
                </a:tc>
                <a:tc>
                  <a:txBody>
                    <a:bodyPr/>
                    <a:lstStyle/>
                    <a:p>
                      <a:pPr>
                        <a:lnSpc>
                          <a:spcPct val="150000"/>
                        </a:lnSpc>
                        <a:spcAft>
                          <a:spcPts val="0"/>
                        </a:spcAft>
                      </a:pPr>
                      <a:r>
                        <a:rPr lang="tr-TR" sz="1050" dirty="0" err="1" smtClean="0"/>
                        <a:t>Erşan</a:t>
                      </a:r>
                      <a:r>
                        <a:rPr lang="tr-TR" sz="1050" baseline="0" dirty="0" smtClean="0"/>
                        <a:t> ARSLAN</a:t>
                      </a:r>
                      <a:endParaRPr lang="tr-TR" sz="1050" dirty="0">
                        <a:latin typeface="+mn-lt"/>
                        <a:ea typeface="Calibri"/>
                        <a:cs typeface="Times New Roman"/>
                      </a:endParaRPr>
                    </a:p>
                  </a:txBody>
                  <a:tcPr marL="44450" marR="44450" marT="0" marB="0" anchor="ct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76216">
                <a:tc>
                  <a:txBody>
                    <a:bodyPr/>
                    <a:lstStyle/>
                    <a:p>
                      <a:pPr algn="ctr">
                        <a:lnSpc>
                          <a:spcPct val="150000"/>
                        </a:lnSpc>
                        <a:spcAft>
                          <a:spcPts val="0"/>
                        </a:spcAft>
                      </a:pPr>
                      <a:r>
                        <a:rPr lang="tr-TR" sz="1050" dirty="0"/>
                        <a:t>5</a:t>
                      </a:r>
                      <a:endParaRPr lang="tr-TR" sz="1050" dirty="0">
                        <a:latin typeface="Calibri"/>
                        <a:ea typeface="Calibri"/>
                        <a:cs typeface="Times New Roman"/>
                      </a:endParaRPr>
                    </a:p>
                  </a:txBody>
                  <a:tcPr marL="44450" marR="44450" marT="0" marB="0" anchor="b"/>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b"/>
                </a:tc>
                <a:tc>
                  <a:txBody>
                    <a:bodyPr/>
                    <a:lstStyle/>
                    <a:p>
                      <a:pPr>
                        <a:lnSpc>
                          <a:spcPct val="150000"/>
                        </a:lnSpc>
                        <a:spcAft>
                          <a:spcPts val="0"/>
                        </a:spcAft>
                      </a:pPr>
                      <a:r>
                        <a:rPr kumimoji="0" lang="tr-TR" sz="1050" kern="1200" dirty="0" smtClean="0"/>
                        <a:t>Servet REYHAN</a:t>
                      </a:r>
                      <a:endParaRPr kumimoji="0" lang="tr-TR" sz="1050" b="1" kern="1200" dirty="0">
                        <a:solidFill>
                          <a:srgbClr val="000000"/>
                        </a:solidFill>
                        <a:latin typeface="+mn-lt"/>
                        <a:ea typeface="Times New Roman"/>
                        <a:cs typeface="Times New Roman"/>
                      </a:endParaRPr>
                    </a:p>
                  </a:txBody>
                  <a:tcPr marL="44450" marR="44450" marT="0" marB="0" anchor="ct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91335">
                <a:tc>
                  <a:txBody>
                    <a:bodyPr/>
                    <a:lstStyle/>
                    <a:p>
                      <a:pPr algn="ctr">
                        <a:lnSpc>
                          <a:spcPct val="150000"/>
                        </a:lnSpc>
                        <a:spcAft>
                          <a:spcPts val="0"/>
                        </a:spcAft>
                      </a:pPr>
                      <a:r>
                        <a:rPr lang="tr-TR" sz="1050" dirty="0"/>
                        <a:t> 6</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ctr"/>
                </a:tc>
                <a:tc>
                  <a:txBody>
                    <a:bodyPr/>
                    <a:lstStyle/>
                    <a:p>
                      <a:r>
                        <a:rPr kumimoji="0" lang="tr-TR" sz="1050" kern="1200" dirty="0" smtClean="0"/>
                        <a:t>Deniz ÇAKAROĞLU</a:t>
                      </a:r>
                      <a:endParaRPr kumimoji="0" lang="tr-TR" sz="1050" b="1" kern="1200" dirty="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89370">
                <a:tc>
                  <a:txBody>
                    <a:bodyPr/>
                    <a:lstStyle/>
                    <a:p>
                      <a:pPr algn="ctr">
                        <a:lnSpc>
                          <a:spcPct val="150000"/>
                        </a:lnSpc>
                        <a:spcAft>
                          <a:spcPts val="0"/>
                        </a:spcAft>
                      </a:pPr>
                      <a:r>
                        <a:rPr lang="tr-TR" sz="1050" dirty="0"/>
                        <a:t>7</a:t>
                      </a:r>
                      <a:endParaRPr lang="tr-TR" sz="1050" dirty="0">
                        <a:latin typeface="Calibri"/>
                        <a:ea typeface="Calibri"/>
                        <a:cs typeface="Times New Roman"/>
                      </a:endParaRPr>
                    </a:p>
                  </a:txBody>
                  <a:tcPr marL="44450" marR="44450" marT="0" marB="0" anchor="ctr"/>
                </a:tc>
                <a:tc>
                  <a:txBody>
                    <a:bodyPr/>
                    <a:lstStyle/>
                    <a:p>
                      <a:pPr algn="l">
                        <a:lnSpc>
                          <a:spcPct val="150000"/>
                        </a:lnSpc>
                        <a:spcAft>
                          <a:spcPts val="0"/>
                        </a:spcAft>
                      </a:pPr>
                      <a:r>
                        <a:rPr lang="tr-TR" sz="1050" dirty="0" smtClean="0"/>
                        <a:t>Dr. </a:t>
                      </a:r>
                      <a:r>
                        <a:rPr lang="tr-TR" sz="1050" dirty="0" err="1" smtClean="0"/>
                        <a:t>Öğr</a:t>
                      </a:r>
                      <a:r>
                        <a:rPr lang="tr-TR" sz="1050" dirty="0" smtClean="0"/>
                        <a:t>. Üyesi</a:t>
                      </a:r>
                      <a:endParaRPr lang="tr-TR" sz="1050" dirty="0">
                        <a:latin typeface="Calibri"/>
                        <a:ea typeface="Calibri"/>
                        <a:cs typeface="Times New Roman"/>
                      </a:endParaRPr>
                    </a:p>
                  </a:txBody>
                  <a:tcPr marL="44450" marR="44450" marT="0" marB="0" anchor="ctr"/>
                </a:tc>
                <a:tc>
                  <a:txBody>
                    <a:bodyPr/>
                    <a:lstStyle/>
                    <a:p>
                      <a:r>
                        <a:rPr kumimoji="0" lang="tr-TR" sz="1050" kern="1200" dirty="0" smtClean="0"/>
                        <a:t>Ömer CENGİZ</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89370">
                <a:tc>
                  <a:txBody>
                    <a:bodyPr/>
                    <a:lstStyle/>
                    <a:p>
                      <a:pPr algn="ctr">
                        <a:lnSpc>
                          <a:spcPct val="150000"/>
                        </a:lnSpc>
                        <a:spcAft>
                          <a:spcPts val="0"/>
                        </a:spcAft>
                      </a:pPr>
                      <a:r>
                        <a:rPr lang="tr-TR" sz="1050" dirty="0" smtClean="0">
                          <a:latin typeface="+mn-lt"/>
                          <a:ea typeface="+mn-ea"/>
                          <a:cs typeface="+mn-cs"/>
                        </a:rPr>
                        <a:t>8</a:t>
                      </a:r>
                      <a:endParaRPr lang="tr-TR" sz="1050" dirty="0">
                        <a:latin typeface="Calibri"/>
                        <a:ea typeface="Calibri"/>
                        <a:cs typeface="Times New Roman"/>
                      </a:endParaRPr>
                    </a:p>
                  </a:txBody>
                  <a:tcPr marL="44450" marR="4445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err="1" smtClean="0"/>
                        <a:t>Öğr</a:t>
                      </a:r>
                      <a:r>
                        <a:rPr lang="tr-TR" sz="1050" dirty="0" smtClean="0"/>
                        <a:t>.Gör.</a:t>
                      </a:r>
                      <a:endParaRPr kumimoji="0" lang="tr-TR" sz="1050" b="1" kern="1200" dirty="0" smtClean="0">
                        <a:solidFill>
                          <a:srgbClr val="000000"/>
                        </a:solidFill>
                        <a:latin typeface="Times New Roman"/>
                        <a:ea typeface="Times New Roman"/>
                        <a:cs typeface="Times New Roman"/>
                      </a:endParaRPr>
                    </a:p>
                  </a:txBody>
                  <a:tcPr/>
                </a:tc>
                <a:tc>
                  <a:txBody>
                    <a:bodyPr/>
                    <a:lstStyle/>
                    <a:p>
                      <a:r>
                        <a:rPr kumimoji="0" lang="tr-TR" sz="1050" kern="1200" dirty="0" smtClean="0"/>
                        <a:t>Yusuf SOYLU</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89370">
                <a:tc>
                  <a:txBody>
                    <a:bodyPr/>
                    <a:lstStyle/>
                    <a:p>
                      <a:pPr algn="ctr">
                        <a:lnSpc>
                          <a:spcPct val="150000"/>
                        </a:lnSpc>
                        <a:spcAft>
                          <a:spcPts val="0"/>
                        </a:spcAft>
                      </a:pPr>
                      <a:r>
                        <a:rPr lang="tr-TR" sz="1050" dirty="0" smtClean="0">
                          <a:latin typeface="Calibri"/>
                          <a:ea typeface="Calibri"/>
                          <a:cs typeface="Times New Roman"/>
                        </a:rPr>
                        <a:t>9</a:t>
                      </a:r>
                      <a:endParaRPr lang="tr-TR" sz="1050" dirty="0">
                        <a:latin typeface="Calibri"/>
                        <a:ea typeface="Calibri"/>
                        <a:cs typeface="Times New Roman"/>
                      </a:endParaRPr>
                    </a:p>
                  </a:txBody>
                  <a:tcPr marL="44450" marR="4445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err="1" smtClean="0"/>
                        <a:t>Öğr</a:t>
                      </a:r>
                      <a:r>
                        <a:rPr lang="tr-TR" sz="1050" dirty="0" smtClean="0"/>
                        <a:t>.Gör.</a:t>
                      </a:r>
                      <a:endParaRPr kumimoji="0" lang="tr-TR" sz="1050" b="1" kern="1200" dirty="0" smtClean="0">
                        <a:solidFill>
                          <a:srgbClr val="000000"/>
                        </a:solidFill>
                        <a:latin typeface="Times New Roman"/>
                        <a:ea typeface="Times New Roman"/>
                        <a:cs typeface="Times New Roman"/>
                      </a:endParaRPr>
                    </a:p>
                  </a:txBody>
                  <a:tcPr/>
                </a:tc>
                <a:tc>
                  <a:txBody>
                    <a:bodyPr/>
                    <a:lstStyle/>
                    <a:p>
                      <a:r>
                        <a:rPr kumimoji="0" lang="tr-TR" sz="1050" b="0" kern="1200" dirty="0" smtClean="0">
                          <a:solidFill>
                            <a:schemeClr val="dk1"/>
                          </a:solidFill>
                          <a:latin typeface="+mn-lt"/>
                          <a:ea typeface="+mn-ea"/>
                          <a:cs typeface="+mn-cs"/>
                        </a:rPr>
                        <a:t>Serdar</a:t>
                      </a:r>
                      <a:r>
                        <a:rPr kumimoji="0" lang="tr-TR" sz="1050" b="0" kern="1200" baseline="0" dirty="0" smtClean="0">
                          <a:solidFill>
                            <a:schemeClr val="dk1"/>
                          </a:solidFill>
                          <a:latin typeface="+mn-lt"/>
                          <a:ea typeface="+mn-ea"/>
                          <a:cs typeface="+mn-cs"/>
                        </a:rPr>
                        <a:t> ADIGÜZEL</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289370">
                <a:tc>
                  <a:txBody>
                    <a:bodyPr/>
                    <a:lstStyle/>
                    <a:p>
                      <a:pPr algn="ctr">
                        <a:lnSpc>
                          <a:spcPct val="150000"/>
                        </a:lnSpc>
                        <a:spcAft>
                          <a:spcPts val="0"/>
                        </a:spcAft>
                      </a:pPr>
                      <a:r>
                        <a:rPr lang="tr-TR" sz="1050" dirty="0" smtClean="0">
                          <a:latin typeface="+mn-lt"/>
                          <a:ea typeface="+mn-ea"/>
                          <a:cs typeface="+mn-cs"/>
                        </a:rPr>
                        <a:t>10</a:t>
                      </a:r>
                      <a:endParaRPr lang="tr-TR" sz="1050" dirty="0">
                        <a:latin typeface="Calibri"/>
                        <a:ea typeface="Calibri"/>
                        <a:cs typeface="Times New Roman"/>
                      </a:endParaRPr>
                    </a:p>
                  </a:txBody>
                  <a:tcPr marL="44450" marR="44450" marT="0" marB="0" anchor="ctr"/>
                </a:tc>
                <a:tc>
                  <a:txBody>
                    <a:bodyPr/>
                    <a:lstStyle/>
                    <a:p>
                      <a:pPr algn="l"/>
                      <a:r>
                        <a:rPr kumimoji="0" lang="tr-TR" sz="1050" kern="1200" dirty="0" smtClean="0"/>
                        <a:t>Arş.Gör.</a:t>
                      </a:r>
                      <a:endParaRPr kumimoji="0" lang="tr-TR" sz="1050" b="1" kern="1200" dirty="0" smtClean="0">
                        <a:solidFill>
                          <a:srgbClr val="000000"/>
                        </a:solidFill>
                        <a:latin typeface="Times New Roman"/>
                        <a:ea typeface="Times New Roman"/>
                        <a:cs typeface="Times New Roman"/>
                      </a:endParaRPr>
                    </a:p>
                  </a:txBody>
                  <a:tcPr/>
                </a:tc>
                <a:tc>
                  <a:txBody>
                    <a:bodyPr/>
                    <a:lstStyle/>
                    <a:p>
                      <a:r>
                        <a:rPr kumimoji="0" lang="tr-TR" sz="1050" kern="1200" dirty="0" smtClean="0"/>
                        <a:t>Erhan ŞAHİN</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303799">
                <a:tc>
                  <a:txBody>
                    <a:bodyPr/>
                    <a:lstStyle/>
                    <a:p>
                      <a:pPr algn="ctr">
                        <a:lnSpc>
                          <a:spcPct val="150000"/>
                        </a:lnSpc>
                        <a:spcAft>
                          <a:spcPts val="0"/>
                        </a:spcAft>
                      </a:pPr>
                      <a:r>
                        <a:rPr lang="tr-TR" sz="1050" dirty="0" smtClean="0"/>
                        <a:t>11</a:t>
                      </a:r>
                      <a:endParaRPr lang="tr-TR" sz="1050" dirty="0">
                        <a:latin typeface="Calibri"/>
                        <a:ea typeface="Calibri"/>
                        <a:cs typeface="Times New Roman"/>
                      </a:endParaRPr>
                    </a:p>
                  </a:txBody>
                  <a:tcPr marL="44450" marR="4445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1050" kern="1200" dirty="0" smtClean="0"/>
                        <a:t>Arş.Gör.</a:t>
                      </a:r>
                      <a:endParaRPr kumimoji="0" lang="tr-TR" sz="1050" b="1" kern="1200" dirty="0" smtClean="0">
                        <a:solidFill>
                          <a:srgbClr val="000000"/>
                        </a:solidFill>
                        <a:latin typeface="Times New Roman"/>
                        <a:ea typeface="Times New Roman"/>
                        <a:cs typeface="Times New Roman"/>
                      </a:endParaRPr>
                    </a:p>
                  </a:txBody>
                  <a:tcPr/>
                </a:tc>
                <a:tc>
                  <a:txBody>
                    <a:bodyPr/>
                    <a:lstStyle/>
                    <a:p>
                      <a:r>
                        <a:rPr kumimoji="0" lang="tr-TR" sz="1050" kern="1200" dirty="0" smtClean="0"/>
                        <a:t>Y.Emre YARAYAN</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r h="303799">
                <a:tc>
                  <a:txBody>
                    <a:bodyPr/>
                    <a:lstStyle/>
                    <a:p>
                      <a:pPr algn="ctr">
                        <a:lnSpc>
                          <a:spcPct val="150000"/>
                        </a:lnSpc>
                        <a:spcAft>
                          <a:spcPts val="0"/>
                        </a:spcAft>
                      </a:pPr>
                      <a:r>
                        <a:rPr lang="tr-TR" sz="1050" dirty="0" smtClean="0">
                          <a:latin typeface="Calibri"/>
                          <a:ea typeface="Calibri"/>
                          <a:cs typeface="Times New Roman"/>
                        </a:rPr>
                        <a:t>12</a:t>
                      </a:r>
                      <a:endParaRPr lang="tr-TR" sz="1050" dirty="0">
                        <a:latin typeface="Calibri"/>
                        <a:ea typeface="Calibri"/>
                        <a:cs typeface="Times New Roman"/>
                      </a:endParaRPr>
                    </a:p>
                  </a:txBody>
                  <a:tcPr marL="44450" marR="4445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1050" kern="1200" dirty="0" smtClean="0"/>
                        <a:t>Arş.Gör.</a:t>
                      </a:r>
                      <a:endParaRPr kumimoji="0" lang="tr-TR" sz="1050" b="1" kern="1200" dirty="0" smtClean="0">
                        <a:solidFill>
                          <a:srgbClr val="000000"/>
                        </a:solidFill>
                        <a:latin typeface="Times New Roman"/>
                        <a:ea typeface="Times New Roman"/>
                        <a:cs typeface="Times New Roman"/>
                      </a:endParaRPr>
                    </a:p>
                  </a:txBody>
                  <a:tcPr/>
                </a:tc>
                <a:tc>
                  <a:txBody>
                    <a:bodyPr/>
                    <a:lstStyle/>
                    <a:p>
                      <a:r>
                        <a:rPr kumimoji="0" lang="tr-TR" sz="1050" b="0" kern="1200" dirty="0" smtClean="0">
                          <a:solidFill>
                            <a:schemeClr val="dk1"/>
                          </a:solidFill>
                          <a:latin typeface="+mn-lt"/>
                          <a:ea typeface="+mn-ea"/>
                          <a:cs typeface="+mn-cs"/>
                        </a:rPr>
                        <a:t>Abdulkadir</a:t>
                      </a:r>
                      <a:r>
                        <a:rPr kumimoji="0" lang="tr-TR" sz="1050" b="0" kern="1200" baseline="0" dirty="0" smtClean="0">
                          <a:solidFill>
                            <a:schemeClr val="dk1"/>
                          </a:solidFill>
                          <a:latin typeface="+mn-lt"/>
                          <a:ea typeface="+mn-ea"/>
                          <a:cs typeface="+mn-cs"/>
                        </a:rPr>
                        <a:t> EKİN</a:t>
                      </a:r>
                      <a:endParaRPr kumimoji="0" lang="tr-TR" sz="1050" b="1" kern="1200" dirty="0" smtClean="0">
                        <a:solidFill>
                          <a:srgbClr val="000000"/>
                        </a:solidFill>
                        <a:latin typeface="+mn-lt"/>
                        <a:ea typeface="Times New Roman"/>
                        <a:cs typeface="Times New Roman"/>
                      </a:endParaRPr>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c vMerge="1">
                  <a:txBody>
                    <a:bodyPr/>
                    <a:lstStyle/>
                    <a:p>
                      <a:pPr algn="ctr"/>
                      <a:endParaRPr lang="tr-TR" sz="1050" dirty="0"/>
                    </a:p>
                  </a:txBody>
                  <a:tcPr/>
                </a:tc>
              </a:tr>
            </a:tbl>
          </a:graphicData>
        </a:graphic>
      </p:graphicFrame>
      <p:sp>
        <p:nvSpPr>
          <p:cNvPr id="2" name="Metin kutusu 1"/>
          <p:cNvSpPr txBox="1"/>
          <p:nvPr/>
        </p:nvSpPr>
        <p:spPr>
          <a:xfrm>
            <a:off x="1657977" y="669444"/>
            <a:ext cx="6893169" cy="369332"/>
          </a:xfrm>
          <a:prstGeom prst="rect">
            <a:avLst/>
          </a:prstGeom>
          <a:noFill/>
        </p:spPr>
        <p:txBody>
          <a:bodyPr wrap="square" rtlCol="0">
            <a:spAutoFit/>
          </a:bodyPr>
          <a:lstStyle/>
          <a:p>
            <a:r>
              <a:rPr lang="tr-TR" dirty="0" smtClean="0"/>
              <a:t>YÜKSEKOKULUMUZUN YILLARA GÖRE BİLDİRİ ve MAKALE SAYILARI</a:t>
            </a:r>
            <a:endParaRPr lang="tr-TR" dirty="0"/>
          </a:p>
        </p:txBody>
      </p:sp>
    </p:spTree>
    <p:extLst>
      <p:ext uri="{BB962C8B-B14F-4D97-AF65-F5344CB8AC3E}">
        <p14:creationId xmlns:p14="http://schemas.microsoft.com/office/powerpoint/2010/main" xmlns="" val="2185971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50004" y="656117"/>
            <a:ext cx="3379935" cy="400110"/>
          </a:xfrm>
          <a:prstGeom prst="rect">
            <a:avLst/>
          </a:prstGeom>
        </p:spPr>
        <p:txBody>
          <a:bodyPr wrap="square">
            <a:spAutoFit/>
          </a:bodyPr>
          <a:lstStyle/>
          <a:p>
            <a:r>
              <a:rPr lang="tr-TR" sz="2000" b="1" dirty="0"/>
              <a:t>MALİ İŞLER</a:t>
            </a:r>
          </a:p>
        </p:txBody>
      </p:sp>
      <p:graphicFrame>
        <p:nvGraphicFramePr>
          <p:cNvPr id="3" name="6 İçerik Yer Tutucusu"/>
          <p:cNvGraphicFramePr>
            <a:graphicFrameLocks/>
          </p:cNvGraphicFramePr>
          <p:nvPr>
            <p:extLst>
              <p:ext uri="{D42A27DB-BD31-4B8C-83A1-F6EECF244321}">
                <p14:modId xmlns:p14="http://schemas.microsoft.com/office/powerpoint/2010/main" xmlns="" val="783519080"/>
              </p:ext>
            </p:extLst>
          </p:nvPr>
        </p:nvGraphicFramePr>
        <p:xfrm>
          <a:off x="1294108" y="1461897"/>
          <a:ext cx="7656164" cy="3281223"/>
        </p:xfrm>
        <a:graphic>
          <a:graphicData uri="http://schemas.openxmlformats.org/drawingml/2006/table">
            <a:tbl>
              <a:tblPr firstRow="1" bandRow="1">
                <a:tableStyleId>{5C22544A-7EE6-4342-B048-85BDC9FD1C3A}</a:tableStyleId>
              </a:tblPr>
              <a:tblGrid>
                <a:gridCol w="1014481"/>
                <a:gridCol w="3349525"/>
                <a:gridCol w="1378117"/>
                <a:gridCol w="1914041"/>
              </a:tblGrid>
              <a:tr h="629463">
                <a:tc>
                  <a:txBody>
                    <a:bodyPr/>
                    <a:lstStyle/>
                    <a:p>
                      <a:pPr algn="ctr"/>
                      <a:r>
                        <a:rPr lang="tr-TR" dirty="0" smtClean="0"/>
                        <a:t>SIRA NO</a:t>
                      </a:r>
                      <a:endParaRPr lang="tr-TR" dirty="0"/>
                    </a:p>
                  </a:txBody>
                  <a:tcPr/>
                </a:tc>
                <a:tc>
                  <a:txBody>
                    <a:bodyPr/>
                    <a:lstStyle/>
                    <a:p>
                      <a:pPr algn="ctr"/>
                      <a:r>
                        <a:rPr lang="tr-TR" dirty="0" smtClean="0"/>
                        <a:t>HARCAMA</a:t>
                      </a:r>
                      <a:r>
                        <a:rPr lang="tr-TR" baseline="0" dirty="0" smtClean="0"/>
                        <a:t> TÜRÜ</a:t>
                      </a:r>
                      <a:endParaRPr lang="tr-TR" dirty="0"/>
                    </a:p>
                  </a:txBody>
                  <a:tcPr/>
                </a:tc>
                <a:tc>
                  <a:txBody>
                    <a:bodyPr/>
                    <a:lstStyle/>
                    <a:p>
                      <a:pPr algn="ctr"/>
                      <a:r>
                        <a:rPr lang="tr-TR" dirty="0" smtClean="0"/>
                        <a:t>ÖDENEK</a:t>
                      </a:r>
                      <a:endParaRPr lang="tr-TR" dirty="0"/>
                    </a:p>
                  </a:txBody>
                  <a:tcPr/>
                </a:tc>
                <a:tc>
                  <a:txBody>
                    <a:bodyPr/>
                    <a:lstStyle/>
                    <a:p>
                      <a:pPr algn="ctr"/>
                      <a:r>
                        <a:rPr lang="tr-TR" dirty="0" smtClean="0"/>
                        <a:t>HARCAMALAR</a:t>
                      </a:r>
                      <a:endParaRPr lang="tr-TR" dirty="0"/>
                    </a:p>
                  </a:txBody>
                  <a:tcPr/>
                </a:tc>
              </a:tr>
              <a:tr h="364689">
                <a:tc>
                  <a:txBody>
                    <a:bodyPr/>
                    <a:lstStyle/>
                    <a:p>
                      <a:pPr algn="ctr"/>
                      <a:r>
                        <a:rPr lang="tr-TR" dirty="0" smtClean="0"/>
                        <a:t>1</a:t>
                      </a:r>
                      <a:endParaRPr lang="tr-TR" dirty="0"/>
                    </a:p>
                  </a:txBody>
                  <a:tcPr/>
                </a:tc>
                <a:tc>
                  <a:txBody>
                    <a:bodyPr/>
                    <a:lstStyle/>
                    <a:p>
                      <a:pPr algn="ctr"/>
                      <a:r>
                        <a:rPr kumimoji="0" lang="tr-TR" b="0" i="0" kern="1200" dirty="0" smtClean="0">
                          <a:solidFill>
                            <a:schemeClr val="dk1"/>
                          </a:solidFill>
                          <a:latin typeface="+mn-lt"/>
                          <a:ea typeface="+mn-ea"/>
                          <a:cs typeface="+mn-cs"/>
                        </a:rPr>
                        <a:t>Tüketime Yönelik Mal ve Malzeme Alımları (3.2)</a:t>
                      </a:r>
                      <a:endParaRPr lang="tr-TR" dirty="0"/>
                    </a:p>
                  </a:txBody>
                  <a:tcPr/>
                </a:tc>
                <a:tc>
                  <a:txBody>
                    <a:bodyPr/>
                    <a:lstStyle/>
                    <a:p>
                      <a:pPr algn="ctr"/>
                      <a:r>
                        <a:rPr lang="tr-TR" dirty="0" smtClean="0"/>
                        <a:t>81.800.00</a:t>
                      </a:r>
                      <a:endParaRPr lang="tr-TR" dirty="0"/>
                    </a:p>
                  </a:txBody>
                  <a:tcPr/>
                </a:tc>
                <a:tc>
                  <a:txBody>
                    <a:bodyPr/>
                    <a:lstStyle/>
                    <a:p>
                      <a:pPr algn="ctr"/>
                      <a:r>
                        <a:rPr kumimoji="0" lang="tr-TR" b="0" i="0" kern="1200" dirty="0" smtClean="0">
                          <a:solidFill>
                            <a:schemeClr val="dk1"/>
                          </a:solidFill>
                          <a:latin typeface="+mn-lt"/>
                          <a:ea typeface="+mn-ea"/>
                          <a:cs typeface="+mn-cs"/>
                        </a:rPr>
                        <a:t>79.444.12</a:t>
                      </a:r>
                      <a:endParaRPr lang="tr-TR" dirty="0"/>
                    </a:p>
                  </a:txBody>
                  <a:tcPr/>
                </a:tc>
              </a:tr>
              <a:tr h="364689">
                <a:tc>
                  <a:txBody>
                    <a:bodyPr/>
                    <a:lstStyle/>
                    <a:p>
                      <a:pPr algn="ctr"/>
                      <a:r>
                        <a:rPr lang="tr-TR" dirty="0" smtClean="0"/>
                        <a:t>2</a:t>
                      </a:r>
                      <a:endParaRPr lang="tr-TR" dirty="0"/>
                    </a:p>
                  </a:txBody>
                  <a:tcPr/>
                </a:tc>
                <a:tc>
                  <a:txBody>
                    <a:bodyPr/>
                    <a:lstStyle/>
                    <a:p>
                      <a:pPr algn="ctr"/>
                      <a:r>
                        <a:rPr kumimoji="0" lang="tr-TR" b="0" i="0" kern="1200" dirty="0" smtClean="0">
                          <a:solidFill>
                            <a:schemeClr val="dk1"/>
                          </a:solidFill>
                          <a:latin typeface="+mn-lt"/>
                          <a:ea typeface="+mn-ea"/>
                          <a:cs typeface="+mn-cs"/>
                        </a:rPr>
                        <a:t>Yolluklar (3.3)</a:t>
                      </a:r>
                      <a:endParaRPr lang="tr-TR" dirty="0"/>
                    </a:p>
                  </a:txBody>
                  <a:tcPr/>
                </a:tc>
                <a:tc>
                  <a:txBody>
                    <a:bodyPr/>
                    <a:lstStyle/>
                    <a:p>
                      <a:pPr algn="ctr"/>
                      <a:r>
                        <a:rPr lang="tr-TR" dirty="0" smtClean="0"/>
                        <a:t>11.600,00</a:t>
                      </a:r>
                      <a:endParaRPr lang="tr-TR" dirty="0"/>
                    </a:p>
                  </a:txBody>
                  <a:tcPr/>
                </a:tc>
                <a:tc>
                  <a:txBody>
                    <a:bodyPr/>
                    <a:lstStyle/>
                    <a:p>
                      <a:pPr algn="ctr"/>
                      <a:r>
                        <a:rPr lang="tr-TR" dirty="0" smtClean="0"/>
                        <a:t>6.514.61</a:t>
                      </a:r>
                      <a:endParaRPr lang="tr-TR" dirty="0"/>
                    </a:p>
                  </a:txBody>
                  <a:tcPr/>
                </a:tc>
              </a:tr>
              <a:tr h="364689">
                <a:tc>
                  <a:txBody>
                    <a:bodyPr/>
                    <a:lstStyle/>
                    <a:p>
                      <a:pPr algn="ctr"/>
                      <a:r>
                        <a:rPr lang="tr-TR" dirty="0" smtClean="0"/>
                        <a:t>3</a:t>
                      </a:r>
                      <a:endParaRPr lang="tr-TR" dirty="0"/>
                    </a:p>
                  </a:txBody>
                  <a:tcPr/>
                </a:tc>
                <a:tc>
                  <a:txBody>
                    <a:bodyPr/>
                    <a:lstStyle/>
                    <a:p>
                      <a:pPr algn="ctr"/>
                      <a:r>
                        <a:rPr kumimoji="0" lang="tr-TR" b="0" i="0" kern="1200" dirty="0" smtClean="0">
                          <a:solidFill>
                            <a:schemeClr val="dk1"/>
                          </a:solidFill>
                          <a:latin typeface="+mn-lt"/>
                          <a:ea typeface="+mn-ea"/>
                          <a:cs typeface="+mn-cs"/>
                        </a:rPr>
                        <a:t>Hizmet Alımları (3.5)</a:t>
                      </a:r>
                      <a:endParaRPr lang="tr-TR" dirty="0"/>
                    </a:p>
                  </a:txBody>
                  <a:tcPr/>
                </a:tc>
                <a:tc>
                  <a:txBody>
                    <a:bodyPr/>
                    <a:lstStyle/>
                    <a:p>
                      <a:pPr algn="ctr"/>
                      <a:r>
                        <a:rPr lang="tr-TR" dirty="0" smtClean="0"/>
                        <a:t>17.700,00</a:t>
                      </a:r>
                      <a:endParaRPr lang="tr-TR" dirty="0"/>
                    </a:p>
                  </a:txBody>
                  <a:tcPr/>
                </a:tc>
                <a:tc>
                  <a:txBody>
                    <a:bodyPr/>
                    <a:lstStyle/>
                    <a:p>
                      <a:pPr algn="ctr"/>
                      <a:r>
                        <a:rPr kumimoji="0" lang="tr-TR" b="0" i="0" kern="1200" dirty="0" smtClean="0">
                          <a:solidFill>
                            <a:schemeClr val="dk1"/>
                          </a:solidFill>
                          <a:latin typeface="+mn-lt"/>
                          <a:ea typeface="+mn-ea"/>
                          <a:cs typeface="+mn-cs"/>
                        </a:rPr>
                        <a:t>14.644,99</a:t>
                      </a:r>
                      <a:endParaRPr lang="tr-TR" dirty="0"/>
                    </a:p>
                  </a:txBody>
                  <a:tcPr/>
                </a:tc>
              </a:tr>
              <a:tr h="364689">
                <a:tc>
                  <a:txBody>
                    <a:bodyPr/>
                    <a:lstStyle/>
                    <a:p>
                      <a:pPr algn="ctr"/>
                      <a:r>
                        <a:rPr lang="tr-TR" dirty="0" smtClean="0"/>
                        <a:t>4</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b="0" i="0" kern="1200" dirty="0" smtClean="0">
                          <a:solidFill>
                            <a:schemeClr val="dk1"/>
                          </a:solidFill>
                          <a:latin typeface="+mn-lt"/>
                          <a:ea typeface="+mn-ea"/>
                          <a:cs typeface="+mn-cs"/>
                        </a:rPr>
                        <a:t>Menkul Mal, Gayri Maddi Hak Alım, Bakım ve Onarım (3.7)</a:t>
                      </a:r>
                      <a:endParaRPr lang="tr-TR" dirty="0" smtClean="0"/>
                    </a:p>
                  </a:txBody>
                  <a:tcPr/>
                </a:tc>
                <a:tc>
                  <a:txBody>
                    <a:bodyPr/>
                    <a:lstStyle/>
                    <a:p>
                      <a:pPr algn="ctr"/>
                      <a:r>
                        <a:rPr lang="tr-TR" dirty="0" smtClean="0"/>
                        <a:t>3.100,00</a:t>
                      </a:r>
                      <a:endParaRPr lang="tr-TR" dirty="0"/>
                    </a:p>
                  </a:txBody>
                  <a:tcPr/>
                </a:tc>
                <a:tc>
                  <a:txBody>
                    <a:bodyPr/>
                    <a:lstStyle/>
                    <a:p>
                      <a:pPr algn="ctr"/>
                      <a:r>
                        <a:rPr kumimoji="0" lang="tr-TR" b="0" i="0" kern="1200" dirty="0" smtClean="0">
                          <a:solidFill>
                            <a:schemeClr val="dk1"/>
                          </a:solidFill>
                          <a:latin typeface="+mn-lt"/>
                          <a:ea typeface="+mn-ea"/>
                          <a:cs typeface="+mn-cs"/>
                        </a:rPr>
                        <a:t>3.043,35</a:t>
                      </a:r>
                      <a:endParaRPr lang="tr-TR" dirty="0"/>
                    </a:p>
                  </a:txBody>
                  <a:tcPr/>
                </a:tc>
              </a:tr>
              <a:tr h="364689">
                <a:tc>
                  <a:txBody>
                    <a:bodyPr/>
                    <a:lstStyle/>
                    <a:p>
                      <a:pPr algn="ctr"/>
                      <a:r>
                        <a:rPr lang="tr-TR" dirty="0" smtClean="0"/>
                        <a:t>5</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Gayrimenkul Mal Bakım ve Onarım Giderleri (3.8)</a:t>
                      </a:r>
                    </a:p>
                  </a:txBody>
                  <a:tcPr/>
                </a:tc>
                <a:tc>
                  <a:txBody>
                    <a:bodyPr/>
                    <a:lstStyle/>
                    <a:p>
                      <a:pPr algn="ctr"/>
                      <a:r>
                        <a:rPr lang="tr-TR" dirty="0" smtClean="0"/>
                        <a:t>_____</a:t>
                      </a:r>
                      <a:endParaRPr lang="tr-TR" dirty="0"/>
                    </a:p>
                  </a:txBody>
                  <a:tcPr/>
                </a:tc>
                <a:tc>
                  <a:txBody>
                    <a:bodyPr/>
                    <a:lstStyle/>
                    <a:p>
                      <a:pPr algn="ctr"/>
                      <a:r>
                        <a:rPr lang="tr-TR" dirty="0" smtClean="0"/>
                        <a:t>______</a:t>
                      </a:r>
                      <a:endParaRPr lang="tr-TR" dirty="0"/>
                    </a:p>
                  </a:txBody>
                  <a:tcPr/>
                </a:tc>
              </a:tr>
            </a:tbl>
          </a:graphicData>
        </a:graphic>
      </p:graphicFrame>
    </p:spTree>
    <p:extLst>
      <p:ext uri="{BB962C8B-B14F-4D97-AF65-F5344CB8AC3E}">
        <p14:creationId xmlns:p14="http://schemas.microsoft.com/office/powerpoint/2010/main" xmlns="" val="2704821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687369" y="1056327"/>
            <a:ext cx="4710007" cy="369332"/>
          </a:xfrm>
          <a:prstGeom prst="rect">
            <a:avLst/>
          </a:prstGeom>
        </p:spPr>
        <p:txBody>
          <a:bodyPr wrap="none">
            <a:spAutoFit/>
          </a:bodyPr>
          <a:lstStyle/>
          <a:p>
            <a:r>
              <a:rPr lang="tr-TR" b="1" dirty="0"/>
              <a:t>Sağlıklı Yaşam ve Spor Konulu Panel Düzenlendi</a:t>
            </a:r>
          </a:p>
        </p:txBody>
      </p:sp>
      <p:sp>
        <p:nvSpPr>
          <p:cNvPr id="4" name="Dikdörtgen 3"/>
          <p:cNvSpPr/>
          <p:nvPr/>
        </p:nvSpPr>
        <p:spPr>
          <a:xfrm>
            <a:off x="1374183" y="1340147"/>
            <a:ext cx="7537342" cy="3170099"/>
          </a:xfrm>
          <a:prstGeom prst="rect">
            <a:avLst/>
          </a:prstGeom>
        </p:spPr>
        <p:txBody>
          <a:bodyPr wrap="square">
            <a:spAutoFit/>
          </a:bodyPr>
          <a:lstStyle/>
          <a:p>
            <a:pPr algn="ctr"/>
            <a:r>
              <a:rPr lang="tr-TR" sz="2000" dirty="0"/>
              <a:t>Üniversitemizde “Sağlıklı Yaşam ve Spor Paneli” düzenlendi. Beden Eğitimi ve Spor Yüksekokulu (BESYO) tarafından düzenlenen panele konuşmacı olarak Milli Sporcu Halter Şampiyonu Halil MUTLU katıldı.</a:t>
            </a:r>
          </a:p>
          <a:p>
            <a:pPr algn="ctr"/>
            <a:r>
              <a:rPr lang="tr-TR" sz="2000" dirty="0" err="1"/>
              <a:t>Kezer</a:t>
            </a:r>
            <a:r>
              <a:rPr lang="tr-TR" sz="2000" dirty="0"/>
              <a:t> Yerleşkesi Mühendislik ve Mimarlık Fakültesi </a:t>
            </a:r>
            <a:r>
              <a:rPr lang="tr-TR" sz="2000" dirty="0" smtClean="0"/>
              <a:t>Konferans Salonunda </a:t>
            </a:r>
            <a:r>
              <a:rPr lang="tr-TR" sz="2000" dirty="0"/>
              <a:t>gerçekleşen panele Batman Üniversitesi Beden Eğitimi ve Spor Yüksekokulu Müdürü Doç. Dr. </a:t>
            </a:r>
            <a:r>
              <a:rPr lang="tr-TR" sz="2000" dirty="0" err="1"/>
              <a:t>H.Murat</a:t>
            </a:r>
            <a:r>
              <a:rPr lang="tr-TR" sz="2000" dirty="0"/>
              <a:t> ŞAHİN </a:t>
            </a:r>
            <a:r>
              <a:rPr lang="tr-TR" sz="2000" dirty="0" err="1"/>
              <a:t>moderatörlük</a:t>
            </a:r>
            <a:r>
              <a:rPr lang="tr-TR" sz="2000" dirty="0"/>
              <a:t> yaptı. Konuşmacı olarak Dünya ve Olimpiyat Şampiyonu Halil MUTLU, Selçuk Üniversitesi Antrenörlük Bölüm Başkanı Prof. Dr. Halil TAŞKIN, Düzce Üniversitesi Spor Bilimleri Fakültesi Dekanı Prof. Dr. Kürşat KARACABEY katıldı.</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00828" y="575831"/>
            <a:ext cx="2425700" cy="665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50606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19572" y="495945"/>
            <a:ext cx="9494003" cy="720671"/>
          </a:xfrm>
        </p:spPr>
        <p:txBody>
          <a:bodyPr>
            <a:normAutofit/>
          </a:bodyPr>
          <a:lstStyle/>
          <a:p>
            <a:pPr algn="ctr"/>
            <a:r>
              <a:rPr lang="tr-TR" sz="2800" b="1" dirty="0"/>
              <a:t>Sağlıklı Yaşam ve Spor Panelinden Kareler</a:t>
            </a:r>
          </a:p>
        </p:txBody>
      </p:sp>
      <p:pic>
        <p:nvPicPr>
          <p:cNvPr id="4" name="3 İçerik Yer Tutucusu" descr="1-1-siirt-201765102910168.jpg"/>
          <p:cNvPicPr>
            <a:picLocks noGrp="1" noChangeAspect="1"/>
          </p:cNvPicPr>
          <p:nvPr>
            <p:ph idx="1"/>
          </p:nvPr>
        </p:nvPicPr>
        <p:blipFill>
          <a:blip r:embed="rId2" cstate="print"/>
          <a:stretch>
            <a:fillRect/>
          </a:stretch>
        </p:blipFill>
        <p:spPr>
          <a:xfrm rot="20264655">
            <a:off x="1319512" y="1844527"/>
            <a:ext cx="3725187" cy="2481906"/>
          </a:xfrm>
          <a:prstGeom prst="rect">
            <a:avLst/>
          </a:prstGeom>
          <a:ln w="88900" cap="sq" cmpd="thickThin">
            <a:solidFill>
              <a:srgbClr val="000000"/>
            </a:solidFill>
            <a:prstDash val="solid"/>
            <a:miter lim="800000"/>
          </a:ln>
          <a:effectLst>
            <a:innerShdw blurRad="76200">
              <a:srgbClr val="000000"/>
            </a:innerShdw>
          </a:effectLst>
        </p:spPr>
      </p:pic>
      <p:pic>
        <p:nvPicPr>
          <p:cNvPr id="5" name="3 İçerik Yer Tutucusu" descr="1-1-siirt-20176510300977.jpg"/>
          <p:cNvPicPr>
            <a:picLocks noChangeAspect="1"/>
          </p:cNvPicPr>
          <p:nvPr/>
        </p:nvPicPr>
        <p:blipFill>
          <a:blip r:embed="rId3" cstate="print"/>
          <a:stretch>
            <a:fillRect/>
          </a:stretch>
        </p:blipFill>
        <p:spPr>
          <a:xfrm>
            <a:off x="5276426" y="1697062"/>
            <a:ext cx="3883931" cy="25876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8579093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11825" y="365125"/>
            <a:ext cx="7663912" cy="897987"/>
          </a:xfrm>
        </p:spPr>
        <p:txBody>
          <a:bodyPr>
            <a:normAutofit/>
          </a:bodyPr>
          <a:lstStyle/>
          <a:p>
            <a:r>
              <a:rPr lang="tr-TR" sz="2000" b="1" dirty="0"/>
              <a:t>Yüksekokulumuz Tarafından “Sporda Başarı” Üzerine Söyleşi Düzenlendi</a:t>
            </a:r>
          </a:p>
        </p:txBody>
      </p:sp>
      <p:pic>
        <p:nvPicPr>
          <p:cNvPr id="4" name="3 İçerik Yer Tutucusu" descr="8-1-siirt-201711691128803.jpg"/>
          <p:cNvPicPr>
            <a:picLocks noGrp="1" noChangeAspect="1"/>
          </p:cNvPicPr>
          <p:nvPr>
            <p:ph idx="1"/>
          </p:nvPr>
        </p:nvPicPr>
        <p:blipFill>
          <a:blip r:embed="rId2" cstate="print"/>
          <a:stretch>
            <a:fillRect/>
          </a:stretch>
        </p:blipFill>
        <p:spPr>
          <a:xfrm>
            <a:off x="1040542" y="1302200"/>
            <a:ext cx="3701939" cy="2386397"/>
          </a:xfrm>
          <a:prstGeom prst="rect">
            <a:avLst/>
          </a:prstGeom>
          <a:ln w="88900" cap="sq" cmpd="thickThin">
            <a:solidFill>
              <a:srgbClr val="000000"/>
            </a:solidFill>
            <a:prstDash val="solid"/>
            <a:miter lim="800000"/>
          </a:ln>
          <a:effectLst>
            <a:innerShdw blurRad="76200">
              <a:srgbClr val="000000"/>
            </a:innerShdw>
          </a:effectLst>
        </p:spPr>
      </p:pic>
      <p:pic>
        <p:nvPicPr>
          <p:cNvPr id="5" name="3 İçerik Yer Tutucusu" descr="2-1-siirt-201711691022309.jpg"/>
          <p:cNvPicPr>
            <a:picLocks noChangeAspect="1"/>
          </p:cNvPicPr>
          <p:nvPr/>
        </p:nvPicPr>
        <p:blipFill>
          <a:blip r:embed="rId3" cstate="print"/>
          <a:stretch>
            <a:fillRect/>
          </a:stretch>
        </p:blipFill>
        <p:spPr>
          <a:xfrm>
            <a:off x="5069590" y="1302763"/>
            <a:ext cx="3989170" cy="2411137"/>
          </a:xfrm>
          <a:prstGeom prst="rect">
            <a:avLst/>
          </a:prstGeom>
          <a:ln w="88900" cap="sq" cmpd="thickThin">
            <a:solidFill>
              <a:srgbClr val="000000"/>
            </a:solidFill>
            <a:prstDash val="solid"/>
            <a:miter lim="800000"/>
          </a:ln>
          <a:effectLst>
            <a:innerShdw blurRad="76200">
              <a:srgbClr val="000000"/>
            </a:innerShdw>
          </a:effectLst>
        </p:spPr>
      </p:pic>
      <p:sp>
        <p:nvSpPr>
          <p:cNvPr id="6" name="Dikdörtgen 5"/>
          <p:cNvSpPr/>
          <p:nvPr/>
        </p:nvSpPr>
        <p:spPr>
          <a:xfrm>
            <a:off x="1180454" y="3799141"/>
            <a:ext cx="7614834" cy="923330"/>
          </a:xfrm>
          <a:prstGeom prst="rect">
            <a:avLst/>
          </a:prstGeom>
        </p:spPr>
        <p:txBody>
          <a:bodyPr wrap="square">
            <a:spAutoFit/>
          </a:bodyPr>
          <a:lstStyle/>
          <a:p>
            <a:pPr algn="ctr"/>
            <a:r>
              <a:rPr lang="tr-TR" b="1" dirty="0"/>
              <a:t>Dünya Şampiyonu Rıza Kayaalp  Avrupa Şampiyonu Haşim Baykara ile birlikte Siirt Üniversitesi Beden Eğitimi ve Spor Yüksekokulu tarafından düzenlenen söyleşiye katıldı.</a:t>
            </a:r>
          </a:p>
        </p:txBody>
      </p:sp>
    </p:spTree>
    <p:extLst>
      <p:ext uri="{BB962C8B-B14F-4D97-AF65-F5344CB8AC3E}">
        <p14:creationId xmlns:p14="http://schemas.microsoft.com/office/powerpoint/2010/main" xmlns="" val="3169536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04543" y="560717"/>
            <a:ext cx="7209499" cy="461665"/>
          </a:xfrm>
          <a:prstGeom prst="rect">
            <a:avLst/>
          </a:prstGeom>
          <a:noFill/>
        </p:spPr>
        <p:txBody>
          <a:bodyPr wrap="square" rtlCol="0">
            <a:spAutoFit/>
          </a:bodyPr>
          <a:lstStyle/>
          <a:p>
            <a:r>
              <a:rPr lang="tr-TR" sz="2400" b="1" dirty="0" smtClean="0"/>
              <a:t>BEDEN EĞİTİMİ VE SPOR EĞİTİMİ BÖLÜMÜ</a:t>
            </a:r>
            <a:endParaRPr lang="tr-TR" sz="2400" b="1" dirty="0"/>
          </a:p>
        </p:txBody>
      </p:sp>
      <p:pic>
        <p:nvPicPr>
          <p:cNvPr id="3" name="7 Resim" descr="C:\Users\Personel_\Desktop\A0758_2014326114438427.jpg"/>
          <p:cNvPicPr/>
          <p:nvPr/>
        </p:nvPicPr>
        <p:blipFill>
          <a:blip r:embed="rId2" cstate="print"/>
          <a:srcRect b="10186"/>
          <a:stretch>
            <a:fillRect/>
          </a:stretch>
        </p:blipFill>
        <p:spPr bwMode="auto">
          <a:xfrm>
            <a:off x="7428791" y="1299433"/>
            <a:ext cx="1385251" cy="15001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descr="http://besyo.siirt.edu.tr/foto/userfoto/2016729151128855.jpg"/>
          <p:cNvPicPr>
            <a:picLocks noChangeAspect="1" noChangeArrowheads="1"/>
          </p:cNvPicPr>
          <p:nvPr/>
        </p:nvPicPr>
        <p:blipFill>
          <a:blip r:embed="rId3" cstate="print"/>
          <a:srcRect/>
          <a:stretch>
            <a:fillRect/>
          </a:stretch>
        </p:blipFill>
        <p:spPr bwMode="auto">
          <a:xfrm>
            <a:off x="5862204" y="3511087"/>
            <a:ext cx="1656184" cy="1581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10 Resim" descr="http://besyo.siirt.edu.tr/foto/userfoto/unnamed.jpg201732910175720.jpg"/>
          <p:cNvPicPr/>
          <p:nvPr/>
        </p:nvPicPr>
        <p:blipFill>
          <a:blip r:embed="rId4" cstate="print"/>
          <a:srcRect/>
          <a:stretch>
            <a:fillRect/>
          </a:stretch>
        </p:blipFill>
        <p:spPr bwMode="auto">
          <a:xfrm>
            <a:off x="2459719" y="3553559"/>
            <a:ext cx="1875937" cy="15387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1" descr="C:\Users\Personel_\Desktop\Akademik personel Foto 2018\20173412288780.jpg"/>
          <p:cNvPicPr>
            <a:picLocks noChangeAspect="1" noChangeArrowheads="1"/>
          </p:cNvPicPr>
          <p:nvPr/>
        </p:nvPicPr>
        <p:blipFill>
          <a:blip r:embed="rId5" cstate="print"/>
          <a:srcRect/>
          <a:stretch>
            <a:fillRect/>
          </a:stretch>
        </p:blipFill>
        <p:spPr bwMode="auto">
          <a:xfrm>
            <a:off x="1514216" y="1299433"/>
            <a:ext cx="1512168" cy="15488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C:\Users\Personel_\Desktop\Akademik personel Foto 2018\varol.jpg201712816433545.jpg"/>
          <p:cNvPicPr>
            <a:picLocks noChangeAspect="1" noChangeArrowheads="1"/>
          </p:cNvPicPr>
          <p:nvPr/>
        </p:nvPicPr>
        <p:blipFill>
          <a:blip r:embed="rId6" cstate="print"/>
          <a:srcRect/>
          <a:stretch>
            <a:fillRect/>
          </a:stretch>
        </p:blipFill>
        <p:spPr bwMode="auto">
          <a:xfrm>
            <a:off x="4428395" y="1085119"/>
            <a:ext cx="1728192" cy="1728192"/>
          </a:xfrm>
          <a:prstGeom prst="rect">
            <a:avLst/>
          </a:prstGeom>
          <a:ln w="88900" cap="sq" cmpd="thickThin">
            <a:solidFill>
              <a:srgbClr val="000000"/>
            </a:solidFill>
            <a:prstDash val="solid"/>
            <a:miter lim="800000"/>
          </a:ln>
          <a:effectLst>
            <a:innerShdw blurRad="76200">
              <a:srgbClr val="000000"/>
            </a:innerShdw>
          </a:effectLst>
        </p:spPr>
      </p:pic>
      <p:sp>
        <p:nvSpPr>
          <p:cNvPr id="8" name="Dikdörtgen 7"/>
          <p:cNvSpPr/>
          <p:nvPr/>
        </p:nvSpPr>
        <p:spPr>
          <a:xfrm>
            <a:off x="2270300" y="4951222"/>
            <a:ext cx="2004112" cy="523220"/>
          </a:xfrm>
          <a:prstGeom prst="rect">
            <a:avLst/>
          </a:prstGeom>
        </p:spPr>
        <p:txBody>
          <a:bodyPr wrap="square">
            <a:spAutoFit/>
          </a:bodyPr>
          <a:lstStyle/>
          <a:p>
            <a:pPr>
              <a:buNone/>
            </a:pPr>
            <a:r>
              <a:rPr lang="tr-TR" sz="1600" dirty="0" smtClean="0"/>
              <a:t>                                                                                  </a:t>
            </a:r>
            <a:r>
              <a:rPr lang="tr-TR" sz="1200" dirty="0" smtClean="0"/>
              <a:t>Dr. </a:t>
            </a:r>
            <a:r>
              <a:rPr lang="tr-TR" sz="1200" dirty="0" err="1" smtClean="0"/>
              <a:t>Öğr</a:t>
            </a:r>
            <a:r>
              <a:rPr lang="tr-TR" sz="1200" dirty="0"/>
              <a:t>. Gör. Yusuf SOYLU</a:t>
            </a:r>
          </a:p>
        </p:txBody>
      </p:sp>
      <p:sp>
        <p:nvSpPr>
          <p:cNvPr id="9" name="Dikdörtgen 8"/>
          <p:cNvSpPr/>
          <p:nvPr/>
        </p:nvSpPr>
        <p:spPr>
          <a:xfrm>
            <a:off x="1015139" y="2848253"/>
            <a:ext cx="2146515" cy="461665"/>
          </a:xfrm>
          <a:prstGeom prst="rect">
            <a:avLst/>
          </a:prstGeom>
        </p:spPr>
        <p:txBody>
          <a:bodyPr wrap="square">
            <a:spAutoFit/>
          </a:bodyPr>
          <a:lstStyle/>
          <a:p>
            <a:pPr algn="ctr"/>
            <a:endParaRPr lang="tr-TR" sz="1200" dirty="0" smtClean="0"/>
          </a:p>
          <a:p>
            <a:pPr algn="ctr"/>
            <a:r>
              <a:rPr lang="tr-TR" sz="1200" dirty="0" smtClean="0"/>
              <a:t>Dr. </a:t>
            </a:r>
            <a:r>
              <a:rPr lang="tr-TR" sz="1200" dirty="0" err="1" smtClean="0"/>
              <a:t>Öğr</a:t>
            </a:r>
            <a:r>
              <a:rPr lang="tr-TR" sz="1200" dirty="0" smtClean="0"/>
              <a:t>. Üyesi </a:t>
            </a:r>
            <a:r>
              <a:rPr lang="tr-TR" sz="1200" dirty="0"/>
              <a:t>Rasim TÖSTEN </a:t>
            </a:r>
          </a:p>
        </p:txBody>
      </p:sp>
      <p:sp>
        <p:nvSpPr>
          <p:cNvPr id="10" name="Dikdörtgen 9"/>
          <p:cNvSpPr/>
          <p:nvPr/>
        </p:nvSpPr>
        <p:spPr>
          <a:xfrm>
            <a:off x="7222210" y="2830194"/>
            <a:ext cx="1844297" cy="461665"/>
          </a:xfrm>
          <a:prstGeom prst="rect">
            <a:avLst/>
          </a:prstGeom>
        </p:spPr>
        <p:txBody>
          <a:bodyPr wrap="square">
            <a:spAutoFit/>
          </a:bodyPr>
          <a:lstStyle/>
          <a:p>
            <a:pPr algn="ctr">
              <a:buNone/>
            </a:pPr>
            <a:endParaRPr lang="tr-TR" sz="1200" dirty="0" smtClean="0"/>
          </a:p>
          <a:p>
            <a:pPr algn="ctr">
              <a:buNone/>
            </a:pPr>
            <a:r>
              <a:rPr lang="tr-TR" sz="1200" dirty="0" smtClean="0"/>
              <a:t>Dr. </a:t>
            </a:r>
            <a:r>
              <a:rPr lang="tr-TR" sz="1200" dirty="0" err="1" smtClean="0"/>
              <a:t>Öğr</a:t>
            </a:r>
            <a:r>
              <a:rPr lang="tr-TR" sz="1200" dirty="0" smtClean="0"/>
              <a:t>. Üyesi Mehmet </a:t>
            </a:r>
            <a:r>
              <a:rPr lang="tr-TR" sz="1200" dirty="0"/>
              <a:t>EFE</a:t>
            </a:r>
          </a:p>
        </p:txBody>
      </p:sp>
      <p:sp>
        <p:nvSpPr>
          <p:cNvPr id="11" name="Dikdörtgen 10"/>
          <p:cNvSpPr/>
          <p:nvPr/>
        </p:nvSpPr>
        <p:spPr>
          <a:xfrm>
            <a:off x="4254284" y="2967335"/>
            <a:ext cx="2332495" cy="461665"/>
          </a:xfrm>
          <a:prstGeom prst="rect">
            <a:avLst/>
          </a:prstGeom>
        </p:spPr>
        <p:txBody>
          <a:bodyPr wrap="square">
            <a:spAutoFit/>
          </a:bodyPr>
          <a:lstStyle/>
          <a:p>
            <a:pPr algn="ctr">
              <a:buNone/>
            </a:pPr>
            <a:r>
              <a:rPr lang="tr-TR" sz="1200" dirty="0" smtClean="0"/>
              <a:t>Dr. </a:t>
            </a:r>
            <a:r>
              <a:rPr lang="tr-TR" sz="1200" dirty="0" err="1" smtClean="0"/>
              <a:t>Öğr</a:t>
            </a:r>
            <a:r>
              <a:rPr lang="tr-TR" sz="1200" dirty="0" smtClean="0"/>
              <a:t>. Üyesi Varol TUTAL</a:t>
            </a:r>
          </a:p>
          <a:p>
            <a:pPr algn="ctr">
              <a:buNone/>
            </a:pPr>
            <a:r>
              <a:rPr lang="tr-TR" sz="1200" b="1" u="sng" dirty="0" smtClean="0"/>
              <a:t>Bölüm Başkanı</a:t>
            </a:r>
            <a:endParaRPr lang="tr-TR" sz="1200" b="1" u="sng" dirty="0"/>
          </a:p>
        </p:txBody>
      </p:sp>
      <p:sp>
        <p:nvSpPr>
          <p:cNvPr id="12" name="Dikdörtgen 11"/>
          <p:cNvSpPr/>
          <p:nvPr/>
        </p:nvSpPr>
        <p:spPr>
          <a:xfrm>
            <a:off x="5602784" y="5012777"/>
            <a:ext cx="2316996" cy="461665"/>
          </a:xfrm>
          <a:prstGeom prst="rect">
            <a:avLst/>
          </a:prstGeom>
        </p:spPr>
        <p:txBody>
          <a:bodyPr wrap="square">
            <a:spAutoFit/>
          </a:bodyPr>
          <a:lstStyle/>
          <a:p>
            <a:pPr algn="ctr"/>
            <a:endParaRPr lang="tr-TR" sz="1200" dirty="0" smtClean="0"/>
          </a:p>
          <a:p>
            <a:pPr algn="ctr"/>
            <a:r>
              <a:rPr lang="tr-TR" sz="1200" dirty="0" smtClean="0"/>
              <a:t>Arş. Gör</a:t>
            </a:r>
            <a:r>
              <a:rPr lang="tr-TR" sz="1200" dirty="0"/>
              <a:t>. </a:t>
            </a:r>
            <a:r>
              <a:rPr lang="tr-TR" sz="1200" dirty="0" smtClean="0"/>
              <a:t>Yunus </a:t>
            </a:r>
            <a:r>
              <a:rPr lang="tr-TR" sz="1200" dirty="0"/>
              <a:t>Emre YARAYAN </a:t>
            </a:r>
          </a:p>
        </p:txBody>
      </p:sp>
      <p:sp>
        <p:nvSpPr>
          <p:cNvPr id="4403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BEDEN EĞİTİMİ VE SPOR YÜKSEKOKULU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 name="7 Resim" descr="C:\Users\Personel_\Desktop\A0758_2014326114438427.jpg"/>
          <p:cNvPicPr/>
          <p:nvPr/>
        </p:nvPicPr>
        <p:blipFill>
          <a:blip r:embed="rId7" cstate="print"/>
          <a:stretch>
            <a:fillRect/>
          </a:stretch>
        </p:blipFill>
        <p:spPr bwMode="auto">
          <a:xfrm>
            <a:off x="9175531" y="3358055"/>
            <a:ext cx="1891862" cy="17342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22 Alt Başlık"/>
          <p:cNvSpPr>
            <a:spLocks noGrp="1"/>
          </p:cNvSpPr>
          <p:nvPr>
            <p:ph type="subTitle" idx="1"/>
          </p:nvPr>
        </p:nvSpPr>
        <p:spPr>
          <a:xfrm>
            <a:off x="9143999" y="5212832"/>
            <a:ext cx="1954925" cy="383927"/>
          </a:xfrm>
        </p:spPr>
        <p:txBody>
          <a:bodyPr>
            <a:noAutofit/>
          </a:bodyPr>
          <a:lstStyle/>
          <a:p>
            <a:r>
              <a:rPr lang="tr-TR" sz="1200" dirty="0" smtClean="0"/>
              <a:t>Arş. Gör. Eda ATAKURT</a:t>
            </a:r>
            <a:endParaRPr lang="tr-TR" sz="1200" dirty="0"/>
          </a:p>
        </p:txBody>
      </p:sp>
    </p:spTree>
    <p:extLst>
      <p:ext uri="{BB962C8B-B14F-4D97-AF65-F5344CB8AC3E}">
        <p14:creationId xmlns:p14="http://schemas.microsoft.com/office/powerpoint/2010/main" xmlns="" val="25047199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11824" y="635431"/>
            <a:ext cx="7741403" cy="426203"/>
          </a:xfrm>
        </p:spPr>
        <p:txBody>
          <a:bodyPr>
            <a:noAutofit/>
          </a:bodyPr>
          <a:lstStyle/>
          <a:p>
            <a:pPr algn="ctr"/>
            <a:r>
              <a:rPr lang="tr-TR" sz="3200" b="1" dirty="0"/>
              <a:t>29 Ekim Cumhuriyet Bayramı</a:t>
            </a:r>
          </a:p>
        </p:txBody>
      </p:sp>
      <p:pic>
        <p:nvPicPr>
          <p:cNvPr id="4" name="3 İçerik Yer Tutucusu" descr="foto1-1-siirt-2017112104043434.jpg"/>
          <p:cNvPicPr>
            <a:picLocks noGrp="1" noChangeAspect="1"/>
          </p:cNvPicPr>
          <p:nvPr>
            <p:ph idx="1"/>
          </p:nvPr>
        </p:nvPicPr>
        <p:blipFill>
          <a:blip r:embed="rId2" cstate="print"/>
          <a:stretch>
            <a:fillRect/>
          </a:stretch>
        </p:blipFill>
        <p:spPr>
          <a:xfrm>
            <a:off x="1264301" y="1139356"/>
            <a:ext cx="3791611" cy="2843708"/>
          </a:xfrm>
          <a:prstGeom prst="rect">
            <a:avLst/>
          </a:prstGeom>
          <a:ln w="88900" cap="sq" cmpd="thickThin">
            <a:solidFill>
              <a:srgbClr val="000000"/>
            </a:solidFill>
            <a:prstDash val="solid"/>
            <a:miter lim="800000"/>
          </a:ln>
          <a:effectLst>
            <a:innerShdw blurRad="76200">
              <a:srgbClr val="000000"/>
            </a:innerShdw>
          </a:effectLst>
        </p:spPr>
      </p:pic>
      <p:pic>
        <p:nvPicPr>
          <p:cNvPr id="5" name="3 İçerik Yer Tutucusu" descr="foto2-1-siirt-2017112104054271.jpg"/>
          <p:cNvPicPr>
            <a:picLocks noChangeAspect="1"/>
          </p:cNvPicPr>
          <p:nvPr/>
        </p:nvPicPr>
        <p:blipFill>
          <a:blip r:embed="rId3" cstate="print"/>
          <a:stretch>
            <a:fillRect/>
          </a:stretch>
        </p:blipFill>
        <p:spPr>
          <a:xfrm>
            <a:off x="5286258" y="3146157"/>
            <a:ext cx="3981990" cy="263600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861875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20984" y="454289"/>
            <a:ext cx="9467077" cy="1112388"/>
          </a:xfrm>
        </p:spPr>
        <p:txBody>
          <a:bodyPr>
            <a:normAutofit/>
          </a:bodyPr>
          <a:lstStyle/>
          <a:p>
            <a:pPr algn="ctr"/>
            <a:r>
              <a:rPr lang="tr-TR" sz="2400" b="1" dirty="0" smtClean="0"/>
              <a:t>İstiklal Marşımızın Kabulü  ve Mehmet Akif </a:t>
            </a:r>
            <a:r>
              <a:rPr lang="tr-TR" sz="2400" b="1" dirty="0" err="1" smtClean="0"/>
              <a:t>ERSOY’u</a:t>
            </a:r>
            <a:r>
              <a:rPr lang="tr-TR" sz="2400" b="1" dirty="0" smtClean="0"/>
              <a:t> </a:t>
            </a:r>
            <a:br>
              <a:rPr lang="tr-TR" sz="2400" b="1" dirty="0" smtClean="0"/>
            </a:br>
            <a:r>
              <a:rPr lang="tr-TR" sz="2400" b="1" dirty="0" smtClean="0"/>
              <a:t>Anma Etkinliği</a:t>
            </a:r>
            <a:endParaRPr lang="tr-TR" sz="2400" b="1" dirty="0"/>
          </a:p>
        </p:txBody>
      </p:sp>
      <p:pic>
        <p:nvPicPr>
          <p:cNvPr id="2051" name="Picture 3" descr="C:\Users\lenovo-\Desktop\IMG-20190321-WA0011.jpg"/>
          <p:cNvPicPr>
            <a:picLocks noChangeAspect="1" noChangeArrowheads="1"/>
          </p:cNvPicPr>
          <p:nvPr/>
        </p:nvPicPr>
        <p:blipFill>
          <a:blip r:embed="rId2" cstate="print"/>
          <a:srcRect/>
          <a:stretch>
            <a:fillRect/>
          </a:stretch>
        </p:blipFill>
        <p:spPr bwMode="auto">
          <a:xfrm>
            <a:off x="352093" y="1466193"/>
            <a:ext cx="5228900" cy="4225159"/>
          </a:xfrm>
          <a:prstGeom prst="rect">
            <a:avLst/>
          </a:prstGeom>
          <a:noFill/>
          <a:ln w="28575">
            <a:solidFill>
              <a:srgbClr val="EEC416"/>
            </a:solidFill>
          </a:ln>
        </p:spPr>
      </p:pic>
      <p:pic>
        <p:nvPicPr>
          <p:cNvPr id="2052" name="Picture 4" descr="C:\Users\lenovo-\Desktop\IMG-20190321-WA0009.jpg"/>
          <p:cNvPicPr>
            <a:picLocks noChangeAspect="1" noChangeArrowheads="1"/>
          </p:cNvPicPr>
          <p:nvPr/>
        </p:nvPicPr>
        <p:blipFill>
          <a:blip r:embed="rId3" cstate="print"/>
          <a:srcRect/>
          <a:stretch>
            <a:fillRect/>
          </a:stretch>
        </p:blipFill>
        <p:spPr bwMode="auto">
          <a:xfrm>
            <a:off x="6053960" y="1450428"/>
            <a:ext cx="5707116" cy="4319750"/>
          </a:xfrm>
          <a:prstGeom prst="rect">
            <a:avLst/>
          </a:prstGeom>
          <a:noFill/>
          <a:ln w="28575">
            <a:solidFill>
              <a:srgbClr val="EEC416"/>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50568" y="573437"/>
            <a:ext cx="9703231" cy="612183"/>
          </a:xfrm>
        </p:spPr>
        <p:txBody>
          <a:bodyPr>
            <a:normAutofit/>
          </a:bodyPr>
          <a:lstStyle/>
          <a:p>
            <a:r>
              <a:rPr lang="tr-TR" sz="3200" b="1" dirty="0" smtClean="0"/>
              <a:t>                            BAŞARILAR</a:t>
            </a:r>
            <a:endParaRPr lang="tr-TR" sz="3200" b="1" dirty="0"/>
          </a:p>
        </p:txBody>
      </p:sp>
      <p:sp>
        <p:nvSpPr>
          <p:cNvPr id="4" name="Dikdörtgen 3"/>
          <p:cNvSpPr/>
          <p:nvPr/>
        </p:nvSpPr>
        <p:spPr>
          <a:xfrm>
            <a:off x="1343185" y="1223776"/>
            <a:ext cx="7591587" cy="830997"/>
          </a:xfrm>
          <a:prstGeom prst="rect">
            <a:avLst/>
          </a:prstGeom>
        </p:spPr>
        <p:txBody>
          <a:bodyPr wrap="square">
            <a:spAutoFit/>
          </a:bodyPr>
          <a:lstStyle/>
          <a:p>
            <a:pPr algn="ctr"/>
            <a:r>
              <a:rPr lang="tr-TR" sz="2400" b="1" dirty="0" smtClean="0"/>
              <a:t>2019 yılında FUTSAL </a:t>
            </a:r>
            <a:r>
              <a:rPr lang="tr-TR" sz="2400" b="1" dirty="0"/>
              <a:t>KADIN VE FUTSAL ERKEK TAKIMIMIZ TÜRKİYE </a:t>
            </a:r>
            <a:r>
              <a:rPr lang="tr-TR" sz="2400" b="1" dirty="0" smtClean="0"/>
              <a:t>ÜÇÜNCÜSÜ, </a:t>
            </a:r>
            <a:endParaRPr lang="tr-TR" sz="2400" dirty="0"/>
          </a:p>
        </p:txBody>
      </p:sp>
      <p:pic>
        <p:nvPicPr>
          <p:cNvPr id="5" name="Resim 4" descr="C:\Users\Varol TUTAL\Desktop\IMG-20180504-WA0056.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0114" y="2054773"/>
            <a:ext cx="4368864" cy="2653527"/>
          </a:xfrm>
          <a:prstGeom prst="rect">
            <a:avLst/>
          </a:prstGeom>
          <a:ln w="88900" cap="sq" cmpd="thickThin">
            <a:solidFill>
              <a:srgbClr val="000000"/>
            </a:solidFill>
            <a:prstDash val="solid"/>
            <a:miter lim="800000"/>
          </a:ln>
          <a:effectLst>
            <a:innerShdw blurRad="76200">
              <a:srgbClr val="000000"/>
            </a:innerShdw>
          </a:effectLst>
        </p:spPr>
      </p:pic>
      <p:pic>
        <p:nvPicPr>
          <p:cNvPr id="6" name="Resim 5" descr="C:\Users\Varol TUTAL\Desktop\IMG-20180511-WA005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770" y="2803585"/>
            <a:ext cx="4370192" cy="289359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767639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17763" y="192596"/>
            <a:ext cx="10515600" cy="1325563"/>
          </a:xfrm>
        </p:spPr>
        <p:txBody>
          <a:bodyPr>
            <a:normAutofit/>
          </a:bodyPr>
          <a:lstStyle/>
          <a:p>
            <a:r>
              <a:rPr lang="tr-TR" sz="2800" b="1" dirty="0" smtClean="0"/>
              <a:t>Siirt Üniversitesi SK FUTSAL Liginde Türkiye 3.sü oldu</a:t>
            </a:r>
            <a:endParaRPr lang="tr-TR" sz="2800" b="1" dirty="0"/>
          </a:p>
        </p:txBody>
      </p:sp>
      <p:pic>
        <p:nvPicPr>
          <p:cNvPr id="5122" name="Picture 2" descr="http://siubasin.com/wp-content/uploads/1-6-1024x57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10902" y="1641542"/>
            <a:ext cx="5988928" cy="3368772"/>
          </a:xfrm>
          <a:prstGeom prst="rect">
            <a:avLst/>
          </a:prstGeom>
          <a:noFill/>
          <a:ln w="76200">
            <a:solidFill>
              <a:srgbClr val="EEC416"/>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09681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73816" y="365126"/>
            <a:ext cx="9679983" cy="975478"/>
          </a:xfrm>
        </p:spPr>
        <p:txBody>
          <a:bodyPr>
            <a:normAutofit/>
          </a:bodyPr>
          <a:lstStyle/>
          <a:p>
            <a:r>
              <a:rPr lang="tr-TR" sz="2000" b="1" dirty="0" smtClean="0"/>
              <a:t>ERKEK FUTBOL TAKIMIMIZ 1 . LİG ÖN ELEME MÜSABAKASINDA 1.OLDU</a:t>
            </a:r>
            <a:endParaRPr lang="tr-TR" sz="20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7098" y="1270861"/>
            <a:ext cx="3750589" cy="281294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6945" y="3076414"/>
            <a:ext cx="3623068" cy="27208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6372779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35834" y="488425"/>
            <a:ext cx="9687732" cy="1325563"/>
          </a:xfrm>
        </p:spPr>
        <p:txBody>
          <a:bodyPr>
            <a:noAutofit/>
          </a:bodyPr>
          <a:lstStyle/>
          <a:p>
            <a:r>
              <a:rPr lang="tr-TR" sz="2400" b="1" dirty="0" smtClean="0"/>
              <a:t>                                              BAŞARILAR</a:t>
            </a:r>
            <a:r>
              <a:rPr lang="tr-TR" sz="1600" b="1" dirty="0" smtClean="0"/>
              <a:t/>
            </a:r>
            <a:br>
              <a:rPr lang="tr-TR" sz="1600" b="1" dirty="0" smtClean="0"/>
            </a:br>
            <a:r>
              <a:rPr lang="tr-TR" sz="1600" b="1" dirty="0" smtClean="0"/>
              <a:t/>
            </a:r>
            <a:br>
              <a:rPr lang="tr-TR" sz="1600" b="1" dirty="0" smtClean="0"/>
            </a:br>
            <a:r>
              <a:rPr lang="tr-TR" sz="1600" b="1" dirty="0" smtClean="0"/>
              <a:t>ERKEK </a:t>
            </a:r>
            <a:r>
              <a:rPr lang="tr-TR" sz="1600" b="1" dirty="0"/>
              <a:t>HENTBOL TAKIMI ÜNİLİG TÜRKİYE 2.Sİ VE SÜPER LİG TÜRKİYE DÖRDÜNCÜSÜ </a:t>
            </a:r>
            <a:r>
              <a:rPr lang="tr-TR" sz="1600" b="1" dirty="0" smtClean="0"/>
              <a:t>OLDU KADIN HENTBOL TAKIMIMIZ 1.LİG ELEME MÜSABAKALRINDA 1.OLDU</a:t>
            </a:r>
            <a:endParaRPr lang="tr-TR" sz="1600" b="1" dirty="0"/>
          </a:p>
        </p:txBody>
      </p:sp>
      <p:pic>
        <p:nvPicPr>
          <p:cNvPr id="4" name="İçerik Yer Tutucusu 3" descr="C:\Users\Varol TUTAL\Desktop\IMG-20180417-WA0050.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9439" y="2840476"/>
            <a:ext cx="5167588" cy="2977057"/>
          </a:xfrm>
          <a:prstGeom prst="rect">
            <a:avLst/>
          </a:prstGeom>
          <a:ln w="76200" cap="sq" cmpd="thickThin">
            <a:solidFill>
              <a:schemeClr val="tx1"/>
            </a:solidFill>
            <a:prstDash val="solid"/>
            <a:miter lim="800000"/>
          </a:ln>
          <a:effectLst>
            <a:innerShdw blurRad="76200">
              <a:srgbClr val="000000"/>
            </a:innerShdw>
          </a:effectLst>
        </p:spPr>
      </p:pic>
      <p:pic>
        <p:nvPicPr>
          <p:cNvPr id="3074" name="Picture 2" descr="C:\Users\Varol TUTAL\Desktop\fotolar\IMG-20180223-WA00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937" y="1836553"/>
            <a:ext cx="5164652" cy="2988366"/>
          </a:xfrm>
          <a:prstGeom prst="rect">
            <a:avLst/>
          </a:prstGeom>
          <a:noFill/>
          <a:ln w="57150">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14716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44129" y="582804"/>
            <a:ext cx="7258227" cy="562707"/>
          </a:xfrm>
        </p:spPr>
        <p:txBody>
          <a:bodyPr>
            <a:normAutofit fontScale="90000"/>
          </a:bodyPr>
          <a:lstStyle/>
          <a:p>
            <a:pPr algn="ctr"/>
            <a:r>
              <a:rPr lang="tr-TR" sz="1800" b="1" dirty="0"/>
              <a:t>Kadın Voleybol Takımımız </a:t>
            </a:r>
            <a:r>
              <a:rPr lang="tr-TR" sz="1800" b="1" dirty="0" smtClean="0"/>
              <a:t>Üniversitemizde Yapılan 2. Lig Müsabakalarında </a:t>
            </a:r>
            <a:br>
              <a:rPr lang="tr-TR" sz="1800" b="1" dirty="0" smtClean="0"/>
            </a:br>
            <a:r>
              <a:rPr lang="tr-TR" sz="1800" b="1" dirty="0" smtClean="0"/>
              <a:t>1. Olarak 1.Lige </a:t>
            </a:r>
            <a:r>
              <a:rPr lang="tr-TR" sz="1800" b="1" dirty="0"/>
              <a:t>Y</a:t>
            </a:r>
            <a:r>
              <a:rPr lang="tr-TR" sz="1800" b="1" dirty="0" smtClean="0"/>
              <a:t>ükselmiştir.</a:t>
            </a:r>
            <a:endParaRPr lang="tr-TR" sz="1800" b="1" dirty="0"/>
          </a:p>
        </p:txBody>
      </p:sp>
      <p:pic>
        <p:nvPicPr>
          <p:cNvPr id="1026" name="Picture 2" descr="http://siubasin.com/wp-content/uploads/IMG_2548-1024x68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4129" y="1311214"/>
            <a:ext cx="8583282" cy="41406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3276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81566" y="449451"/>
            <a:ext cx="6417405" cy="774915"/>
          </a:xfrm>
        </p:spPr>
        <p:txBody>
          <a:bodyPr>
            <a:noAutofit/>
          </a:bodyPr>
          <a:lstStyle/>
          <a:p>
            <a:pPr algn="ctr"/>
            <a:r>
              <a:rPr lang="tr-TR" sz="2000" b="1" dirty="0" smtClean="0">
                <a:latin typeface="Arial Black" pitchFamily="34" charset="0"/>
              </a:rPr>
              <a:t>Güreş </a:t>
            </a:r>
            <a:endParaRPr lang="tr-TR" sz="2000" b="1" dirty="0">
              <a:latin typeface="Arial Black" pitchFamily="34" charset="0"/>
            </a:endParaRPr>
          </a:p>
        </p:txBody>
      </p:sp>
      <p:pic>
        <p:nvPicPr>
          <p:cNvPr id="6" name="İçerik Yer Tutucusu 5" descr="C:\Users\Varol TUTAL\Desktop\IMG-20180514-WA0001.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588" y="1832271"/>
            <a:ext cx="2947473" cy="2267031"/>
          </a:xfrm>
          <a:prstGeom prst="rect">
            <a:avLst/>
          </a:prstGeom>
          <a:ln w="88900" cap="sq" cmpd="thickThin">
            <a:solidFill>
              <a:srgbClr val="000000"/>
            </a:solidFill>
            <a:prstDash val="solid"/>
            <a:miter lim="800000"/>
          </a:ln>
          <a:effectLst>
            <a:innerShdw blurRad="76200">
              <a:srgbClr val="000000"/>
            </a:innerShdw>
          </a:effectLst>
        </p:spPr>
      </p:pic>
      <p:pic>
        <p:nvPicPr>
          <p:cNvPr id="7" name="Resim 6" descr="C:\Users\Varol TUTAL\Desktop\IMG-20180514-WA000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5971" y="3101896"/>
            <a:ext cx="2920931" cy="2430999"/>
          </a:xfrm>
          <a:prstGeom prst="rect">
            <a:avLst/>
          </a:prstGeom>
          <a:ln w="88900" cap="sq" cmpd="thickThin">
            <a:solidFill>
              <a:srgbClr val="000000"/>
            </a:solidFill>
            <a:prstDash val="solid"/>
            <a:miter lim="800000"/>
          </a:ln>
          <a:effectLst>
            <a:innerShdw blurRad="76200">
              <a:srgbClr val="000000"/>
            </a:innerShdw>
          </a:effectLst>
        </p:spPr>
      </p:pic>
      <p:sp>
        <p:nvSpPr>
          <p:cNvPr id="3" name="AutoShape 2" descr="blob:https://web.whatsapp.com/d70f3e52-3da5-4e58-b14d-168d01b7a5b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4" descr="blob:https://web.whatsapp.com/d70f3e52-3da5-4e58-b14d-168d01b7a5b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6" descr="blob:https://web.whatsapp.com/3f61acd9-0ffe-4549-94b9-b4bd8792b34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Metin kutusu 7"/>
          <p:cNvSpPr txBox="1"/>
          <p:nvPr/>
        </p:nvSpPr>
        <p:spPr>
          <a:xfrm>
            <a:off x="4310743" y="1487155"/>
            <a:ext cx="7626699" cy="1200329"/>
          </a:xfrm>
          <a:prstGeom prst="rect">
            <a:avLst/>
          </a:prstGeom>
          <a:noFill/>
        </p:spPr>
        <p:txBody>
          <a:bodyPr wrap="square" rtlCol="0">
            <a:spAutoFit/>
          </a:bodyPr>
          <a:lstStyle/>
          <a:p>
            <a:pPr algn="just"/>
            <a:r>
              <a:rPr lang="tr-TR" dirty="0"/>
              <a:t>Bartın’da düzenlenen Üniversiteler Türkiye güreş şampiyonasında sporcu öğrencilerimizden </a:t>
            </a:r>
            <a:endParaRPr lang="tr-TR" dirty="0" smtClean="0"/>
          </a:p>
          <a:p>
            <a:pPr marL="285750" indent="-285750" algn="just">
              <a:buFont typeface="Arial" pitchFamily="34" charset="0"/>
              <a:buChar char="•"/>
            </a:pPr>
            <a:r>
              <a:rPr lang="tr-TR" dirty="0" smtClean="0"/>
              <a:t>Mehmet </a:t>
            </a:r>
            <a:r>
              <a:rPr lang="tr-TR" dirty="0"/>
              <a:t>Ali Yılmaz kilosunda </a:t>
            </a:r>
            <a:r>
              <a:rPr lang="tr-TR" b="1" dirty="0"/>
              <a:t>Türkiye </a:t>
            </a:r>
            <a:r>
              <a:rPr lang="tr-TR" b="1" dirty="0" smtClean="0"/>
              <a:t>2.si,</a:t>
            </a:r>
          </a:p>
          <a:p>
            <a:pPr marL="285750" indent="-285750" algn="just">
              <a:buFont typeface="Arial" pitchFamily="34" charset="0"/>
              <a:buChar char="•"/>
            </a:pPr>
            <a:r>
              <a:rPr lang="tr-TR" dirty="0" smtClean="0"/>
              <a:t> </a:t>
            </a:r>
            <a:r>
              <a:rPr lang="tr-TR" dirty="0"/>
              <a:t>Osman </a:t>
            </a:r>
            <a:r>
              <a:rPr lang="tr-TR" dirty="0" err="1"/>
              <a:t>ECE’de</a:t>
            </a:r>
            <a:r>
              <a:rPr lang="tr-TR" dirty="0"/>
              <a:t> </a:t>
            </a:r>
            <a:r>
              <a:rPr lang="tr-TR" b="1" dirty="0"/>
              <a:t>Türkiye 3.sü</a:t>
            </a:r>
            <a:r>
              <a:rPr lang="tr-TR" dirty="0"/>
              <a:t> olmuşlardır.</a:t>
            </a:r>
          </a:p>
        </p:txBody>
      </p:sp>
    </p:spTree>
    <p:extLst>
      <p:ext uri="{BB962C8B-B14F-4D97-AF65-F5344CB8AC3E}">
        <p14:creationId xmlns:p14="http://schemas.microsoft.com/office/powerpoint/2010/main" xmlns="" val="3835303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014450" y="659396"/>
            <a:ext cx="1463093" cy="369332"/>
          </a:xfrm>
          <a:prstGeom prst="rect">
            <a:avLst/>
          </a:prstGeom>
          <a:noFill/>
        </p:spPr>
        <p:txBody>
          <a:bodyPr wrap="none" rtlCol="0">
            <a:spAutoFit/>
          </a:bodyPr>
          <a:lstStyle/>
          <a:p>
            <a:pPr algn="ctr"/>
            <a:r>
              <a:rPr lang="tr-TR" b="1" dirty="0" err="1" smtClean="0">
                <a:latin typeface="Arial Black" pitchFamily="34" charset="0"/>
              </a:rPr>
              <a:t>Kick</a:t>
            </a:r>
            <a:r>
              <a:rPr lang="tr-TR" b="1" dirty="0" smtClean="0">
                <a:latin typeface="Arial Black" pitchFamily="34" charset="0"/>
              </a:rPr>
              <a:t> Boks</a:t>
            </a:r>
            <a:endParaRPr lang="tr-TR" b="1" dirty="0">
              <a:latin typeface="Arial Black" pitchFamily="34" charset="0"/>
            </a:endParaRPr>
          </a:p>
        </p:txBody>
      </p:sp>
      <p:sp>
        <p:nvSpPr>
          <p:cNvPr id="3" name="Metin kutusu 2"/>
          <p:cNvSpPr txBox="1"/>
          <p:nvPr/>
        </p:nvSpPr>
        <p:spPr>
          <a:xfrm>
            <a:off x="622998" y="1205802"/>
            <a:ext cx="9365064" cy="1477328"/>
          </a:xfrm>
          <a:prstGeom prst="rect">
            <a:avLst/>
          </a:prstGeom>
          <a:noFill/>
        </p:spPr>
        <p:txBody>
          <a:bodyPr wrap="square" rtlCol="0">
            <a:spAutoFit/>
          </a:bodyPr>
          <a:lstStyle/>
          <a:p>
            <a:r>
              <a:rPr lang="tr-TR" dirty="0"/>
              <a:t>12-17 </a:t>
            </a:r>
            <a:r>
              <a:rPr lang="tr-TR" dirty="0" smtClean="0"/>
              <a:t>Mart 2019 tarihinde  </a:t>
            </a:r>
            <a:r>
              <a:rPr lang="tr-TR" dirty="0"/>
              <a:t>okul takımımız </a:t>
            </a:r>
            <a:r>
              <a:rPr lang="tr-TR" dirty="0" smtClean="0"/>
              <a:t>Antalya’da </a:t>
            </a:r>
            <a:r>
              <a:rPr lang="tr-TR" dirty="0"/>
              <a:t>düzenlenen </a:t>
            </a:r>
            <a:r>
              <a:rPr lang="tr-TR" dirty="0" smtClean="0"/>
              <a:t>Üniversitelerarası </a:t>
            </a:r>
            <a:r>
              <a:rPr lang="tr-TR" dirty="0" err="1" smtClean="0"/>
              <a:t>Kick</a:t>
            </a:r>
            <a:r>
              <a:rPr lang="tr-TR" dirty="0"/>
              <a:t> </a:t>
            </a:r>
            <a:r>
              <a:rPr lang="tr-TR" dirty="0" smtClean="0"/>
              <a:t>Boks Türkiye Şampiyonasında</a:t>
            </a:r>
            <a:r>
              <a:rPr lang="tr-TR" dirty="0"/>
              <a:t>  </a:t>
            </a:r>
            <a:r>
              <a:rPr lang="tr-TR" dirty="0" smtClean="0"/>
              <a:t>öğrencilerimizden, </a:t>
            </a:r>
          </a:p>
          <a:p>
            <a:pPr marL="285750" indent="-285750">
              <a:buFont typeface="Arial" pitchFamily="34" charset="0"/>
              <a:buChar char="•"/>
            </a:pPr>
            <a:r>
              <a:rPr lang="tr-TR" dirty="0" smtClean="0"/>
              <a:t>Hakan KARAGÖZ </a:t>
            </a:r>
            <a:r>
              <a:rPr lang="tr-TR" dirty="0"/>
              <a:t>60 kg </a:t>
            </a:r>
            <a:r>
              <a:rPr lang="tr-TR" dirty="0" smtClean="0"/>
              <a:t>Türkiye</a:t>
            </a:r>
            <a:r>
              <a:rPr lang="tr-TR" dirty="0"/>
              <a:t> </a:t>
            </a:r>
            <a:r>
              <a:rPr lang="tr-TR" dirty="0">
                <a:hlinkClick r:id="rId2"/>
              </a:rPr>
              <a:t>2.si</a:t>
            </a:r>
            <a:r>
              <a:rPr lang="tr-TR" dirty="0"/>
              <a:t>, </a:t>
            </a:r>
            <a:endParaRPr lang="tr-TR" dirty="0" smtClean="0"/>
          </a:p>
          <a:p>
            <a:pPr marL="285750" indent="-285750">
              <a:buFont typeface="Arial" pitchFamily="34" charset="0"/>
              <a:buChar char="•"/>
            </a:pPr>
            <a:r>
              <a:rPr lang="tr-TR" dirty="0" smtClean="0"/>
              <a:t>Yusuf BOZGAN 57 kg Türkiye 3.sü, </a:t>
            </a:r>
          </a:p>
          <a:p>
            <a:pPr marL="285750" indent="-285750">
              <a:buFont typeface="Arial" pitchFamily="34" charset="0"/>
              <a:buChar char="•"/>
            </a:pPr>
            <a:r>
              <a:rPr lang="tr-TR" dirty="0" smtClean="0"/>
              <a:t>Funda YILDIZ 70 kg Türkiye</a:t>
            </a:r>
            <a:r>
              <a:rPr lang="tr-TR" dirty="0"/>
              <a:t> </a:t>
            </a:r>
            <a:r>
              <a:rPr lang="tr-TR" dirty="0">
                <a:hlinkClick r:id="rId2"/>
              </a:rPr>
              <a:t>2.si</a:t>
            </a:r>
            <a:r>
              <a:rPr lang="tr-TR" dirty="0"/>
              <a:t> olmuştur. </a:t>
            </a:r>
            <a:endParaRPr lang="tr-TR"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76456" y="1593791"/>
            <a:ext cx="3888713" cy="3058596"/>
          </a:xfrm>
          <a:prstGeom prst="rect">
            <a:avLst/>
          </a:prstGeom>
          <a:noFill/>
          <a:ln w="5715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25521" y="2910748"/>
            <a:ext cx="3989195" cy="2991896"/>
          </a:xfrm>
          <a:prstGeom prst="rect">
            <a:avLst/>
          </a:prstGeom>
          <a:noFill/>
          <a:ln w="5715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5859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24389" y="542610"/>
            <a:ext cx="5964534" cy="522515"/>
          </a:xfrm>
        </p:spPr>
        <p:txBody>
          <a:bodyPr>
            <a:normAutofit/>
          </a:bodyPr>
          <a:lstStyle/>
          <a:p>
            <a:pPr algn="ctr"/>
            <a:r>
              <a:rPr lang="tr-TR" sz="2400" b="1" dirty="0" err="1" smtClean="0">
                <a:latin typeface="Arial Black" pitchFamily="34" charset="0"/>
              </a:rPr>
              <a:t>Teakwondo</a:t>
            </a:r>
            <a:endParaRPr lang="tr-TR" sz="2400" b="1" dirty="0">
              <a:latin typeface="Arial Black" pitchFamily="34" charset="0"/>
            </a:endParaRPr>
          </a:p>
        </p:txBody>
      </p:sp>
      <p:sp>
        <p:nvSpPr>
          <p:cNvPr id="3" name="İçerik Yer Tutucusu 2"/>
          <p:cNvSpPr>
            <a:spLocks noGrp="1"/>
          </p:cNvSpPr>
          <p:nvPr>
            <p:ph idx="1"/>
          </p:nvPr>
        </p:nvSpPr>
        <p:spPr>
          <a:xfrm>
            <a:off x="285540" y="1654802"/>
            <a:ext cx="9833150" cy="2806666"/>
          </a:xfrm>
        </p:spPr>
        <p:txBody>
          <a:bodyPr>
            <a:normAutofit/>
          </a:bodyPr>
          <a:lstStyle/>
          <a:p>
            <a:pPr algn="just"/>
            <a:r>
              <a:rPr lang="tr-TR" dirty="0"/>
              <a:t>Kahramanmaraş’ta yapılan Türkiye Şampiyonasında  </a:t>
            </a:r>
            <a:r>
              <a:rPr lang="tr-TR" dirty="0" smtClean="0"/>
              <a:t>54 kg’da </a:t>
            </a:r>
            <a:r>
              <a:rPr lang="tr-TR" dirty="0"/>
              <a:t>yarışan </a:t>
            </a:r>
            <a:r>
              <a:rPr lang="tr-TR" dirty="0" smtClean="0"/>
              <a:t>sporcumuz </a:t>
            </a:r>
            <a:r>
              <a:rPr lang="tr-TR" b="1" dirty="0" smtClean="0"/>
              <a:t>Ömer </a:t>
            </a:r>
            <a:r>
              <a:rPr lang="tr-TR" b="1" dirty="0"/>
              <a:t>Burak DİNÇER Türkiye 3.sü </a:t>
            </a:r>
            <a:r>
              <a:rPr lang="tr-TR" dirty="0"/>
              <a:t>olmuştur.</a:t>
            </a:r>
          </a:p>
          <a:p>
            <a:endParaRPr lang="tr-T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
            <a:off x="2760833" y="2759086"/>
            <a:ext cx="3231524" cy="2869524"/>
          </a:xfrm>
          <a:prstGeom prst="rect">
            <a:avLst/>
          </a:prstGeom>
          <a:noFill/>
          <a:ln w="7620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80000">
            <a:off x="7441659" y="2884791"/>
            <a:ext cx="4066162" cy="2812372"/>
          </a:xfrm>
          <a:prstGeom prst="rect">
            <a:avLst/>
          </a:prstGeom>
          <a:noFill/>
          <a:ln w="76200">
            <a:solidFill>
              <a:srgbClr val="EEC41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62536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08878"/>
            <a:ext cx="6764482" cy="461665"/>
          </a:xfrm>
          <a:prstGeom prst="rect">
            <a:avLst/>
          </a:prstGeom>
          <a:noFill/>
        </p:spPr>
        <p:txBody>
          <a:bodyPr wrap="square" rtlCol="0">
            <a:spAutoFit/>
          </a:bodyPr>
          <a:lstStyle/>
          <a:p>
            <a:r>
              <a:rPr lang="tr-TR" sz="2400" b="1" dirty="0" smtClean="0"/>
              <a:t>ANTRENÖRLÜK EĞİTİMİ BÖLÜMÜ</a:t>
            </a:r>
            <a:endParaRPr lang="tr-TR" sz="2400" b="1" dirty="0"/>
          </a:p>
        </p:txBody>
      </p:sp>
      <p:pic>
        <p:nvPicPr>
          <p:cNvPr id="3" name="5 Resim" descr="C:\Users\Personel_\Desktop\A0724_201412111529735.jpg"/>
          <p:cNvPicPr/>
          <p:nvPr/>
        </p:nvPicPr>
        <p:blipFill>
          <a:blip r:embed="rId2" cstate="print"/>
          <a:srcRect/>
          <a:stretch>
            <a:fillRect/>
          </a:stretch>
        </p:blipFill>
        <p:spPr bwMode="auto">
          <a:xfrm>
            <a:off x="1618115" y="2127829"/>
            <a:ext cx="1692942" cy="1584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10 Resim" descr="SERDAR.jpg"/>
          <p:cNvPicPr>
            <a:picLocks noChangeAspect="1"/>
          </p:cNvPicPr>
          <p:nvPr/>
        </p:nvPicPr>
        <p:blipFill>
          <a:blip r:embed="rId3" cstate="print"/>
          <a:stretch>
            <a:fillRect/>
          </a:stretch>
        </p:blipFill>
        <p:spPr>
          <a:xfrm>
            <a:off x="4043427" y="3941379"/>
            <a:ext cx="1800200" cy="1637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1" descr="C:\Users\Personel_\Desktop\Akademik personel Foto 2018\IMG-20171123-WA0000.jpg20171123134424790.jpg"/>
          <p:cNvPicPr>
            <a:picLocks noChangeAspect="1" noChangeArrowheads="1"/>
          </p:cNvPicPr>
          <p:nvPr/>
        </p:nvPicPr>
        <p:blipFill>
          <a:blip r:embed="rId4" cstate="print"/>
          <a:srcRect/>
          <a:stretch>
            <a:fillRect/>
          </a:stretch>
        </p:blipFill>
        <p:spPr bwMode="auto">
          <a:xfrm>
            <a:off x="4187443" y="1194307"/>
            <a:ext cx="1512168" cy="158417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descr="C:\Users\Personel_\Desktop\Akademik personel Foto 2018\001.jpg2017128111922335.jpg"/>
          <p:cNvPicPr>
            <a:picLocks noChangeAspect="1" noChangeArrowheads="1"/>
          </p:cNvPicPr>
          <p:nvPr/>
        </p:nvPicPr>
        <p:blipFill>
          <a:blip r:embed="rId5" cstate="print"/>
          <a:srcRect/>
          <a:stretch>
            <a:fillRect/>
          </a:stretch>
        </p:blipFill>
        <p:spPr bwMode="auto">
          <a:xfrm>
            <a:off x="6640108" y="2040088"/>
            <a:ext cx="1440160" cy="1656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11 Dikdörtgen"/>
          <p:cNvSpPr/>
          <p:nvPr/>
        </p:nvSpPr>
        <p:spPr>
          <a:xfrm>
            <a:off x="4043427" y="5579161"/>
            <a:ext cx="2107934" cy="276999"/>
          </a:xfrm>
          <a:prstGeom prst="rect">
            <a:avLst/>
          </a:prstGeom>
        </p:spPr>
        <p:txBody>
          <a:bodyPr wrap="square">
            <a:spAutoFit/>
          </a:bodyPr>
          <a:lstStyle/>
          <a:p>
            <a:pPr>
              <a:buNone/>
            </a:pPr>
            <a:r>
              <a:rPr lang="tr-TR" sz="1200" dirty="0" smtClean="0"/>
              <a:t>Dr. </a:t>
            </a:r>
            <a:r>
              <a:rPr lang="tr-TR" sz="1200" dirty="0" err="1" smtClean="0"/>
              <a:t>Öğr</a:t>
            </a:r>
            <a:r>
              <a:rPr lang="tr-TR" sz="1200" dirty="0" smtClean="0"/>
              <a:t>. Gör. Serdar ADIGÜZEL</a:t>
            </a:r>
          </a:p>
        </p:txBody>
      </p:sp>
      <p:sp>
        <p:nvSpPr>
          <p:cNvPr id="9" name="7 Dikdörtgen"/>
          <p:cNvSpPr/>
          <p:nvPr/>
        </p:nvSpPr>
        <p:spPr>
          <a:xfrm>
            <a:off x="6406593" y="3802879"/>
            <a:ext cx="1907189" cy="276999"/>
          </a:xfrm>
          <a:prstGeom prst="rect">
            <a:avLst/>
          </a:prstGeom>
        </p:spPr>
        <p:txBody>
          <a:bodyPr wrap="none">
            <a:spAutoFit/>
          </a:bodyPr>
          <a:lstStyle/>
          <a:p>
            <a:r>
              <a:rPr lang="tr-TR" sz="1200" dirty="0" smtClean="0"/>
              <a:t>Dr. </a:t>
            </a:r>
            <a:r>
              <a:rPr lang="tr-TR" sz="1200" dirty="0" err="1" smtClean="0"/>
              <a:t>Öğr</a:t>
            </a:r>
            <a:r>
              <a:rPr lang="tr-TR" sz="1200" dirty="0" smtClean="0"/>
              <a:t>. Üyesi Ömer CENGİZ</a:t>
            </a:r>
            <a:endParaRPr lang="tr-TR" sz="1200" dirty="0"/>
          </a:p>
        </p:txBody>
      </p:sp>
      <p:sp>
        <p:nvSpPr>
          <p:cNvPr id="10" name="Dikdörtgen 9"/>
          <p:cNvSpPr/>
          <p:nvPr/>
        </p:nvSpPr>
        <p:spPr>
          <a:xfrm>
            <a:off x="1479241" y="3802879"/>
            <a:ext cx="1831816" cy="369332"/>
          </a:xfrm>
          <a:prstGeom prst="rect">
            <a:avLst/>
          </a:prstGeom>
        </p:spPr>
        <p:txBody>
          <a:bodyPr wrap="square">
            <a:spAutoFit/>
          </a:bodyPr>
          <a:lstStyle/>
          <a:p>
            <a:pPr algn="ctr"/>
            <a:r>
              <a:rPr lang="tr-TR" sz="1200" dirty="0" smtClean="0"/>
              <a:t>Doç</a:t>
            </a:r>
            <a:r>
              <a:rPr lang="tr-TR" sz="1200" dirty="0"/>
              <a:t>. Dr. Erşan ARSLAN </a:t>
            </a:r>
            <a:r>
              <a:rPr lang="tr-TR" dirty="0" smtClean="0"/>
              <a:t>                                                                     </a:t>
            </a:r>
            <a:endParaRPr lang="tr-TR" dirty="0"/>
          </a:p>
        </p:txBody>
      </p:sp>
      <p:sp>
        <p:nvSpPr>
          <p:cNvPr id="11" name="Dikdörtgen 10"/>
          <p:cNvSpPr/>
          <p:nvPr/>
        </p:nvSpPr>
        <p:spPr>
          <a:xfrm>
            <a:off x="3769809" y="2778483"/>
            <a:ext cx="2398862" cy="892552"/>
          </a:xfrm>
          <a:prstGeom prst="rect">
            <a:avLst/>
          </a:prstGeom>
        </p:spPr>
        <p:txBody>
          <a:bodyPr wrap="none">
            <a:spAutoFit/>
          </a:bodyPr>
          <a:lstStyle/>
          <a:p>
            <a:pPr algn="ctr"/>
            <a:endParaRPr lang="tr-TR" sz="1400" dirty="0" smtClean="0"/>
          </a:p>
          <a:p>
            <a:pPr algn="ctr"/>
            <a:r>
              <a:rPr lang="tr-TR" sz="1200" dirty="0" smtClean="0"/>
              <a:t>Dr. </a:t>
            </a:r>
            <a:r>
              <a:rPr lang="tr-TR" sz="1200" dirty="0" err="1" smtClean="0"/>
              <a:t>Öğr</a:t>
            </a:r>
            <a:r>
              <a:rPr lang="tr-TR" sz="1200" dirty="0" smtClean="0"/>
              <a:t>. Üyesi Deniz ÇAKAROĞLU</a:t>
            </a:r>
          </a:p>
          <a:p>
            <a:pPr algn="ctr"/>
            <a:r>
              <a:rPr lang="tr-TR" sz="1200" b="1" u="sng" dirty="0"/>
              <a:t>Bölüm Başkanı</a:t>
            </a:r>
          </a:p>
          <a:p>
            <a:r>
              <a:rPr lang="tr-TR" sz="1400" dirty="0" smtClean="0"/>
              <a:t> </a:t>
            </a:r>
            <a:endParaRPr lang="tr-TR" sz="1400" dirty="0"/>
          </a:p>
        </p:txBody>
      </p:sp>
      <p:pic>
        <p:nvPicPr>
          <p:cNvPr id="12" name="5 Resim" descr="C:\Users\Personel_\Desktop\A0724_201412111529735.jpg"/>
          <p:cNvPicPr/>
          <p:nvPr/>
        </p:nvPicPr>
        <p:blipFill>
          <a:blip r:embed="rId6" cstate="print"/>
          <a:stretch>
            <a:fillRect/>
          </a:stretch>
        </p:blipFill>
        <p:spPr bwMode="auto">
          <a:xfrm>
            <a:off x="8704225" y="3696272"/>
            <a:ext cx="1858672" cy="17112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12 Başlık"/>
          <p:cNvSpPr>
            <a:spLocks noGrp="1"/>
          </p:cNvSpPr>
          <p:nvPr>
            <p:ph type="title"/>
          </p:nvPr>
        </p:nvSpPr>
        <p:spPr>
          <a:xfrm>
            <a:off x="9005977" y="5470635"/>
            <a:ext cx="1714576" cy="567558"/>
          </a:xfrm>
        </p:spPr>
        <p:txBody>
          <a:bodyPr>
            <a:normAutofit/>
          </a:bodyPr>
          <a:lstStyle/>
          <a:p>
            <a:r>
              <a:rPr lang="tr-TR" sz="1200" dirty="0" smtClean="0"/>
              <a:t>Arş. Gör. Tarkan SÖĞÜT</a:t>
            </a:r>
            <a:endParaRPr lang="tr-TR" sz="1200" dirty="0"/>
          </a:p>
        </p:txBody>
      </p:sp>
    </p:spTree>
    <p:extLst>
      <p:ext uri="{BB962C8B-B14F-4D97-AF65-F5344CB8AC3E}">
        <p14:creationId xmlns:p14="http://schemas.microsoft.com/office/powerpoint/2010/main" xmlns="" val="8532814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978498" y="525899"/>
            <a:ext cx="4487426" cy="700000"/>
          </a:xfrm>
        </p:spPr>
        <p:txBody>
          <a:bodyPr>
            <a:normAutofit/>
          </a:bodyPr>
          <a:lstStyle/>
          <a:p>
            <a:pPr algn="ctr"/>
            <a:r>
              <a:rPr lang="tr-TR" sz="2400" b="1" dirty="0" smtClean="0">
                <a:latin typeface="Arial Black" pitchFamily="34" charset="0"/>
              </a:rPr>
              <a:t>Bilek Güreşi</a:t>
            </a:r>
            <a:endParaRPr lang="tr-TR" sz="2400" b="1" dirty="0">
              <a:latin typeface="Arial Black" pitchFamily="34" charset="0"/>
            </a:endParaRPr>
          </a:p>
        </p:txBody>
      </p:sp>
      <p:sp>
        <p:nvSpPr>
          <p:cNvPr id="3" name="İçerik Yer Tutucusu 2"/>
          <p:cNvSpPr>
            <a:spLocks noGrp="1"/>
          </p:cNvSpPr>
          <p:nvPr>
            <p:ph idx="1"/>
          </p:nvPr>
        </p:nvSpPr>
        <p:spPr>
          <a:xfrm>
            <a:off x="664812" y="1567896"/>
            <a:ext cx="10014020" cy="4351338"/>
          </a:xfrm>
        </p:spPr>
        <p:txBody>
          <a:bodyPr/>
          <a:lstStyle/>
          <a:p>
            <a:r>
              <a:rPr lang="tr-TR" dirty="0"/>
              <a:t>23-26 </a:t>
            </a:r>
            <a:r>
              <a:rPr lang="tr-TR" dirty="0" smtClean="0"/>
              <a:t>Şubat </a:t>
            </a:r>
            <a:r>
              <a:rPr lang="tr-TR" dirty="0"/>
              <a:t>tarihlerinde Antalya ilinde üniversitelerarası Türkiye </a:t>
            </a:r>
            <a:r>
              <a:rPr lang="tr-TR" dirty="0" smtClean="0"/>
              <a:t>Bilek Güreşi Şampiyonasında öğrencimiz </a:t>
            </a:r>
            <a:r>
              <a:rPr lang="tr-TR" b="1" dirty="0" err="1" smtClean="0"/>
              <a:t>Fadile</a:t>
            </a:r>
            <a:r>
              <a:rPr lang="tr-TR" b="1" dirty="0" smtClean="0"/>
              <a:t> </a:t>
            </a:r>
            <a:r>
              <a:rPr lang="tr-TR" b="1" dirty="0"/>
              <a:t>ÖZTÜRK </a:t>
            </a:r>
            <a:r>
              <a:rPr lang="tr-TR" dirty="0"/>
              <a:t>sol kol 55 kiloda </a:t>
            </a:r>
            <a:r>
              <a:rPr lang="tr-TR" b="1" dirty="0" smtClean="0"/>
              <a:t>Türkiye 3.sü </a:t>
            </a:r>
            <a:r>
              <a:rPr lang="tr-TR" dirty="0" smtClean="0"/>
              <a:t>olmuştur</a:t>
            </a:r>
            <a:r>
              <a:rPr lang="tr-TR"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0271" y="2723100"/>
            <a:ext cx="3150158" cy="3114989"/>
          </a:xfrm>
          <a:prstGeom prst="rect">
            <a:avLst/>
          </a:prstGeom>
          <a:noFill/>
          <a:ln w="38100">
            <a:solidFill>
              <a:srgbClr val="EEC416"/>
            </a:solidFill>
            <a:miter lim="800000"/>
            <a:headEnd/>
            <a:tailEnd/>
          </a:ln>
          <a:effectLst/>
          <a:scene3d>
            <a:camera prst="orthographicFront">
              <a:rot lat="0" lon="0" rev="21000000"/>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40352" y="2970540"/>
            <a:ext cx="4657970" cy="2620108"/>
          </a:xfrm>
          <a:prstGeom prst="rect">
            <a:avLst/>
          </a:prstGeom>
          <a:noFill/>
          <a:ln w="38100">
            <a:solidFill>
              <a:srgbClr val="EEC416"/>
            </a:solidFill>
            <a:miter lim="800000"/>
            <a:headEnd/>
            <a:tailEnd/>
          </a:ln>
          <a:effectLst/>
          <a:scene3d>
            <a:camera prst="orthographicFront">
              <a:rot lat="0" lon="0" rev="600000"/>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1095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42068" y="612949"/>
            <a:ext cx="7059804" cy="462226"/>
          </a:xfrm>
        </p:spPr>
        <p:txBody>
          <a:bodyPr>
            <a:normAutofit fontScale="90000"/>
          </a:bodyPr>
          <a:lstStyle/>
          <a:p>
            <a:pPr algn="ctr"/>
            <a:r>
              <a:rPr lang="tr-TR" sz="2800" b="1" dirty="0" smtClean="0">
                <a:latin typeface="Arial Black" pitchFamily="34" charset="0"/>
              </a:rPr>
              <a:t>İşitme Engelliler Atletizm</a:t>
            </a:r>
            <a:endParaRPr lang="tr-TR" sz="2800" b="1" dirty="0">
              <a:latin typeface="Arial Black" pitchFamily="34" charset="0"/>
            </a:endParaRPr>
          </a:p>
        </p:txBody>
      </p:sp>
      <p:sp>
        <p:nvSpPr>
          <p:cNvPr id="3" name="İçerik Yer Tutucusu 2"/>
          <p:cNvSpPr>
            <a:spLocks noGrp="1"/>
          </p:cNvSpPr>
          <p:nvPr>
            <p:ph idx="1"/>
          </p:nvPr>
        </p:nvSpPr>
        <p:spPr>
          <a:xfrm>
            <a:off x="496556" y="1453836"/>
            <a:ext cx="10515600" cy="3339228"/>
          </a:xfrm>
        </p:spPr>
        <p:txBody>
          <a:bodyPr/>
          <a:lstStyle/>
          <a:p>
            <a:r>
              <a:rPr lang="tr-TR" dirty="0" smtClean="0"/>
              <a:t>İşitme </a:t>
            </a:r>
            <a:r>
              <a:rPr lang="tr-TR" dirty="0"/>
              <a:t>engelliler federasyonunun düzenlemiş olduğu işitme engelliler Türkiye Şampiyonasında sporcu öğrencilerimizden </a:t>
            </a:r>
            <a:r>
              <a:rPr lang="tr-TR" b="1" dirty="0"/>
              <a:t>Umut BEŞKARDEŞ U20’de 800 metrede Türkiye Şampiyonu </a:t>
            </a:r>
            <a:r>
              <a:rPr lang="tr-TR" dirty="0"/>
              <a:t>olmuştur.</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49744" y="2835937"/>
            <a:ext cx="4790232" cy="2893952"/>
          </a:xfrm>
          <a:prstGeom prst="rect">
            <a:avLst/>
          </a:prstGeom>
          <a:noFill/>
          <a:ln w="76200">
            <a:solidFill>
              <a:srgbClr val="EEC416"/>
            </a:solidFill>
            <a:miter lim="800000"/>
            <a:headEnd/>
            <a:tailEnd/>
          </a:ln>
          <a:effectLst/>
          <a:scene3d>
            <a:camera prst="orthographicFront">
              <a:rot lat="0" lon="0" rev="0"/>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78380" y="2549330"/>
            <a:ext cx="2527300" cy="3258381"/>
          </a:xfrm>
          <a:prstGeom prst="rect">
            <a:avLst/>
          </a:prstGeom>
          <a:noFill/>
          <a:ln w="76200">
            <a:solidFill>
              <a:srgbClr val="EEC416"/>
            </a:solidFill>
            <a:miter lim="800000"/>
            <a:headEnd/>
            <a:tailEnd/>
          </a:ln>
          <a:effectLst/>
          <a:scene3d>
            <a:camera prst="orthographicFront">
              <a:rot lat="0" lon="0" rev="20999999"/>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46408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97064" y="365125"/>
            <a:ext cx="9656736" cy="936733"/>
          </a:xfrm>
        </p:spPr>
        <p:txBody>
          <a:bodyPr>
            <a:normAutofit/>
          </a:bodyPr>
          <a:lstStyle/>
          <a:p>
            <a:r>
              <a:rPr lang="tr-TR" sz="2400" dirty="0"/>
              <a:t>BEDEN EĞİTİMİ ve SPOR YÜKSEKOKULU İHTİYAÇLAR</a:t>
            </a:r>
          </a:p>
        </p:txBody>
      </p:sp>
      <p:sp>
        <p:nvSpPr>
          <p:cNvPr id="4" name="Dikdörtgen 3"/>
          <p:cNvSpPr/>
          <p:nvPr/>
        </p:nvSpPr>
        <p:spPr>
          <a:xfrm>
            <a:off x="1348353" y="1224366"/>
            <a:ext cx="7524427" cy="2585323"/>
          </a:xfrm>
          <a:prstGeom prst="rect">
            <a:avLst/>
          </a:prstGeom>
        </p:spPr>
        <p:txBody>
          <a:bodyPr wrap="square">
            <a:spAutoFit/>
          </a:bodyPr>
          <a:lstStyle/>
          <a:p>
            <a:pPr marL="514350" indent="-514350" algn="just">
              <a:buFont typeface="+mj-lt"/>
              <a:buAutoNum type="arabicParenR"/>
            </a:pPr>
            <a:r>
              <a:rPr lang="tr-TR" sz="2400" dirty="0" smtClean="0"/>
              <a:t>Yüzme </a:t>
            </a:r>
            <a:r>
              <a:rPr lang="tr-TR" sz="2400" dirty="0"/>
              <a:t>Havuzu ve Spor Salonu</a:t>
            </a:r>
            <a:r>
              <a:rPr lang="tr-TR" sz="2400" dirty="0" smtClean="0"/>
              <a:t>,</a:t>
            </a:r>
          </a:p>
          <a:p>
            <a:pPr marL="514350" indent="-514350" algn="just">
              <a:buFont typeface="+mj-lt"/>
              <a:buAutoNum type="arabicParenR"/>
            </a:pPr>
            <a:r>
              <a:rPr lang="tr-TR" sz="2400" dirty="0" smtClean="0"/>
              <a:t>Laboratuvar malzemeleri (Bilimsel çalışmalarımızın kalitesini artırabilmek, yayınlarımızın sayısını artırabilmek ve bunun yanında öğrencilerimize kaliteli bir eğitim vermek adına çok önemlidir.)</a:t>
            </a:r>
            <a:endParaRPr lang="tr-TR" sz="2400" dirty="0"/>
          </a:p>
          <a:p>
            <a:pPr marL="514350" indent="-514350" algn="just">
              <a:buFont typeface="+mj-lt"/>
              <a:buAutoNum type="arabicParenR"/>
            </a:pPr>
            <a:r>
              <a:rPr lang="tr-TR" sz="2400" dirty="0" smtClean="0"/>
              <a:t>Kort </a:t>
            </a:r>
            <a:r>
              <a:rPr lang="tr-TR" sz="2400" dirty="0"/>
              <a:t>tenisi sahasının yenilenmesi, </a:t>
            </a:r>
            <a:endParaRPr lang="tr-TR" sz="2400" dirty="0" smtClean="0"/>
          </a:p>
          <a:p>
            <a:pPr marL="514350" indent="-514350" algn="just">
              <a:buAutoNum type="arabicParenR"/>
            </a:pPr>
            <a:endParaRPr lang="tr-TR" dirty="0"/>
          </a:p>
        </p:txBody>
      </p:sp>
    </p:spTree>
    <p:extLst>
      <p:ext uri="{BB962C8B-B14F-4D97-AF65-F5344CB8AC3E}">
        <p14:creationId xmlns:p14="http://schemas.microsoft.com/office/powerpoint/2010/main" xmlns="" val="1885327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047051"/>
            <a:ext cx="10515600" cy="3749675"/>
          </a:xfrm>
        </p:spPr>
        <p:txBody>
          <a:bodyPr/>
          <a:lstStyle/>
          <a:p>
            <a:r>
              <a:rPr lang="tr-TR" sz="7000" b="1" dirty="0" smtClean="0">
                <a:latin typeface="Rage Italic" pitchFamily="66" charset="0"/>
              </a:rPr>
              <a:t>      TEŞEKKÜRLER…</a:t>
            </a:r>
            <a:r>
              <a:rPr lang="tr-TR" dirty="0">
                <a:solidFill>
                  <a:schemeClr val="accent3">
                    <a:lumMod val="75000"/>
                  </a:schemeClr>
                </a:solidFill>
              </a:rPr>
              <a:t/>
            </a:r>
            <a:br>
              <a:rPr lang="tr-TR" dirty="0">
                <a:solidFill>
                  <a:schemeClr val="accent3">
                    <a:lumMod val="75000"/>
                  </a:schemeClr>
                </a:solidFill>
              </a:rPr>
            </a:br>
            <a:endParaRPr lang="tr-TR" dirty="0"/>
          </a:p>
        </p:txBody>
      </p:sp>
    </p:spTree>
    <p:extLst>
      <p:ext uri="{BB962C8B-B14F-4D97-AF65-F5344CB8AC3E}">
        <p14:creationId xmlns:p14="http://schemas.microsoft.com/office/powerpoint/2010/main" xmlns="" val="3355536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958" y="1402080"/>
            <a:ext cx="10580517" cy="3799633"/>
          </a:xfrm>
          <a:prstGeom prst="rect">
            <a:avLst/>
          </a:prstGeom>
        </p:spPr>
      </p:pic>
    </p:spTree>
    <p:extLst>
      <p:ext uri="{BB962C8B-B14F-4D97-AF65-F5344CB8AC3E}">
        <p14:creationId xmlns:p14="http://schemas.microsoft.com/office/powerpoint/2010/main" xmlns="" val="2970953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534594" y="623453"/>
            <a:ext cx="6764482" cy="461665"/>
          </a:xfrm>
          <a:prstGeom prst="rect">
            <a:avLst/>
          </a:prstGeom>
          <a:noFill/>
        </p:spPr>
        <p:txBody>
          <a:bodyPr wrap="square" rtlCol="0">
            <a:spAutoFit/>
          </a:bodyPr>
          <a:lstStyle/>
          <a:p>
            <a:r>
              <a:rPr lang="tr-TR" sz="2400" b="1" dirty="0" smtClean="0"/>
              <a:t>SPOR YÖNETİCİLİĞİ BÖLÜMÜ</a:t>
            </a:r>
            <a:endParaRPr lang="tr-TR" sz="2400" b="1" dirty="0"/>
          </a:p>
        </p:txBody>
      </p:sp>
      <p:pic>
        <p:nvPicPr>
          <p:cNvPr id="3" name="7 Resim" descr="http://www.siirt.edu.tr/personelresim/yeni/A0841_201541514507918.jpg"/>
          <p:cNvPicPr/>
          <p:nvPr/>
        </p:nvPicPr>
        <p:blipFill>
          <a:blip r:embed="rId2" cstate="print"/>
          <a:srcRect/>
          <a:stretch>
            <a:fillRect/>
          </a:stretch>
        </p:blipFill>
        <p:spPr bwMode="auto">
          <a:xfrm>
            <a:off x="1434936" y="1554478"/>
            <a:ext cx="1582017" cy="1551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1" descr="C:\Users\Personel_\Desktop\Akademik personel Foto 2018\20170911_143254.png2017911143735417.png"/>
          <p:cNvPicPr>
            <a:picLocks noChangeAspect="1" noChangeArrowheads="1"/>
          </p:cNvPicPr>
          <p:nvPr/>
        </p:nvPicPr>
        <p:blipFill>
          <a:blip r:embed="rId3" cstate="print"/>
          <a:srcRect/>
          <a:stretch>
            <a:fillRect/>
          </a:stretch>
        </p:blipFill>
        <p:spPr bwMode="auto">
          <a:xfrm>
            <a:off x="8603405" y="3799793"/>
            <a:ext cx="1440159" cy="14401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ersonel_\Desktop\Akademik personel Foto 2018\001.jpg2017121294812230.jpg"/>
          <p:cNvPicPr>
            <a:picLocks noChangeAspect="1" noChangeArrowheads="1"/>
          </p:cNvPicPr>
          <p:nvPr/>
        </p:nvPicPr>
        <p:blipFill>
          <a:blip r:embed="rId4" cstate="print"/>
          <a:srcRect/>
          <a:stretch>
            <a:fillRect/>
          </a:stretch>
        </p:blipFill>
        <p:spPr bwMode="auto">
          <a:xfrm>
            <a:off x="4294991" y="1085118"/>
            <a:ext cx="1728192" cy="1584176"/>
          </a:xfrm>
          <a:prstGeom prst="rect">
            <a:avLst/>
          </a:prstGeom>
          <a:ln w="88900" cap="sq" cmpd="thickThin">
            <a:solidFill>
              <a:srgbClr val="000000"/>
            </a:solidFill>
            <a:prstDash val="solid"/>
            <a:miter lim="800000"/>
          </a:ln>
          <a:effectLst>
            <a:innerShdw blurRad="76200">
              <a:srgbClr val="000000"/>
            </a:innerShdw>
          </a:effectLst>
        </p:spPr>
      </p:pic>
      <p:pic>
        <p:nvPicPr>
          <p:cNvPr id="7" name="Picture 2" descr="C:\Users\lenovo-\Desktop\eroğlu.jpg20182239818696.jpg"/>
          <p:cNvPicPr>
            <a:picLocks noChangeAspect="1" noChangeArrowheads="1"/>
          </p:cNvPicPr>
          <p:nvPr/>
        </p:nvPicPr>
        <p:blipFill>
          <a:blip r:embed="rId5" cstate="print"/>
          <a:srcRect/>
          <a:stretch>
            <a:fillRect/>
          </a:stretch>
        </p:blipFill>
        <p:spPr bwMode="auto">
          <a:xfrm>
            <a:off x="6770445" y="1470099"/>
            <a:ext cx="1770881" cy="1719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11 Dikdörtgen"/>
          <p:cNvSpPr/>
          <p:nvPr/>
        </p:nvSpPr>
        <p:spPr>
          <a:xfrm rot="10800000" flipV="1">
            <a:off x="8017313" y="5239951"/>
            <a:ext cx="2774112" cy="369332"/>
          </a:xfrm>
          <a:prstGeom prst="rect">
            <a:avLst/>
          </a:prstGeom>
        </p:spPr>
        <p:txBody>
          <a:bodyPr wrap="square">
            <a:spAutoFit/>
          </a:bodyPr>
          <a:lstStyle/>
          <a:p>
            <a:pPr algn="ctr"/>
            <a:r>
              <a:rPr lang="tr-TR" dirty="0" smtClean="0"/>
              <a:t> </a:t>
            </a:r>
            <a:r>
              <a:rPr lang="tr-TR" sz="1200" dirty="0" smtClean="0"/>
              <a:t>Arş. Gör. Abdulkadir EKİN</a:t>
            </a:r>
            <a:endParaRPr lang="tr-TR" sz="1200" dirty="0"/>
          </a:p>
        </p:txBody>
      </p:sp>
      <p:sp>
        <p:nvSpPr>
          <p:cNvPr id="9" name="Dikdörtgen 8"/>
          <p:cNvSpPr/>
          <p:nvPr/>
        </p:nvSpPr>
        <p:spPr>
          <a:xfrm>
            <a:off x="1434936" y="3244334"/>
            <a:ext cx="1604735" cy="276999"/>
          </a:xfrm>
          <a:prstGeom prst="rect">
            <a:avLst/>
          </a:prstGeom>
        </p:spPr>
        <p:txBody>
          <a:bodyPr wrap="none">
            <a:spAutoFit/>
          </a:bodyPr>
          <a:lstStyle/>
          <a:p>
            <a:r>
              <a:rPr lang="tr-TR" sz="1200" dirty="0" smtClean="0"/>
              <a:t>Doç</a:t>
            </a:r>
            <a:r>
              <a:rPr lang="tr-TR" sz="1200" dirty="0"/>
              <a:t>. Dr. Metin BAYRAK</a:t>
            </a:r>
          </a:p>
        </p:txBody>
      </p:sp>
      <p:sp>
        <p:nvSpPr>
          <p:cNvPr id="11" name="14 Dikdörtgen"/>
          <p:cNvSpPr/>
          <p:nvPr/>
        </p:nvSpPr>
        <p:spPr>
          <a:xfrm>
            <a:off x="6770445" y="3198167"/>
            <a:ext cx="2086836" cy="369332"/>
          </a:xfrm>
          <a:prstGeom prst="rect">
            <a:avLst/>
          </a:prstGeom>
          <a:solidFill>
            <a:schemeClr val="bg1"/>
          </a:solidFill>
        </p:spPr>
        <p:txBody>
          <a:bodyPr wrap="square">
            <a:spAutoFit/>
          </a:bodyPr>
          <a:lstStyle/>
          <a:p>
            <a:pPr algn="ctr">
              <a:buNone/>
            </a:pPr>
            <a:r>
              <a:rPr lang="tr-TR" dirty="0" smtClean="0"/>
              <a:t> </a:t>
            </a:r>
            <a:r>
              <a:rPr lang="tr-TR" sz="1400" dirty="0" smtClean="0"/>
              <a:t> </a:t>
            </a:r>
            <a:r>
              <a:rPr lang="tr-TR" sz="1200" dirty="0" smtClean="0"/>
              <a:t>Dr. </a:t>
            </a:r>
            <a:r>
              <a:rPr lang="tr-TR" sz="1200" dirty="0" err="1" smtClean="0"/>
              <a:t>Öğr</a:t>
            </a:r>
            <a:r>
              <a:rPr lang="tr-TR" sz="1200" dirty="0" smtClean="0"/>
              <a:t>. Üyesi Erdem EROĞLU                      </a:t>
            </a:r>
            <a:endParaRPr lang="tr-TR" sz="1600" dirty="0" smtClean="0"/>
          </a:p>
        </p:txBody>
      </p:sp>
      <p:sp>
        <p:nvSpPr>
          <p:cNvPr id="12" name="Dikdörtgen 11"/>
          <p:cNvSpPr/>
          <p:nvPr/>
        </p:nvSpPr>
        <p:spPr>
          <a:xfrm>
            <a:off x="3971145" y="2669294"/>
            <a:ext cx="2095446" cy="584775"/>
          </a:xfrm>
          <a:prstGeom prst="rect">
            <a:avLst/>
          </a:prstGeom>
        </p:spPr>
        <p:txBody>
          <a:bodyPr wrap="none">
            <a:spAutoFit/>
          </a:bodyPr>
          <a:lstStyle/>
          <a:p>
            <a:pPr algn="ctr"/>
            <a:r>
              <a:rPr lang="tr-TR" sz="2000" dirty="0"/>
              <a:t> </a:t>
            </a:r>
            <a:r>
              <a:rPr lang="tr-TR" sz="1200" dirty="0"/>
              <a:t>Dr. </a:t>
            </a:r>
            <a:r>
              <a:rPr lang="tr-TR" sz="1200" dirty="0" err="1"/>
              <a:t>Öğr</a:t>
            </a:r>
            <a:r>
              <a:rPr lang="tr-TR" sz="1200" dirty="0"/>
              <a:t>. </a:t>
            </a:r>
            <a:r>
              <a:rPr lang="tr-TR" sz="1200" dirty="0" smtClean="0"/>
              <a:t>Üyesi Servet </a:t>
            </a:r>
            <a:r>
              <a:rPr lang="tr-TR" sz="1200" dirty="0"/>
              <a:t>REYHAN </a:t>
            </a:r>
            <a:endParaRPr lang="tr-TR" sz="1200" dirty="0" smtClean="0"/>
          </a:p>
          <a:p>
            <a:pPr algn="ctr"/>
            <a:r>
              <a:rPr lang="tr-TR" sz="1200" dirty="0" smtClean="0"/>
              <a:t> </a:t>
            </a:r>
            <a:r>
              <a:rPr lang="tr-TR" sz="1200" b="1" u="sng" dirty="0"/>
              <a:t>Bölüm Başkanı</a:t>
            </a:r>
            <a:endParaRPr lang="tr-TR" b="1" u="sng" dirty="0"/>
          </a:p>
        </p:txBody>
      </p:sp>
      <p:sp>
        <p:nvSpPr>
          <p:cNvPr id="13" name="Dikdörtgen 12"/>
          <p:cNvSpPr/>
          <p:nvPr/>
        </p:nvSpPr>
        <p:spPr>
          <a:xfrm>
            <a:off x="5880726" y="5417340"/>
            <a:ext cx="1781834" cy="276999"/>
          </a:xfrm>
          <a:prstGeom prst="rect">
            <a:avLst/>
          </a:prstGeom>
        </p:spPr>
        <p:txBody>
          <a:bodyPr wrap="none">
            <a:spAutoFit/>
          </a:bodyPr>
          <a:lstStyle/>
          <a:p>
            <a:pPr algn="ctr"/>
            <a:r>
              <a:rPr lang="tr-TR" sz="1200" dirty="0" smtClean="0"/>
              <a:t>Dr. Arş. Gör. Erhan ŞAHİN </a:t>
            </a:r>
            <a:endParaRPr lang="tr-TR" sz="1200" dirty="0"/>
          </a:p>
        </p:txBody>
      </p:sp>
      <p:pic>
        <p:nvPicPr>
          <p:cNvPr id="1026" name="Picture 2" descr="http://sporyoneticiligi.siirt.edu.tr/foto/userfoto/001.jpg2018318531547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24280" y="3748239"/>
            <a:ext cx="1885136" cy="1676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6" name="Dikdörtgen 15"/>
          <p:cNvSpPr/>
          <p:nvPr/>
        </p:nvSpPr>
        <p:spPr>
          <a:xfrm rot="10800000" flipV="1">
            <a:off x="1682152" y="5455395"/>
            <a:ext cx="3614246" cy="307777"/>
          </a:xfrm>
          <a:prstGeom prst="rect">
            <a:avLst/>
          </a:prstGeom>
        </p:spPr>
        <p:txBody>
          <a:bodyPr wrap="square">
            <a:spAutoFit/>
          </a:bodyPr>
          <a:lstStyle/>
          <a:p>
            <a:r>
              <a:rPr lang="tr-TR" sz="1400" dirty="0" smtClean="0"/>
              <a:t>                     </a:t>
            </a:r>
            <a:r>
              <a:rPr lang="tr-TR" sz="1200" dirty="0" smtClean="0"/>
              <a:t>Dr. </a:t>
            </a:r>
            <a:r>
              <a:rPr lang="tr-TR" sz="1200" dirty="0" err="1" smtClean="0"/>
              <a:t>Öğr</a:t>
            </a:r>
            <a:r>
              <a:rPr lang="tr-TR" sz="1200" dirty="0" smtClean="0"/>
              <a:t>. Üyesi Sultan YAVUZ EROĞLU</a:t>
            </a:r>
            <a:endParaRPr lang="tr-TR" sz="1200" dirty="0"/>
          </a:p>
        </p:txBody>
      </p:sp>
      <p:pic>
        <p:nvPicPr>
          <p:cNvPr id="1028" name="Picture 4" descr="http://besyo.siirt.edu.tr/foto/userfoto/IMG-20180131-WA0002.jpg201813111143482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22230" y="3777654"/>
            <a:ext cx="1696429" cy="15324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0997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7682464" cy="461665"/>
          </a:xfrm>
          <a:prstGeom prst="rect">
            <a:avLst/>
          </a:prstGeom>
          <a:noFill/>
        </p:spPr>
        <p:txBody>
          <a:bodyPr wrap="square" rtlCol="0">
            <a:spAutoFit/>
          </a:bodyPr>
          <a:lstStyle/>
          <a:p>
            <a:r>
              <a:rPr lang="tr-TR" sz="2400" b="1" dirty="0" smtClean="0"/>
              <a:t>İDARİ PERSONEL (BESYO BİNASI)</a:t>
            </a:r>
            <a:endParaRPr lang="tr-TR" sz="2400" b="1" dirty="0"/>
          </a:p>
        </p:txBody>
      </p:sp>
      <p:pic>
        <p:nvPicPr>
          <p:cNvPr id="3" name="Picture 2" descr="http://besyo.siirt.edu.tr/foto/userfoto/B0518_2015615132735986.jpg"/>
          <p:cNvPicPr>
            <a:picLocks noChangeAspect="1" noChangeArrowheads="1"/>
          </p:cNvPicPr>
          <p:nvPr/>
        </p:nvPicPr>
        <p:blipFill>
          <a:blip r:embed="rId2" cstate="print"/>
          <a:srcRect/>
          <a:stretch>
            <a:fillRect/>
          </a:stretch>
        </p:blipFill>
        <p:spPr bwMode="auto">
          <a:xfrm>
            <a:off x="4484159" y="1156035"/>
            <a:ext cx="2206861"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8 Resim" descr="http://besyo.siirt.edu.tr/foto/userfoto/2017216103427878.jpg"/>
          <p:cNvPicPr/>
          <p:nvPr/>
        </p:nvPicPr>
        <p:blipFill>
          <a:blip r:embed="rId3" cstate="print"/>
          <a:srcRect/>
          <a:stretch>
            <a:fillRect/>
          </a:stretch>
        </p:blipFill>
        <p:spPr bwMode="auto">
          <a:xfrm>
            <a:off x="1284221" y="3741529"/>
            <a:ext cx="2033752"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Personel_\Desktop\unnamed.jpg"/>
          <p:cNvPicPr>
            <a:picLocks noGrp="1" noChangeAspect="1" noChangeArrowheads="1"/>
          </p:cNvPicPr>
          <p:nvPr>
            <p:ph idx="4294967295"/>
          </p:nvPr>
        </p:nvPicPr>
        <p:blipFill>
          <a:blip r:embed="rId4" cstate="print"/>
          <a:srcRect/>
          <a:stretch>
            <a:fillRect/>
          </a:stretch>
        </p:blipFill>
        <p:spPr bwMode="auto">
          <a:xfrm>
            <a:off x="1497724" y="1094664"/>
            <a:ext cx="1873250" cy="1804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besyo.siirt.edu.tr/foto/userfoto/R%C4%B1dvann.jpg2018541422956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04095" y="1114045"/>
            <a:ext cx="2052096" cy="19561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052" name="Picture 4" descr="http://besyo.siirt.edu.tr/foto/userfoto/201610510535964.jpg"/>
          <p:cNvPicPr>
            <a:picLocks noChangeAspect="1" noChangeArrowheads="1"/>
          </p:cNvPicPr>
          <p:nvPr/>
        </p:nvPicPr>
        <p:blipFill>
          <a:blip r:embed="rId6" cstate="print"/>
          <a:stretch>
            <a:fillRect/>
          </a:stretch>
        </p:blipFill>
        <p:spPr bwMode="auto">
          <a:xfrm>
            <a:off x="4695795" y="3796893"/>
            <a:ext cx="1844565"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054" name="Picture 6" descr="http://besyo.siirt.edu.tr/foto/userfoto/B0801_201411131142839.jpg"/>
          <p:cNvPicPr>
            <a:picLocks noChangeAspect="1" noChangeArrowheads="1"/>
          </p:cNvPicPr>
          <p:nvPr/>
        </p:nvPicPr>
        <p:blipFill>
          <a:blip r:embed="rId7" cstate="print"/>
          <a:stretch>
            <a:fillRect/>
          </a:stretch>
        </p:blipFill>
        <p:spPr bwMode="auto">
          <a:xfrm>
            <a:off x="8121915" y="3831039"/>
            <a:ext cx="1891863" cy="1604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8" name="Dikdörtgen 7"/>
          <p:cNvSpPr/>
          <p:nvPr/>
        </p:nvSpPr>
        <p:spPr>
          <a:xfrm>
            <a:off x="1460466" y="3024368"/>
            <a:ext cx="1857507" cy="646331"/>
          </a:xfrm>
          <a:prstGeom prst="rect">
            <a:avLst/>
          </a:prstGeom>
        </p:spPr>
        <p:txBody>
          <a:bodyPr wrap="square">
            <a:spAutoFit/>
          </a:bodyPr>
          <a:lstStyle/>
          <a:p>
            <a:pPr algn="ctr">
              <a:defRPr/>
            </a:pPr>
            <a:r>
              <a:rPr lang="tr-TR" sz="1200" dirty="0" smtClean="0">
                <a:solidFill>
                  <a:srgbClr val="333333"/>
                </a:solidFill>
              </a:rPr>
              <a:t>Muhsin AKDEMİR </a:t>
            </a:r>
          </a:p>
          <a:p>
            <a:pPr algn="ctr">
              <a:defRPr/>
            </a:pPr>
            <a:r>
              <a:rPr lang="tr-TR" sz="1200" dirty="0" smtClean="0">
                <a:solidFill>
                  <a:srgbClr val="333333"/>
                </a:solidFill>
              </a:rPr>
              <a:t>Satın Alma/TKYS</a:t>
            </a:r>
            <a:endParaRPr lang="tr-TR" sz="1200" dirty="0">
              <a:solidFill>
                <a:srgbClr val="333333"/>
              </a:solidFill>
            </a:endParaRPr>
          </a:p>
          <a:p>
            <a:pPr algn="ctr">
              <a:defRPr/>
            </a:pPr>
            <a:r>
              <a:rPr lang="tr-TR" sz="1200" b="1" dirty="0" smtClean="0">
                <a:solidFill>
                  <a:srgbClr val="333333"/>
                </a:solidFill>
              </a:rPr>
              <a:t>Bilgisayar İşletmeni</a:t>
            </a:r>
            <a:endParaRPr lang="tr-TR" sz="1200" b="1" dirty="0">
              <a:solidFill>
                <a:srgbClr val="333333"/>
              </a:solidFill>
            </a:endParaRPr>
          </a:p>
        </p:txBody>
      </p:sp>
      <p:sp>
        <p:nvSpPr>
          <p:cNvPr id="9" name="Metin kutusu 8"/>
          <p:cNvSpPr txBox="1"/>
          <p:nvPr/>
        </p:nvSpPr>
        <p:spPr>
          <a:xfrm>
            <a:off x="4657183" y="3095198"/>
            <a:ext cx="1921790" cy="646331"/>
          </a:xfrm>
          <a:prstGeom prst="rect">
            <a:avLst/>
          </a:prstGeom>
          <a:noFill/>
        </p:spPr>
        <p:txBody>
          <a:bodyPr wrap="square" rtlCol="0">
            <a:spAutoFit/>
          </a:bodyPr>
          <a:lstStyle/>
          <a:p>
            <a:pPr algn="ctr"/>
            <a:r>
              <a:rPr lang="tr-TR" sz="1200" dirty="0" smtClean="0"/>
              <a:t>Remzi AKSU </a:t>
            </a:r>
          </a:p>
          <a:p>
            <a:pPr algn="ctr"/>
            <a:r>
              <a:rPr lang="tr-TR" sz="1200" dirty="0" smtClean="0"/>
              <a:t>Mutemetlik</a:t>
            </a:r>
          </a:p>
          <a:p>
            <a:pPr algn="ctr"/>
            <a:r>
              <a:rPr lang="tr-TR" sz="1200" b="1" dirty="0" smtClean="0"/>
              <a:t>Bilgisayar İşletmeni</a:t>
            </a:r>
            <a:endParaRPr lang="tr-TR" sz="1200" b="1" dirty="0"/>
          </a:p>
        </p:txBody>
      </p:sp>
      <p:sp>
        <p:nvSpPr>
          <p:cNvPr id="10" name="Metin kutusu 9"/>
          <p:cNvSpPr txBox="1"/>
          <p:nvPr/>
        </p:nvSpPr>
        <p:spPr>
          <a:xfrm>
            <a:off x="7702073" y="3112080"/>
            <a:ext cx="2433234" cy="646331"/>
          </a:xfrm>
          <a:prstGeom prst="rect">
            <a:avLst/>
          </a:prstGeom>
          <a:noFill/>
        </p:spPr>
        <p:txBody>
          <a:bodyPr wrap="square" rtlCol="0">
            <a:spAutoFit/>
          </a:bodyPr>
          <a:lstStyle/>
          <a:p>
            <a:pPr algn="ctr"/>
            <a:r>
              <a:rPr lang="tr-TR" sz="1200" dirty="0" smtClean="0"/>
              <a:t>Rıdvan BAĞÇECİ </a:t>
            </a:r>
          </a:p>
          <a:p>
            <a:pPr algn="ctr"/>
            <a:r>
              <a:rPr lang="tr-TR" sz="1200" dirty="0" smtClean="0"/>
              <a:t>Öğrenci İşleri </a:t>
            </a:r>
          </a:p>
          <a:p>
            <a:pPr algn="ctr"/>
            <a:r>
              <a:rPr lang="tr-TR" sz="1200" b="1" dirty="0" smtClean="0"/>
              <a:t>Bilgisayar İşletmeni</a:t>
            </a:r>
            <a:endParaRPr lang="tr-TR" sz="1200" b="1" dirty="0"/>
          </a:p>
        </p:txBody>
      </p:sp>
      <p:sp>
        <p:nvSpPr>
          <p:cNvPr id="11" name="Metin kutusu 10"/>
          <p:cNvSpPr txBox="1"/>
          <p:nvPr/>
        </p:nvSpPr>
        <p:spPr>
          <a:xfrm>
            <a:off x="1284221" y="5432071"/>
            <a:ext cx="2094939" cy="461665"/>
          </a:xfrm>
          <a:prstGeom prst="rect">
            <a:avLst/>
          </a:prstGeom>
          <a:noFill/>
        </p:spPr>
        <p:txBody>
          <a:bodyPr wrap="square" rtlCol="0">
            <a:spAutoFit/>
          </a:bodyPr>
          <a:lstStyle/>
          <a:p>
            <a:pPr algn="ctr"/>
            <a:r>
              <a:rPr lang="tr-TR" sz="1200" dirty="0" smtClean="0"/>
              <a:t>Ayten KAYRAN</a:t>
            </a:r>
          </a:p>
          <a:p>
            <a:pPr algn="ctr"/>
            <a:r>
              <a:rPr lang="tr-TR" sz="1200" b="1" dirty="0" smtClean="0"/>
              <a:t> Sekreter (Ş)</a:t>
            </a:r>
            <a:endParaRPr lang="tr-TR" sz="1200" b="1" dirty="0"/>
          </a:p>
        </p:txBody>
      </p:sp>
      <p:sp>
        <p:nvSpPr>
          <p:cNvPr id="12" name="Metin kutusu 11"/>
          <p:cNvSpPr txBox="1"/>
          <p:nvPr/>
        </p:nvSpPr>
        <p:spPr>
          <a:xfrm>
            <a:off x="4944197" y="5470676"/>
            <a:ext cx="1347761" cy="461665"/>
          </a:xfrm>
          <a:prstGeom prst="rect">
            <a:avLst/>
          </a:prstGeom>
          <a:noFill/>
        </p:spPr>
        <p:txBody>
          <a:bodyPr wrap="square" rtlCol="0">
            <a:spAutoFit/>
          </a:bodyPr>
          <a:lstStyle/>
          <a:p>
            <a:pPr algn="ctr"/>
            <a:r>
              <a:rPr lang="tr-TR" sz="1200" dirty="0" smtClean="0"/>
              <a:t>Ali DİLDİRİM </a:t>
            </a:r>
          </a:p>
          <a:p>
            <a:pPr algn="ctr"/>
            <a:r>
              <a:rPr lang="tr-TR" sz="1200" b="1" dirty="0" smtClean="0"/>
              <a:t>Hizmetli</a:t>
            </a:r>
            <a:endParaRPr lang="tr-TR" sz="1200" b="1" dirty="0"/>
          </a:p>
        </p:txBody>
      </p:sp>
      <p:sp>
        <p:nvSpPr>
          <p:cNvPr id="13" name="Metin kutusu 12"/>
          <p:cNvSpPr txBox="1"/>
          <p:nvPr/>
        </p:nvSpPr>
        <p:spPr>
          <a:xfrm>
            <a:off x="8121915" y="5493512"/>
            <a:ext cx="2049517" cy="461665"/>
          </a:xfrm>
          <a:prstGeom prst="rect">
            <a:avLst/>
          </a:prstGeom>
          <a:noFill/>
        </p:spPr>
        <p:txBody>
          <a:bodyPr wrap="square" rtlCol="0">
            <a:spAutoFit/>
          </a:bodyPr>
          <a:lstStyle/>
          <a:p>
            <a:pPr algn="ctr"/>
            <a:r>
              <a:rPr lang="tr-TR" sz="1200" dirty="0" smtClean="0"/>
              <a:t>İsmail  BAYKARA</a:t>
            </a:r>
          </a:p>
          <a:p>
            <a:pPr algn="ctr"/>
            <a:r>
              <a:rPr lang="tr-TR" sz="1200" dirty="0" smtClean="0"/>
              <a:t> </a:t>
            </a:r>
            <a:r>
              <a:rPr lang="tr-TR" sz="1200" b="1" dirty="0" smtClean="0"/>
              <a:t>Hizmetli (Ş)</a:t>
            </a:r>
            <a:endParaRPr lang="tr-TR" sz="1200" b="1" dirty="0"/>
          </a:p>
        </p:txBody>
      </p:sp>
    </p:spTree>
    <p:extLst>
      <p:ext uri="{BB962C8B-B14F-4D97-AF65-F5344CB8AC3E}">
        <p14:creationId xmlns:p14="http://schemas.microsoft.com/office/powerpoint/2010/main" xmlns="" val="3382332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6764482" cy="461665"/>
          </a:xfrm>
          <a:prstGeom prst="rect">
            <a:avLst/>
          </a:prstGeom>
          <a:noFill/>
        </p:spPr>
        <p:txBody>
          <a:bodyPr wrap="square" rtlCol="0">
            <a:spAutoFit/>
          </a:bodyPr>
          <a:lstStyle/>
          <a:p>
            <a:r>
              <a:rPr lang="tr-TR" sz="2400" b="1" dirty="0" smtClean="0"/>
              <a:t>İDARİ PERSONEL (TESİSLER)</a:t>
            </a:r>
            <a:endParaRPr lang="tr-TR" sz="2400" b="1" dirty="0"/>
          </a:p>
        </p:txBody>
      </p:sp>
      <p:pic>
        <p:nvPicPr>
          <p:cNvPr id="3" name="Picture 2" descr="http://besyo.siirt.edu.tr/foto/userfoto/B0518_2015615132735986.jpg"/>
          <p:cNvPicPr>
            <a:picLocks noChangeAspect="1" noChangeArrowheads="1"/>
          </p:cNvPicPr>
          <p:nvPr/>
        </p:nvPicPr>
        <p:blipFill>
          <a:blip r:embed="rId2" cstate="print"/>
          <a:stretch>
            <a:fillRect/>
          </a:stretch>
        </p:blipFill>
        <p:spPr bwMode="auto">
          <a:xfrm>
            <a:off x="8180664" y="1205731"/>
            <a:ext cx="1912567"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8 Resim" descr="http://besyo.siirt.edu.tr/foto/userfoto/2017216103427878.jpg"/>
          <p:cNvPicPr/>
          <p:nvPr/>
        </p:nvPicPr>
        <p:blipFill>
          <a:blip r:embed="rId3" cstate="print"/>
          <a:stretch>
            <a:fillRect/>
          </a:stretch>
        </p:blipFill>
        <p:spPr bwMode="auto">
          <a:xfrm>
            <a:off x="3692106" y="3510952"/>
            <a:ext cx="1940943" cy="18421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16 Başlık"/>
          <p:cNvSpPr>
            <a:spLocks noGrp="1"/>
          </p:cNvSpPr>
          <p:nvPr>
            <p:ph type="title"/>
          </p:nvPr>
        </p:nvSpPr>
        <p:spPr>
          <a:xfrm>
            <a:off x="8612459" y="5386282"/>
            <a:ext cx="2430517" cy="646386"/>
          </a:xfrm>
        </p:spPr>
        <p:txBody>
          <a:bodyPr>
            <a:normAutofit/>
          </a:bodyPr>
          <a:lstStyle/>
          <a:p>
            <a:pPr algn="ctr"/>
            <a:r>
              <a:rPr lang="tr-TR" sz="1200" dirty="0" smtClean="0"/>
              <a:t>Lokman ERBEK</a:t>
            </a:r>
            <a:br>
              <a:rPr lang="tr-TR" sz="1200" dirty="0" smtClean="0"/>
            </a:br>
            <a:r>
              <a:rPr lang="tr-TR" sz="1200" b="1" dirty="0" smtClean="0"/>
              <a:t>Sürekli </a:t>
            </a:r>
            <a:r>
              <a:rPr lang="tr-TR" sz="1200" b="1" dirty="0"/>
              <a:t>İ</a:t>
            </a:r>
            <a:r>
              <a:rPr lang="tr-TR" sz="1200" b="1" dirty="0" smtClean="0"/>
              <a:t>şçi</a:t>
            </a:r>
            <a:endParaRPr lang="tr-TR" sz="1200" b="1" dirty="0"/>
          </a:p>
        </p:txBody>
      </p:sp>
      <p:pic>
        <p:nvPicPr>
          <p:cNvPr id="5" name="Picture 2" descr="C:\Users\Personel_\Desktop\unnamed.jpg"/>
          <p:cNvPicPr>
            <a:picLocks noGrp="1" noChangeAspect="1" noChangeArrowheads="1"/>
          </p:cNvPicPr>
          <p:nvPr>
            <p:ph idx="4294967295"/>
          </p:nvPr>
        </p:nvPicPr>
        <p:blipFill>
          <a:blip r:embed="rId4" cstate="print"/>
          <a:stretch>
            <a:fillRect/>
          </a:stretch>
        </p:blipFill>
        <p:spPr bwMode="auto">
          <a:xfrm>
            <a:off x="4847897" y="1156758"/>
            <a:ext cx="2033751" cy="1979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besyo.siirt.edu.tr/foto/userfoto/R%C4%B1dvann.jpg20185414229569.jpg"/>
          <p:cNvPicPr>
            <a:picLocks noChangeAspect="1" noChangeArrowheads="1"/>
          </p:cNvPicPr>
          <p:nvPr/>
        </p:nvPicPr>
        <p:blipFill>
          <a:blip r:embed="rId5" cstate="print"/>
          <a:stretch>
            <a:fillRect/>
          </a:stretch>
        </p:blipFill>
        <p:spPr bwMode="auto">
          <a:xfrm>
            <a:off x="6174419" y="3510953"/>
            <a:ext cx="2081060" cy="18421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052" name="Picture 4" descr="http://besyo.siirt.edu.tr/foto/userfoto/201610510535964.jpg"/>
          <p:cNvPicPr>
            <a:picLocks noChangeAspect="1" noChangeArrowheads="1"/>
          </p:cNvPicPr>
          <p:nvPr/>
        </p:nvPicPr>
        <p:blipFill>
          <a:blip r:embed="rId6" cstate="print"/>
          <a:stretch>
            <a:fillRect/>
          </a:stretch>
        </p:blipFill>
        <p:spPr bwMode="auto">
          <a:xfrm>
            <a:off x="1388629" y="3627738"/>
            <a:ext cx="1829024" cy="17439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8" name="Dikdörtgen 7"/>
          <p:cNvSpPr/>
          <p:nvPr/>
        </p:nvSpPr>
        <p:spPr>
          <a:xfrm>
            <a:off x="4988517" y="3166072"/>
            <a:ext cx="1857507" cy="461665"/>
          </a:xfrm>
          <a:prstGeom prst="rect">
            <a:avLst/>
          </a:prstGeom>
        </p:spPr>
        <p:txBody>
          <a:bodyPr wrap="square">
            <a:spAutoFit/>
          </a:bodyPr>
          <a:lstStyle/>
          <a:p>
            <a:pPr algn="ctr">
              <a:defRPr/>
            </a:pPr>
            <a:r>
              <a:rPr lang="tr-TR" sz="1200" dirty="0" smtClean="0">
                <a:solidFill>
                  <a:srgbClr val="333333"/>
                </a:solidFill>
              </a:rPr>
              <a:t>Nevzat ALP</a:t>
            </a:r>
          </a:p>
          <a:p>
            <a:pPr algn="ctr">
              <a:defRPr/>
            </a:pPr>
            <a:r>
              <a:rPr lang="tr-TR" sz="1200" b="1" dirty="0" smtClean="0">
                <a:solidFill>
                  <a:srgbClr val="333333"/>
                </a:solidFill>
              </a:rPr>
              <a:t>Antrenör</a:t>
            </a:r>
            <a:endParaRPr lang="tr-TR" sz="1200" b="1" dirty="0">
              <a:solidFill>
                <a:srgbClr val="333333"/>
              </a:solidFill>
            </a:endParaRPr>
          </a:p>
        </p:txBody>
      </p:sp>
      <p:sp>
        <p:nvSpPr>
          <p:cNvPr id="9" name="Metin kutusu 8"/>
          <p:cNvSpPr txBox="1"/>
          <p:nvPr/>
        </p:nvSpPr>
        <p:spPr>
          <a:xfrm>
            <a:off x="8171441" y="3127475"/>
            <a:ext cx="1921790" cy="461665"/>
          </a:xfrm>
          <a:prstGeom prst="rect">
            <a:avLst/>
          </a:prstGeom>
          <a:noFill/>
        </p:spPr>
        <p:txBody>
          <a:bodyPr wrap="square" rtlCol="0">
            <a:spAutoFit/>
          </a:bodyPr>
          <a:lstStyle/>
          <a:p>
            <a:pPr algn="ctr"/>
            <a:r>
              <a:rPr lang="tr-TR" sz="1200" dirty="0" smtClean="0"/>
              <a:t>Mehmet Naim DİLDİRİM</a:t>
            </a:r>
          </a:p>
          <a:p>
            <a:pPr algn="ctr"/>
            <a:r>
              <a:rPr lang="tr-TR" sz="1200" b="1" dirty="0" smtClean="0"/>
              <a:t>Antrenör</a:t>
            </a:r>
            <a:endParaRPr lang="tr-TR" sz="1200" b="1" dirty="0"/>
          </a:p>
        </p:txBody>
      </p:sp>
      <p:sp>
        <p:nvSpPr>
          <p:cNvPr id="10" name="Metin kutusu 9"/>
          <p:cNvSpPr txBox="1"/>
          <p:nvPr/>
        </p:nvSpPr>
        <p:spPr>
          <a:xfrm>
            <a:off x="6108094" y="5415887"/>
            <a:ext cx="2433234" cy="461665"/>
          </a:xfrm>
          <a:prstGeom prst="rect">
            <a:avLst/>
          </a:prstGeom>
          <a:noFill/>
        </p:spPr>
        <p:txBody>
          <a:bodyPr wrap="square" rtlCol="0">
            <a:spAutoFit/>
          </a:bodyPr>
          <a:lstStyle/>
          <a:p>
            <a:pPr algn="ctr"/>
            <a:r>
              <a:rPr lang="tr-TR" sz="1200" dirty="0" smtClean="0"/>
              <a:t>Hikmet ÇINAR</a:t>
            </a:r>
          </a:p>
          <a:p>
            <a:pPr algn="ctr"/>
            <a:r>
              <a:rPr lang="tr-TR" sz="1200" b="1" dirty="0" smtClean="0"/>
              <a:t>Sürekli İşçi</a:t>
            </a:r>
            <a:endParaRPr lang="tr-TR" sz="1200" b="1" dirty="0"/>
          </a:p>
        </p:txBody>
      </p:sp>
      <p:sp>
        <p:nvSpPr>
          <p:cNvPr id="11" name="Metin kutusu 10"/>
          <p:cNvSpPr txBox="1"/>
          <p:nvPr/>
        </p:nvSpPr>
        <p:spPr>
          <a:xfrm>
            <a:off x="4043883" y="5386282"/>
            <a:ext cx="1434662" cy="461665"/>
          </a:xfrm>
          <a:prstGeom prst="rect">
            <a:avLst/>
          </a:prstGeom>
          <a:noFill/>
        </p:spPr>
        <p:txBody>
          <a:bodyPr wrap="square" rtlCol="0">
            <a:spAutoFit/>
          </a:bodyPr>
          <a:lstStyle/>
          <a:p>
            <a:pPr algn="ctr"/>
            <a:r>
              <a:rPr lang="tr-TR" sz="1200" dirty="0" smtClean="0"/>
              <a:t>Naci ERDEM </a:t>
            </a:r>
            <a:br>
              <a:rPr lang="tr-TR" sz="1200" dirty="0" smtClean="0"/>
            </a:br>
            <a:r>
              <a:rPr lang="tr-TR" sz="1200" b="1" dirty="0" smtClean="0"/>
              <a:t>Hizmetli (Ş)</a:t>
            </a:r>
            <a:endParaRPr lang="tr-TR" sz="1200" b="1" dirty="0"/>
          </a:p>
        </p:txBody>
      </p:sp>
      <p:sp>
        <p:nvSpPr>
          <p:cNvPr id="12" name="Metin kutusu 11"/>
          <p:cNvSpPr txBox="1"/>
          <p:nvPr/>
        </p:nvSpPr>
        <p:spPr>
          <a:xfrm>
            <a:off x="1033981" y="5409052"/>
            <a:ext cx="2286000" cy="461665"/>
          </a:xfrm>
          <a:prstGeom prst="rect">
            <a:avLst/>
          </a:prstGeom>
          <a:noFill/>
        </p:spPr>
        <p:txBody>
          <a:bodyPr wrap="square" rtlCol="0">
            <a:spAutoFit/>
          </a:bodyPr>
          <a:lstStyle/>
          <a:p>
            <a:pPr algn="ctr"/>
            <a:r>
              <a:rPr lang="tr-TR" sz="1200" dirty="0" smtClean="0"/>
              <a:t>Sait KAYRAN</a:t>
            </a:r>
          </a:p>
          <a:p>
            <a:pPr algn="ctr"/>
            <a:r>
              <a:rPr lang="tr-TR" sz="1200" b="1" dirty="0" smtClean="0"/>
              <a:t>Hizmetli (Ş)</a:t>
            </a:r>
            <a:endParaRPr lang="tr-TR" sz="1200" b="1" dirty="0"/>
          </a:p>
        </p:txBody>
      </p:sp>
      <p:pic>
        <p:nvPicPr>
          <p:cNvPr id="16" name="Picture 2" descr="http://besyo.siirt.edu.tr/foto/userfoto/R%C4%B1dvann.jpg20185414229569.jpg"/>
          <p:cNvPicPr>
            <a:picLocks noChangeAspect="1" noChangeArrowheads="1"/>
          </p:cNvPicPr>
          <p:nvPr/>
        </p:nvPicPr>
        <p:blipFill>
          <a:blip r:embed="rId7" cstate="print"/>
          <a:stretch>
            <a:fillRect/>
          </a:stretch>
        </p:blipFill>
        <p:spPr bwMode="auto">
          <a:xfrm>
            <a:off x="8763247" y="3584158"/>
            <a:ext cx="1939158" cy="17815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5" name="Picture 2" descr="http://besyo.siirt.edu.tr/foto/userfoto/R%C4%B1dvann.jpg20185414229569.jpg"/>
          <p:cNvPicPr>
            <a:picLocks noChangeAspect="1" noChangeArrowheads="1"/>
          </p:cNvPicPr>
          <p:nvPr/>
        </p:nvPicPr>
        <p:blipFill>
          <a:blip r:embed="rId8" cstate="print"/>
          <a:stretch>
            <a:fillRect/>
          </a:stretch>
        </p:blipFill>
        <p:spPr bwMode="auto">
          <a:xfrm>
            <a:off x="1571894" y="1263695"/>
            <a:ext cx="1923393" cy="17657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8" name="17 Başlık"/>
          <p:cNvSpPr txBox="1">
            <a:spLocks/>
          </p:cNvSpPr>
          <p:nvPr/>
        </p:nvSpPr>
        <p:spPr>
          <a:xfrm>
            <a:off x="1388629" y="3058994"/>
            <a:ext cx="1980282" cy="54979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smtClean="0">
                <a:latin typeface="Calibri" pitchFamily="34" charset="0"/>
              </a:rPr>
              <a:t>     İbrahim YILDIZ </a:t>
            </a:r>
            <a:br>
              <a:rPr lang="tr-TR" sz="1400" dirty="0" smtClean="0">
                <a:latin typeface="Calibri" pitchFamily="34" charset="0"/>
              </a:rPr>
            </a:br>
            <a:r>
              <a:rPr lang="tr-TR" sz="1400" dirty="0" smtClean="0">
                <a:latin typeface="Calibri" pitchFamily="34" charset="0"/>
              </a:rPr>
              <a:t>         Tesisler Amiri</a:t>
            </a:r>
            <a:br>
              <a:rPr lang="tr-TR" sz="1400" dirty="0" smtClean="0">
                <a:latin typeface="Calibri" pitchFamily="34" charset="0"/>
              </a:rPr>
            </a:br>
            <a:r>
              <a:rPr lang="tr-TR" sz="1400" dirty="0" smtClean="0">
                <a:latin typeface="Calibri" pitchFamily="34" charset="0"/>
              </a:rPr>
              <a:t>   </a:t>
            </a:r>
            <a:r>
              <a:rPr lang="tr-TR" sz="1400" b="1" dirty="0" smtClean="0">
                <a:latin typeface="Calibri" pitchFamily="34" charset="0"/>
              </a:rPr>
              <a:t>Bilgisayar İşletmeni</a:t>
            </a:r>
            <a:endParaRPr lang="tr-TR" sz="1400" b="1" dirty="0"/>
          </a:p>
        </p:txBody>
      </p:sp>
    </p:spTree>
    <p:extLst>
      <p:ext uri="{BB962C8B-B14F-4D97-AF65-F5344CB8AC3E}">
        <p14:creationId xmlns:p14="http://schemas.microsoft.com/office/powerpoint/2010/main" xmlns="" val="3382332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3 İçerik Yer Tutucusu"/>
          <p:cNvGraphicFramePr>
            <a:graphicFrameLocks noGrp="1"/>
          </p:cNvGraphicFramePr>
          <p:nvPr>
            <p:ph idx="1"/>
            <p:extLst>
              <p:ext uri="{D42A27DB-BD31-4B8C-83A1-F6EECF244321}">
                <p14:modId xmlns:p14="http://schemas.microsoft.com/office/powerpoint/2010/main" xmlns="" val="938097075"/>
              </p:ext>
            </p:extLst>
          </p:nvPr>
        </p:nvGraphicFramePr>
        <p:xfrm>
          <a:off x="1555592" y="1296135"/>
          <a:ext cx="7309983" cy="1668130"/>
        </p:xfrm>
        <a:graphic>
          <a:graphicData uri="http://schemas.openxmlformats.org/drawingml/2006/table">
            <a:tbl>
              <a:tblPr firstRow="1" bandRow="1">
                <a:tableStyleId>{5C22544A-7EE6-4342-B048-85BDC9FD1C3A}</a:tableStyleId>
              </a:tblPr>
              <a:tblGrid>
                <a:gridCol w="2460173"/>
                <a:gridCol w="2460173"/>
                <a:gridCol w="2389637"/>
              </a:tblGrid>
              <a:tr h="633339">
                <a:tc gridSpan="3">
                  <a:txBody>
                    <a:bodyPr/>
                    <a:lstStyle/>
                    <a:p>
                      <a:pPr algn="ctr"/>
                      <a:r>
                        <a:rPr kumimoji="0" lang="tr-TR" sz="1800" b="1" kern="1200" dirty="0" smtClean="0">
                          <a:solidFill>
                            <a:schemeClr val="lt1"/>
                          </a:solidFill>
                          <a:latin typeface="+mn-lt"/>
                          <a:ea typeface="+mn-ea"/>
                          <a:cs typeface="+mn-cs"/>
                        </a:rPr>
                        <a:t>2019-2020 Yüksekokulumuzda</a:t>
                      </a:r>
                      <a:r>
                        <a:rPr kumimoji="0" lang="tr-TR" sz="1800" b="1" kern="1200" baseline="0" dirty="0" smtClean="0">
                          <a:solidFill>
                            <a:schemeClr val="lt1"/>
                          </a:solidFill>
                          <a:latin typeface="+mn-lt"/>
                          <a:ea typeface="+mn-ea"/>
                          <a:cs typeface="+mn-cs"/>
                        </a:rPr>
                        <a:t> </a:t>
                      </a:r>
                      <a:r>
                        <a:rPr kumimoji="0" lang="tr-TR" sz="1800" b="1" kern="1200" dirty="0" smtClean="0">
                          <a:solidFill>
                            <a:schemeClr val="lt1"/>
                          </a:solidFill>
                          <a:latin typeface="+mn-lt"/>
                          <a:ea typeface="+mn-ea"/>
                          <a:cs typeface="+mn-cs"/>
                        </a:rPr>
                        <a:t>Göreve Başlayan Akademik Personel</a:t>
                      </a:r>
                      <a:endParaRPr lang="tr-TR" sz="1800" dirty="0"/>
                    </a:p>
                  </a:txBody>
                  <a:tcPr/>
                </a:tc>
                <a:tc hMerge="1">
                  <a:txBody>
                    <a:bodyPr/>
                    <a:lstStyle/>
                    <a:p>
                      <a:endParaRPr lang="tr-TR" dirty="0"/>
                    </a:p>
                  </a:txBody>
                  <a:tcPr/>
                </a:tc>
                <a:tc hMerge="1">
                  <a:txBody>
                    <a:bodyPr/>
                    <a:lstStyle/>
                    <a:p>
                      <a:endParaRPr lang="tr-TR" dirty="0"/>
                    </a:p>
                  </a:txBody>
                  <a:tcPr/>
                </a:tc>
              </a:tr>
              <a:tr h="274781">
                <a:tc>
                  <a:txBody>
                    <a:bodyPr/>
                    <a:lstStyle/>
                    <a:p>
                      <a:pPr algn="ctr">
                        <a:lnSpc>
                          <a:spcPct val="150000"/>
                        </a:lnSpc>
                        <a:spcAft>
                          <a:spcPts val="0"/>
                        </a:spcAft>
                      </a:pPr>
                      <a:r>
                        <a:rPr lang="tr-TR" sz="1200" b="1" dirty="0">
                          <a:solidFill>
                            <a:srgbClr val="000000"/>
                          </a:solidFill>
                          <a:latin typeface="+mj-lt"/>
                          <a:ea typeface="Times New Roman"/>
                          <a:cs typeface="Times New Roman"/>
                        </a:rPr>
                        <a:t>Unvanı</a:t>
                      </a:r>
                      <a:endParaRPr lang="tr-TR" sz="1100" b="1" dirty="0">
                        <a:latin typeface="+mj-lt"/>
                        <a:ea typeface="Calibri"/>
                        <a:cs typeface="Times New Roman"/>
                      </a:endParaRPr>
                    </a:p>
                  </a:txBody>
                  <a:tcPr marL="44451" marR="44451" marT="0" marB="0" anchor="ctr"/>
                </a:tc>
                <a:tc>
                  <a:txBody>
                    <a:bodyPr/>
                    <a:lstStyle/>
                    <a:p>
                      <a:pPr algn="ctr">
                        <a:lnSpc>
                          <a:spcPct val="150000"/>
                        </a:lnSpc>
                        <a:spcAft>
                          <a:spcPts val="0"/>
                        </a:spcAft>
                      </a:pPr>
                      <a:r>
                        <a:rPr lang="tr-TR" sz="1200" b="1" dirty="0">
                          <a:solidFill>
                            <a:srgbClr val="000000"/>
                          </a:solidFill>
                          <a:latin typeface="+mj-lt"/>
                          <a:ea typeface="Times New Roman"/>
                          <a:cs typeface="Times New Roman"/>
                        </a:rPr>
                        <a:t>Adı Soyadı</a:t>
                      </a:r>
                      <a:endParaRPr lang="tr-TR" sz="1100" b="1" dirty="0">
                        <a:latin typeface="+mj-lt"/>
                        <a:ea typeface="Calibri"/>
                        <a:cs typeface="Times New Roman"/>
                      </a:endParaRPr>
                    </a:p>
                  </a:txBody>
                  <a:tcPr marL="44451" marR="44451" marT="0" marB="0" anchor="ctr"/>
                </a:tc>
                <a:tc>
                  <a:txBody>
                    <a:bodyPr/>
                    <a:lstStyle/>
                    <a:p>
                      <a:pPr algn="ctr">
                        <a:lnSpc>
                          <a:spcPct val="150000"/>
                        </a:lnSpc>
                        <a:spcAft>
                          <a:spcPts val="0"/>
                        </a:spcAft>
                      </a:pPr>
                      <a:r>
                        <a:rPr lang="tr-TR" sz="1200" b="1" dirty="0">
                          <a:solidFill>
                            <a:srgbClr val="000000"/>
                          </a:solidFill>
                          <a:latin typeface="+mj-lt"/>
                          <a:ea typeface="Times New Roman"/>
                          <a:cs typeface="Times New Roman"/>
                        </a:rPr>
                        <a:t>Başlama Tarihi</a:t>
                      </a:r>
                      <a:endParaRPr lang="tr-TR" sz="1100" b="1" dirty="0">
                        <a:latin typeface="+mj-lt"/>
                        <a:ea typeface="Calibri"/>
                        <a:cs typeface="Times New Roman"/>
                      </a:endParaRPr>
                    </a:p>
                  </a:txBody>
                  <a:tcPr marL="44451" marR="44451" marT="0" marB="0" anchor="ctr"/>
                </a:tc>
              </a:tr>
              <a:tr h="380005">
                <a:tc>
                  <a:txBody>
                    <a:bodyPr/>
                    <a:lstStyle/>
                    <a:p>
                      <a:pPr algn="ctr">
                        <a:lnSpc>
                          <a:spcPct val="150000"/>
                        </a:lnSpc>
                        <a:spcAft>
                          <a:spcPts val="0"/>
                        </a:spcAft>
                      </a:pPr>
                      <a:r>
                        <a:rPr lang="tr-TR" sz="1200" b="0" baseline="0" dirty="0" smtClean="0">
                          <a:solidFill>
                            <a:srgbClr val="000000"/>
                          </a:solidFill>
                          <a:latin typeface="+mj-lt"/>
                          <a:ea typeface="Times New Roman"/>
                          <a:cs typeface="Times New Roman"/>
                        </a:rPr>
                        <a:t>Arş. </a:t>
                      </a:r>
                      <a:r>
                        <a:rPr lang="tr-TR" sz="1200" b="0" dirty="0" smtClean="0">
                          <a:solidFill>
                            <a:srgbClr val="000000"/>
                          </a:solidFill>
                          <a:latin typeface="+mj-lt"/>
                          <a:ea typeface="Times New Roman"/>
                          <a:cs typeface="Times New Roman"/>
                        </a:rPr>
                        <a:t>Gör.</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latin typeface="+mj-lt"/>
                          <a:ea typeface="Calibri"/>
                          <a:cs typeface="Times New Roman"/>
                        </a:rPr>
                        <a:t>Eda ATAKURT</a:t>
                      </a:r>
                      <a:endParaRPr lang="tr-TR" sz="12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solidFill>
                            <a:srgbClr val="000000"/>
                          </a:solidFill>
                          <a:latin typeface="+mj-lt"/>
                          <a:ea typeface="Times New Roman"/>
                          <a:cs typeface="Times New Roman"/>
                        </a:rPr>
                        <a:t>06.</a:t>
                      </a:r>
                      <a:r>
                        <a:rPr lang="tr-TR" sz="1200" b="0" baseline="0" dirty="0" smtClean="0">
                          <a:solidFill>
                            <a:srgbClr val="000000"/>
                          </a:solidFill>
                          <a:latin typeface="+mj-lt"/>
                          <a:ea typeface="Times New Roman"/>
                          <a:cs typeface="Times New Roman"/>
                        </a:rPr>
                        <a:t> 01</a:t>
                      </a:r>
                      <a:r>
                        <a:rPr lang="tr-TR" sz="1200" b="0" dirty="0" smtClean="0">
                          <a:solidFill>
                            <a:srgbClr val="000000"/>
                          </a:solidFill>
                          <a:latin typeface="+mj-lt"/>
                          <a:ea typeface="Times New Roman"/>
                          <a:cs typeface="Times New Roman"/>
                        </a:rPr>
                        <a:t>.2020</a:t>
                      </a:r>
                      <a:endParaRPr lang="tr-TR" sz="1200" b="0" dirty="0">
                        <a:latin typeface="+mj-lt"/>
                        <a:ea typeface="Calibri"/>
                        <a:cs typeface="Times New Roman"/>
                      </a:endParaRPr>
                    </a:p>
                  </a:txBody>
                  <a:tcPr marL="44451" marR="44451" marT="0" marB="0" anchor="b"/>
                </a:tc>
              </a:tr>
              <a:tr h="380005">
                <a:tc>
                  <a:txBody>
                    <a:bodyPr/>
                    <a:lstStyle/>
                    <a:p>
                      <a:pPr algn="ctr">
                        <a:lnSpc>
                          <a:spcPct val="150000"/>
                        </a:lnSpc>
                        <a:spcAft>
                          <a:spcPts val="0"/>
                        </a:spcAft>
                      </a:pPr>
                      <a:r>
                        <a:rPr lang="tr-TR" sz="1200" b="0" dirty="0">
                          <a:solidFill>
                            <a:srgbClr val="000000"/>
                          </a:solidFill>
                          <a:latin typeface="+mj-lt"/>
                          <a:ea typeface="Times New Roman"/>
                          <a:cs typeface="Times New Roman"/>
                        </a:rPr>
                        <a:t>Arş</a:t>
                      </a:r>
                      <a:r>
                        <a:rPr lang="tr-TR" sz="1200" b="0" dirty="0" smtClean="0">
                          <a:solidFill>
                            <a:srgbClr val="000000"/>
                          </a:solidFill>
                          <a:latin typeface="+mj-lt"/>
                          <a:ea typeface="Times New Roman"/>
                          <a:cs typeface="Times New Roman"/>
                        </a:rPr>
                        <a:t>. Gör.</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solidFill>
                            <a:srgbClr val="000000"/>
                          </a:solidFill>
                          <a:latin typeface="+mj-lt"/>
                          <a:ea typeface="Times New Roman"/>
                          <a:cs typeface="Times New Roman"/>
                        </a:rPr>
                        <a:t>Tarkan SÖĞÜT</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solidFill>
                            <a:srgbClr val="000000"/>
                          </a:solidFill>
                          <a:latin typeface="+mj-lt"/>
                          <a:ea typeface="Times New Roman"/>
                          <a:cs typeface="Times New Roman"/>
                        </a:rPr>
                        <a:t>06.01.2020</a:t>
                      </a:r>
                      <a:endParaRPr lang="tr-TR" sz="1200" b="0" dirty="0">
                        <a:latin typeface="+mj-lt"/>
                        <a:ea typeface="Calibri"/>
                        <a:cs typeface="Times New Roman"/>
                      </a:endParaRPr>
                    </a:p>
                  </a:txBody>
                  <a:tcPr marL="44451" marR="44451" marT="0" marB="0" anchor="b"/>
                </a:tc>
              </a:tr>
            </a:tbl>
          </a:graphicData>
        </a:graphic>
      </p:graphicFrame>
      <p:graphicFrame>
        <p:nvGraphicFramePr>
          <p:cNvPr id="4" name="4 Tablo"/>
          <p:cNvGraphicFramePr>
            <a:graphicFrameLocks noGrp="1"/>
          </p:cNvGraphicFramePr>
          <p:nvPr>
            <p:extLst>
              <p:ext uri="{D42A27DB-BD31-4B8C-83A1-F6EECF244321}">
                <p14:modId xmlns:p14="http://schemas.microsoft.com/office/powerpoint/2010/main" xmlns="" val="2162828518"/>
              </p:ext>
            </p:extLst>
          </p:nvPr>
        </p:nvGraphicFramePr>
        <p:xfrm>
          <a:off x="1557494" y="3212066"/>
          <a:ext cx="7308078" cy="2135647"/>
        </p:xfrm>
        <a:graphic>
          <a:graphicData uri="http://schemas.openxmlformats.org/drawingml/2006/table">
            <a:tbl>
              <a:tblPr firstRow="1" bandRow="1">
                <a:tableStyleId>{5C22544A-7EE6-4342-B048-85BDC9FD1C3A}</a:tableStyleId>
              </a:tblPr>
              <a:tblGrid>
                <a:gridCol w="1800671"/>
                <a:gridCol w="1800671"/>
                <a:gridCol w="1853368"/>
                <a:gridCol w="1853368"/>
              </a:tblGrid>
              <a:tr h="377641">
                <a:tc gridSpan="3">
                  <a:txBody>
                    <a:bodyPr/>
                    <a:lstStyle/>
                    <a:p>
                      <a:pPr algn="ctr"/>
                      <a:r>
                        <a:rPr kumimoji="0" lang="tr-TR" sz="1800" b="1" kern="1200" dirty="0" smtClean="0">
                          <a:solidFill>
                            <a:schemeClr val="lt1"/>
                          </a:solidFill>
                          <a:latin typeface="+mn-lt"/>
                          <a:ea typeface="+mn-ea"/>
                          <a:cs typeface="+mn-cs"/>
                        </a:rPr>
                        <a:t>2018-2019-2020 Akademik Personel Değişim Tablosu</a:t>
                      </a:r>
                      <a:endParaRPr lang="tr-TR" sz="1800" dirty="0"/>
                    </a:p>
                  </a:txBody>
                  <a:tcPr/>
                </a:tc>
                <a:tc hMerge="1">
                  <a:txBody>
                    <a:bodyPr/>
                    <a:lstStyle/>
                    <a:p>
                      <a:endParaRPr lang="tr-TR"/>
                    </a:p>
                  </a:txBody>
                  <a:tcPr/>
                </a:tc>
                <a:tc hMerge="1">
                  <a:txBody>
                    <a:bodyPr/>
                    <a:lstStyle/>
                    <a:p>
                      <a:endParaRPr lang="tr-TR" dirty="0"/>
                    </a:p>
                  </a:txBody>
                  <a:tcPr/>
                </a:tc>
                <a:tc>
                  <a:txBody>
                    <a:bodyPr/>
                    <a:lstStyle/>
                    <a:p>
                      <a:pPr algn="ctr"/>
                      <a:endParaRPr lang="tr-TR" sz="1800" dirty="0"/>
                    </a:p>
                  </a:txBody>
                  <a:tcPr/>
                </a:tc>
              </a:tr>
              <a:tr h="319102">
                <a:tc>
                  <a:txBody>
                    <a:bodyPr/>
                    <a:lstStyle/>
                    <a:p>
                      <a:pPr algn="ctr">
                        <a:lnSpc>
                          <a:spcPct val="150000"/>
                        </a:lnSpc>
                        <a:spcAft>
                          <a:spcPts val="0"/>
                        </a:spcAft>
                      </a:pPr>
                      <a:r>
                        <a:rPr lang="tr-TR" sz="1200" b="1" dirty="0">
                          <a:solidFill>
                            <a:srgbClr val="000000"/>
                          </a:solidFill>
                          <a:latin typeface="+mj-lt"/>
                          <a:ea typeface="Times New Roman"/>
                          <a:cs typeface="Times New Roman"/>
                        </a:rPr>
                        <a:t>Unvan</a:t>
                      </a:r>
                      <a:endParaRPr lang="tr-TR" sz="1100" b="1"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1" dirty="0" smtClean="0">
                          <a:solidFill>
                            <a:srgbClr val="000000"/>
                          </a:solidFill>
                          <a:latin typeface="+mj-lt"/>
                          <a:ea typeface="Times New Roman"/>
                          <a:cs typeface="Times New Roman"/>
                        </a:rPr>
                        <a:t>2018</a:t>
                      </a:r>
                      <a:r>
                        <a:rPr lang="tr-TR" sz="1200" b="1" baseline="0" dirty="0" smtClean="0">
                          <a:solidFill>
                            <a:srgbClr val="000000"/>
                          </a:solidFill>
                          <a:latin typeface="+mj-lt"/>
                          <a:ea typeface="Times New Roman"/>
                          <a:cs typeface="Times New Roman"/>
                        </a:rPr>
                        <a:t> </a:t>
                      </a:r>
                      <a:r>
                        <a:rPr lang="tr-TR" sz="1200" b="1" dirty="0" smtClean="0">
                          <a:solidFill>
                            <a:srgbClr val="000000"/>
                          </a:solidFill>
                          <a:latin typeface="+mj-lt"/>
                          <a:ea typeface="Times New Roman"/>
                          <a:cs typeface="Times New Roman"/>
                        </a:rPr>
                        <a:t>Yılı</a:t>
                      </a:r>
                      <a:endParaRPr lang="tr-TR" sz="1100" b="1"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1" dirty="0" smtClean="0">
                          <a:solidFill>
                            <a:srgbClr val="000000"/>
                          </a:solidFill>
                          <a:latin typeface="+mj-lt"/>
                          <a:ea typeface="Times New Roman"/>
                          <a:cs typeface="Times New Roman"/>
                        </a:rPr>
                        <a:t>2019 Yılı</a:t>
                      </a:r>
                      <a:endParaRPr lang="tr-TR" sz="1100" b="1"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1" dirty="0" smtClean="0">
                          <a:latin typeface="+mj-lt"/>
                          <a:ea typeface="Calibri"/>
                          <a:cs typeface="Times New Roman"/>
                        </a:rPr>
                        <a:t>2020 Yılı </a:t>
                      </a:r>
                      <a:endParaRPr lang="tr-TR" sz="1100" b="1" dirty="0">
                        <a:latin typeface="+mj-lt"/>
                        <a:ea typeface="Calibri"/>
                        <a:cs typeface="Times New Roman"/>
                      </a:endParaRPr>
                    </a:p>
                  </a:txBody>
                  <a:tcPr marL="44451" marR="44451" marT="0" marB="0" anchor="b"/>
                </a:tc>
              </a:tr>
              <a:tr h="291146">
                <a:tc>
                  <a:txBody>
                    <a:bodyPr/>
                    <a:lstStyle/>
                    <a:p>
                      <a:pPr algn="ctr">
                        <a:lnSpc>
                          <a:spcPct val="150000"/>
                        </a:lnSpc>
                        <a:spcAft>
                          <a:spcPts val="0"/>
                        </a:spcAft>
                      </a:pPr>
                      <a:r>
                        <a:rPr lang="tr-TR" sz="1200" b="0" dirty="0" smtClean="0">
                          <a:solidFill>
                            <a:srgbClr val="000000"/>
                          </a:solidFill>
                          <a:latin typeface="+mj-lt"/>
                          <a:ea typeface="Calibri"/>
                          <a:cs typeface="Times New Roman"/>
                        </a:rPr>
                        <a:t>Doç</a:t>
                      </a:r>
                      <a:r>
                        <a:rPr lang="tr-TR" sz="1200" b="0" baseline="0" dirty="0" smtClean="0">
                          <a:solidFill>
                            <a:srgbClr val="000000"/>
                          </a:solidFill>
                          <a:latin typeface="+mj-lt"/>
                          <a:ea typeface="Calibri"/>
                          <a:cs typeface="Times New Roman"/>
                        </a:rPr>
                        <a:t>. Dr.</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1</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solidFill>
                            <a:srgbClr val="000000"/>
                          </a:solidFill>
                          <a:latin typeface="+mj-lt"/>
                          <a:ea typeface="Calibri"/>
                          <a:cs typeface="Times New Roman"/>
                        </a:rPr>
                        <a:t>1</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2</a:t>
                      </a:r>
                      <a:endParaRPr lang="tr-TR" sz="1100" b="0" dirty="0">
                        <a:latin typeface="+mj-lt"/>
                        <a:ea typeface="Calibri"/>
                        <a:cs typeface="Times New Roman"/>
                      </a:endParaRPr>
                    </a:p>
                  </a:txBody>
                  <a:tcPr marL="44451" marR="44451" marT="0" marB="0" anchor="b"/>
                </a:tc>
              </a:tr>
              <a:tr h="291146">
                <a:tc>
                  <a:txBody>
                    <a:bodyPr/>
                    <a:lstStyle/>
                    <a:p>
                      <a:pPr algn="ctr">
                        <a:lnSpc>
                          <a:spcPct val="150000"/>
                        </a:lnSpc>
                        <a:spcAft>
                          <a:spcPts val="0"/>
                        </a:spcAft>
                      </a:pPr>
                      <a:r>
                        <a:rPr lang="tr-TR" sz="1200" b="0" dirty="0" smtClean="0">
                          <a:solidFill>
                            <a:srgbClr val="000000"/>
                          </a:solidFill>
                          <a:latin typeface="+mj-lt"/>
                          <a:ea typeface="Calibri"/>
                          <a:cs typeface="Times New Roman"/>
                        </a:rPr>
                        <a:t>Dr. </a:t>
                      </a:r>
                      <a:r>
                        <a:rPr lang="tr-TR" sz="1200" b="0" dirty="0" err="1" smtClean="0">
                          <a:solidFill>
                            <a:srgbClr val="000000"/>
                          </a:solidFill>
                          <a:latin typeface="+mj-lt"/>
                          <a:ea typeface="Calibri"/>
                          <a:cs typeface="Times New Roman"/>
                        </a:rPr>
                        <a:t>Öğr</a:t>
                      </a:r>
                      <a:r>
                        <a:rPr lang="tr-TR" sz="1200" b="0" dirty="0" smtClean="0">
                          <a:solidFill>
                            <a:srgbClr val="000000"/>
                          </a:solidFill>
                          <a:latin typeface="+mj-lt"/>
                          <a:ea typeface="Calibri"/>
                          <a:cs typeface="Times New Roman"/>
                        </a:rPr>
                        <a:t>. Üyesi</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8</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8</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8</a:t>
                      </a:r>
                      <a:endParaRPr lang="tr-TR" sz="1100" b="0" dirty="0">
                        <a:latin typeface="+mj-lt"/>
                        <a:ea typeface="Calibri"/>
                        <a:cs typeface="Times New Roman"/>
                      </a:endParaRPr>
                    </a:p>
                  </a:txBody>
                  <a:tcPr marL="44451" marR="44451" marT="0" marB="0" anchor="b"/>
                </a:tc>
              </a:tr>
              <a:tr h="291146">
                <a:tc>
                  <a:txBody>
                    <a:bodyPr/>
                    <a:lstStyle/>
                    <a:p>
                      <a:pPr algn="ctr">
                        <a:lnSpc>
                          <a:spcPct val="150000"/>
                        </a:lnSpc>
                        <a:spcAft>
                          <a:spcPts val="0"/>
                        </a:spcAft>
                      </a:pPr>
                      <a:r>
                        <a:rPr lang="tr-TR" sz="1200" b="0" dirty="0" err="1" smtClean="0">
                          <a:solidFill>
                            <a:srgbClr val="000000"/>
                          </a:solidFill>
                          <a:latin typeface="+mj-lt"/>
                          <a:ea typeface="Times New Roman"/>
                          <a:cs typeface="Times New Roman"/>
                        </a:rPr>
                        <a:t>Öğr</a:t>
                      </a:r>
                      <a:r>
                        <a:rPr lang="tr-TR" sz="1200" b="0" dirty="0" smtClean="0">
                          <a:solidFill>
                            <a:srgbClr val="000000"/>
                          </a:solidFill>
                          <a:latin typeface="+mj-lt"/>
                          <a:ea typeface="Times New Roman"/>
                          <a:cs typeface="Times New Roman"/>
                        </a:rPr>
                        <a:t>.</a:t>
                      </a:r>
                      <a:r>
                        <a:rPr lang="tr-TR" sz="1200" b="0" baseline="0" dirty="0" smtClean="0">
                          <a:solidFill>
                            <a:srgbClr val="000000"/>
                          </a:solidFill>
                          <a:latin typeface="+mj-lt"/>
                          <a:ea typeface="Times New Roman"/>
                          <a:cs typeface="Times New Roman"/>
                        </a:rPr>
                        <a:t> </a:t>
                      </a:r>
                      <a:r>
                        <a:rPr lang="tr-TR" sz="1200" b="0" dirty="0" smtClean="0">
                          <a:solidFill>
                            <a:srgbClr val="000000"/>
                          </a:solidFill>
                          <a:latin typeface="+mj-lt"/>
                          <a:ea typeface="Times New Roman"/>
                          <a:cs typeface="Times New Roman"/>
                        </a:rPr>
                        <a:t>Gör.</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4</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3</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3</a:t>
                      </a:r>
                      <a:endParaRPr lang="tr-TR" sz="1100" b="0" dirty="0">
                        <a:latin typeface="+mj-lt"/>
                        <a:ea typeface="Calibri"/>
                        <a:cs typeface="Times New Roman"/>
                      </a:endParaRPr>
                    </a:p>
                  </a:txBody>
                  <a:tcPr marL="44451" marR="44451" marT="0" marB="0" anchor="b"/>
                </a:tc>
              </a:tr>
              <a:tr h="291146">
                <a:tc>
                  <a:txBody>
                    <a:bodyPr/>
                    <a:lstStyle/>
                    <a:p>
                      <a:pPr algn="ctr">
                        <a:lnSpc>
                          <a:spcPct val="150000"/>
                        </a:lnSpc>
                        <a:spcAft>
                          <a:spcPts val="0"/>
                        </a:spcAft>
                      </a:pPr>
                      <a:r>
                        <a:rPr lang="tr-TR" sz="1100" b="0" dirty="0" smtClean="0">
                          <a:latin typeface="+mj-lt"/>
                          <a:ea typeface="Calibri"/>
                          <a:cs typeface="Times New Roman"/>
                        </a:rPr>
                        <a:t>Arş. Gör. </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3</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3</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5</a:t>
                      </a:r>
                      <a:endParaRPr lang="tr-TR" sz="1100" b="0" dirty="0">
                        <a:latin typeface="+mj-lt"/>
                        <a:ea typeface="Calibri"/>
                        <a:cs typeface="Times New Roman"/>
                      </a:endParaRPr>
                    </a:p>
                  </a:txBody>
                  <a:tcPr marL="44451" marR="44451" marT="0" marB="0" anchor="b"/>
                </a:tc>
              </a:tr>
              <a:tr h="253990">
                <a:tc>
                  <a:txBody>
                    <a:bodyPr/>
                    <a:lstStyle/>
                    <a:p>
                      <a:pPr algn="ctr">
                        <a:lnSpc>
                          <a:spcPct val="150000"/>
                        </a:lnSpc>
                        <a:spcAft>
                          <a:spcPts val="0"/>
                        </a:spcAft>
                      </a:pPr>
                      <a:r>
                        <a:rPr lang="tr-TR" sz="1200" b="0" dirty="0">
                          <a:solidFill>
                            <a:srgbClr val="000000"/>
                          </a:solidFill>
                          <a:latin typeface="+mj-lt"/>
                          <a:ea typeface="Times New Roman"/>
                          <a:cs typeface="Times New Roman"/>
                        </a:rPr>
                        <a:t>TOPLAM </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16</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200" b="0" dirty="0" smtClean="0">
                          <a:solidFill>
                            <a:srgbClr val="000000"/>
                          </a:solidFill>
                          <a:latin typeface="+mj-lt"/>
                          <a:ea typeface="Calibri"/>
                          <a:cs typeface="Times New Roman"/>
                        </a:rPr>
                        <a:t>16</a:t>
                      </a:r>
                      <a:endParaRPr lang="tr-TR" sz="1100" b="0" dirty="0">
                        <a:latin typeface="+mj-lt"/>
                        <a:ea typeface="Calibri"/>
                        <a:cs typeface="Times New Roman"/>
                      </a:endParaRPr>
                    </a:p>
                  </a:txBody>
                  <a:tcPr marL="44451" marR="44451" marT="0" marB="0" anchor="b"/>
                </a:tc>
                <a:tc>
                  <a:txBody>
                    <a:bodyPr/>
                    <a:lstStyle/>
                    <a:p>
                      <a:pPr algn="ctr">
                        <a:lnSpc>
                          <a:spcPct val="150000"/>
                        </a:lnSpc>
                        <a:spcAft>
                          <a:spcPts val="0"/>
                        </a:spcAft>
                      </a:pPr>
                      <a:r>
                        <a:rPr lang="tr-TR" sz="1100" b="0" dirty="0" smtClean="0">
                          <a:latin typeface="+mj-lt"/>
                          <a:ea typeface="Calibri"/>
                          <a:cs typeface="Times New Roman"/>
                        </a:rPr>
                        <a:t>18</a:t>
                      </a:r>
                      <a:endParaRPr lang="tr-TR" sz="1100" b="0" dirty="0">
                        <a:latin typeface="+mj-lt"/>
                        <a:ea typeface="Calibri"/>
                        <a:cs typeface="Times New Roman"/>
                      </a:endParaRPr>
                    </a:p>
                  </a:txBody>
                  <a:tcPr marL="44451" marR="44451" marT="0" marB="0" anchor="b"/>
                </a:tc>
              </a:tr>
            </a:tbl>
          </a:graphicData>
        </a:graphic>
      </p:graphicFrame>
      <p:sp>
        <p:nvSpPr>
          <p:cNvPr id="5" name="Metin kutusu 4"/>
          <p:cNvSpPr txBox="1"/>
          <p:nvPr/>
        </p:nvSpPr>
        <p:spPr>
          <a:xfrm>
            <a:off x="1656075" y="560717"/>
            <a:ext cx="7209499" cy="461665"/>
          </a:xfrm>
          <a:prstGeom prst="rect">
            <a:avLst/>
          </a:prstGeom>
          <a:noFill/>
        </p:spPr>
        <p:txBody>
          <a:bodyPr wrap="square" rtlCol="0">
            <a:spAutoFit/>
          </a:bodyPr>
          <a:lstStyle/>
          <a:p>
            <a:r>
              <a:rPr lang="tr-TR" sz="2400" b="1" dirty="0" smtClean="0"/>
              <a:t>AKADEMİK PERSONEL</a:t>
            </a:r>
            <a:endParaRPr lang="tr-TR" sz="2400" b="1" dirty="0"/>
          </a:p>
        </p:txBody>
      </p:sp>
    </p:spTree>
    <p:extLst>
      <p:ext uri="{BB962C8B-B14F-4D97-AF65-F5344CB8AC3E}">
        <p14:creationId xmlns:p14="http://schemas.microsoft.com/office/powerpoint/2010/main" xmlns="" val="3703699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5945</TotalTime>
  <Words>1569</Words>
  <Application>Microsoft Office PowerPoint</Application>
  <PresentationFormat>Özel</PresentationFormat>
  <Paragraphs>357</Paragraphs>
  <Slides>54</Slides>
  <Notes>0</Notes>
  <HiddenSlides>0</HiddenSlides>
  <MMClips>0</MMClips>
  <ScaleCrop>false</ScaleCrop>
  <HeadingPairs>
    <vt:vector size="4" baseType="variant">
      <vt:variant>
        <vt:lpstr>Tema</vt:lpstr>
      </vt:variant>
      <vt:variant>
        <vt:i4>1</vt:i4>
      </vt:variant>
      <vt:variant>
        <vt:lpstr>Slayt Başlıkları</vt:lpstr>
      </vt:variant>
      <vt:variant>
        <vt:i4>54</vt:i4>
      </vt:variant>
    </vt:vector>
  </HeadingPairs>
  <TitlesOfParts>
    <vt:vector size="55" baseType="lpstr">
      <vt:lpstr>Office Teması</vt:lpstr>
      <vt:lpstr>Slayt 1</vt:lpstr>
      <vt:lpstr>Slayt 2</vt:lpstr>
      <vt:lpstr>Slayt 3</vt:lpstr>
      <vt:lpstr>Slayt 4</vt:lpstr>
      <vt:lpstr>Arş. Gör. Tarkan SÖĞÜT</vt:lpstr>
      <vt:lpstr>Slayt 6</vt:lpstr>
      <vt:lpstr>Slayt 7</vt:lpstr>
      <vt:lpstr>Lokman ERBEK Sürekli İşçi</vt:lpstr>
      <vt:lpstr>Slayt 9</vt:lpstr>
      <vt:lpstr>Slayt 10</vt:lpstr>
      <vt:lpstr>Slayt 11</vt:lpstr>
      <vt:lpstr>Slayt 12</vt:lpstr>
      <vt:lpstr>Slayt 13</vt:lpstr>
      <vt:lpstr>Slayt 14</vt:lpstr>
      <vt:lpstr>         Kapalı Spor Salonu</vt:lpstr>
      <vt:lpstr>Slayt 16</vt:lpstr>
      <vt:lpstr>Slayt 17</vt:lpstr>
      <vt:lpstr>Slayt 18</vt:lpstr>
      <vt:lpstr>Slayt 19</vt:lpstr>
      <vt:lpstr>Slayt 20</vt:lpstr>
      <vt:lpstr>Taekwondo Salonu</vt:lpstr>
      <vt:lpstr>Güreş Salonu</vt:lpstr>
      <vt:lpstr>Masaj Salonu</vt:lpstr>
      <vt:lpstr>           Beden Eğitimi ve Spor  Eğitimi Programı ile İlgili Bilgiler</vt:lpstr>
      <vt:lpstr>Slayt 25</vt:lpstr>
      <vt:lpstr>Slayt 26</vt:lpstr>
      <vt:lpstr>Antrenörlük Bölümü İle İlgili Bilgiler </vt:lpstr>
      <vt:lpstr>Slayt 28</vt:lpstr>
      <vt:lpstr>Slayt 29</vt:lpstr>
      <vt:lpstr>Spor Yöneticiliği Bölümü İle İlgili Bilgiler</vt:lpstr>
      <vt:lpstr>Slayt 31</vt:lpstr>
      <vt:lpstr>Slayt 32</vt:lpstr>
      <vt:lpstr>2018-2019 ve 2019/2020 Eğitim Öğretim Döneminde Kayıt Yaptıran Öğrencilerin Geldikleri İllere Göre Dağılımı</vt:lpstr>
      <vt:lpstr>Slayt 34</vt:lpstr>
      <vt:lpstr>Slayt 35</vt:lpstr>
      <vt:lpstr>Slayt 36</vt:lpstr>
      <vt:lpstr>Slayt 37</vt:lpstr>
      <vt:lpstr>Sağlıklı Yaşam ve Spor Panelinden Kareler</vt:lpstr>
      <vt:lpstr>Yüksekokulumuz Tarafından “Sporda Başarı” Üzerine Söyleşi Düzenlendi</vt:lpstr>
      <vt:lpstr>29 Ekim Cumhuriyet Bayramı</vt:lpstr>
      <vt:lpstr>İstiklal Marşımızın Kabulü  ve Mehmet Akif ERSOY’u  Anma Etkinliği</vt:lpstr>
      <vt:lpstr>                            BAŞARILAR</vt:lpstr>
      <vt:lpstr>Siirt Üniversitesi SK FUTSAL Liginde Türkiye 3.sü oldu</vt:lpstr>
      <vt:lpstr>ERKEK FUTBOL TAKIMIMIZ 1 . LİG ÖN ELEME MÜSABAKASINDA 1.OLDU</vt:lpstr>
      <vt:lpstr>                                              BAŞARILAR  ERKEK HENTBOL TAKIMI ÜNİLİG TÜRKİYE 2.Sİ VE SÜPER LİG TÜRKİYE DÖRDÜNCÜSÜ OLDU KADIN HENTBOL TAKIMIMIZ 1.LİG ELEME MÜSABAKALRINDA 1.OLDU</vt:lpstr>
      <vt:lpstr>Kadın Voleybol Takımımız Üniversitemizde Yapılan 2. Lig Müsabakalarında  1. Olarak 1.Lige Yükselmiştir.</vt:lpstr>
      <vt:lpstr>Güreş </vt:lpstr>
      <vt:lpstr>Slayt 48</vt:lpstr>
      <vt:lpstr>Teakwondo</vt:lpstr>
      <vt:lpstr>Bilek Güreşi</vt:lpstr>
      <vt:lpstr>İşitme Engelliler Atletizm</vt:lpstr>
      <vt:lpstr>BEDEN EĞİTİMİ ve SPOR YÜKSEKOKULU İHTİYAÇLAR</vt:lpstr>
      <vt:lpstr>      TEŞEKKÜRLER… </vt:lpstr>
      <vt:lpstr>Slayt 54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Omer YATGIN</dc:creator>
  <cp:lastModifiedBy>lenovo-</cp:lastModifiedBy>
  <cp:revision>364</cp:revision>
  <dcterms:created xsi:type="dcterms:W3CDTF">2018-02-07T07:43:50Z</dcterms:created>
  <dcterms:modified xsi:type="dcterms:W3CDTF">2020-03-16T05:25:08Z</dcterms:modified>
</cp:coreProperties>
</file>