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50"/>
  </p:notesMasterIdLst>
  <p:sldIdLst>
    <p:sldId id="257" r:id="rId2"/>
    <p:sldId id="340" r:id="rId3"/>
    <p:sldId id="283" r:id="rId4"/>
    <p:sldId id="294" r:id="rId5"/>
    <p:sldId id="299" r:id="rId6"/>
    <p:sldId id="307" r:id="rId7"/>
    <p:sldId id="315" r:id="rId8"/>
    <p:sldId id="296" r:id="rId9"/>
    <p:sldId id="314" r:id="rId10"/>
    <p:sldId id="259" r:id="rId11"/>
    <p:sldId id="301" r:id="rId12"/>
    <p:sldId id="328" r:id="rId13"/>
    <p:sldId id="329" r:id="rId14"/>
    <p:sldId id="273" r:id="rId15"/>
    <p:sldId id="260" r:id="rId16"/>
    <p:sldId id="272" r:id="rId17"/>
    <p:sldId id="261" r:id="rId18"/>
    <p:sldId id="276" r:id="rId19"/>
    <p:sldId id="262" r:id="rId20"/>
    <p:sldId id="265" r:id="rId21"/>
    <p:sldId id="267" r:id="rId22"/>
    <p:sldId id="308" r:id="rId23"/>
    <p:sldId id="309" r:id="rId24"/>
    <p:sldId id="310" r:id="rId25"/>
    <p:sldId id="306" r:id="rId26"/>
    <p:sldId id="312" r:id="rId27"/>
    <p:sldId id="311" r:id="rId28"/>
    <p:sldId id="339" r:id="rId29"/>
    <p:sldId id="332" r:id="rId30"/>
    <p:sldId id="317" r:id="rId31"/>
    <p:sldId id="319" r:id="rId32"/>
    <p:sldId id="318" r:id="rId33"/>
    <p:sldId id="320" r:id="rId34"/>
    <p:sldId id="330" r:id="rId35"/>
    <p:sldId id="321" r:id="rId36"/>
    <p:sldId id="322" r:id="rId37"/>
    <p:sldId id="323" r:id="rId38"/>
    <p:sldId id="324" r:id="rId39"/>
    <p:sldId id="331" r:id="rId40"/>
    <p:sldId id="325" r:id="rId41"/>
    <p:sldId id="326" r:id="rId42"/>
    <p:sldId id="327" r:id="rId43"/>
    <p:sldId id="333" r:id="rId44"/>
    <p:sldId id="337" r:id="rId45"/>
    <p:sldId id="334" r:id="rId46"/>
    <p:sldId id="335" r:id="rId47"/>
    <p:sldId id="336" r:id="rId48"/>
    <p:sldId id="292" r:id="rId49"/>
  </p:sldIdLst>
  <p:sldSz cx="9144000" cy="6858000" type="screen4x3"/>
  <p:notesSz cx="6797675" cy="9928225"/>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49" autoAdjust="0"/>
    <p:restoredTop sz="94713" autoAdjust="0"/>
  </p:normalViewPr>
  <p:slideViewPr>
    <p:cSldViewPr>
      <p:cViewPr>
        <p:scale>
          <a:sx n="63" d="100"/>
          <a:sy n="63" d="100"/>
        </p:scale>
        <p:origin x="-660" y="-150"/>
      </p:cViewPr>
      <p:guideLst>
        <p:guide orient="horz" pos="2160"/>
        <p:guide pos="2880"/>
      </p:guideLst>
    </p:cSldViewPr>
  </p:slideViewPr>
  <p:outlineViewPr>
    <p:cViewPr>
      <p:scale>
        <a:sx n="33" d="100"/>
        <a:sy n="33" d="100"/>
      </p:scale>
      <p:origin x="0" y="506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DB0CCADB-F321-4D5B-90D8-0E99B09E6184}" type="datetimeFigureOut">
              <a:rPr lang="tr-TR" smtClean="0"/>
              <a:pPr/>
              <a:t>26.2.2018</a:t>
            </a:fld>
            <a:endParaRPr lang="tr-TR"/>
          </a:p>
        </p:txBody>
      </p:sp>
      <p:sp>
        <p:nvSpPr>
          <p:cNvPr id="4" name="3 Slayt Görüntüsü Yer Tutucusu"/>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EB33E5E5-BE1A-4EEF-9116-50953F266CA6}" type="slidenum">
              <a:rPr lang="tr-TR" smtClean="0"/>
              <a:pPr/>
              <a:t>‹#›</a:t>
            </a:fld>
            <a:endParaRPr lang="tr-T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smtClean="0"/>
              <a:t>Yrd.</a:t>
            </a:r>
            <a:r>
              <a:rPr lang="tr-TR" dirty="0" err="1" smtClean="0"/>
              <a:t>Doç.Dr</a:t>
            </a:r>
            <a:r>
              <a:rPr lang="tr-TR" dirty="0" smtClean="0"/>
              <a:t> Servet REYHAN</a:t>
            </a:r>
          </a:p>
          <a:p>
            <a:endParaRPr lang="tr-TR" dirty="0" smtClean="0"/>
          </a:p>
        </p:txBody>
      </p:sp>
      <p:sp>
        <p:nvSpPr>
          <p:cNvPr id="4" name="3 Slayt Numarası Yer Tutucusu"/>
          <p:cNvSpPr>
            <a:spLocks noGrp="1"/>
          </p:cNvSpPr>
          <p:nvPr>
            <p:ph type="sldNum" sz="quarter" idx="10"/>
          </p:nvPr>
        </p:nvSpPr>
        <p:spPr/>
        <p:txBody>
          <a:bodyPr/>
          <a:lstStyle/>
          <a:p>
            <a:fld id="{EB33E5E5-BE1A-4EEF-9116-50953F266CA6}" type="slidenum">
              <a:rPr lang="tr-TR" smtClean="0"/>
              <a:pPr/>
              <a:t>5</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sz="1200" dirty="0" smtClean="0"/>
              <a:t>Yrd. Doç. Dr. Deniz ÇAKAROĞLU</a:t>
            </a:r>
            <a:endParaRPr lang="tr-TR" dirty="0"/>
          </a:p>
        </p:txBody>
      </p:sp>
      <p:sp>
        <p:nvSpPr>
          <p:cNvPr id="4" name="3 Slayt Numarası Yer Tutucusu"/>
          <p:cNvSpPr>
            <a:spLocks noGrp="1"/>
          </p:cNvSpPr>
          <p:nvPr>
            <p:ph type="sldNum" sz="quarter" idx="10"/>
          </p:nvPr>
        </p:nvSpPr>
        <p:spPr/>
        <p:txBody>
          <a:bodyPr/>
          <a:lstStyle/>
          <a:p>
            <a:fld id="{EB33E5E5-BE1A-4EEF-9116-50953F266CA6}" type="slidenum">
              <a:rPr lang="tr-TR" smtClean="0"/>
              <a:pPr/>
              <a:t>6</a:t>
            </a:fld>
            <a:endParaRPr 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r>
              <a:rPr lang="tr-TR" dirty="0" err="1" smtClean="0"/>
              <a:t>Ayten</a:t>
            </a:r>
            <a:r>
              <a:rPr lang="tr-TR" dirty="0" smtClean="0"/>
              <a:t> KAYRAN</a:t>
            </a:r>
          </a:p>
          <a:p>
            <a:r>
              <a:rPr lang="tr-TR" dirty="0" smtClean="0"/>
              <a:t>    MEMUR</a:t>
            </a:r>
            <a:endParaRPr lang="tr-TR" dirty="0"/>
          </a:p>
        </p:txBody>
      </p:sp>
      <p:sp>
        <p:nvSpPr>
          <p:cNvPr id="4" name="3 Slayt Numarası Yer Tutucusu"/>
          <p:cNvSpPr>
            <a:spLocks noGrp="1"/>
          </p:cNvSpPr>
          <p:nvPr>
            <p:ph type="sldNum" sz="quarter" idx="10"/>
          </p:nvPr>
        </p:nvSpPr>
        <p:spPr/>
        <p:txBody>
          <a:bodyPr/>
          <a:lstStyle/>
          <a:p>
            <a:fld id="{EB33E5E5-BE1A-4EEF-9116-50953F266CA6}" type="slidenum">
              <a:rPr lang="tr-TR" smtClean="0"/>
              <a:pPr/>
              <a:t>8</a:t>
            </a:fld>
            <a:endParaRPr lang="tr-T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tr-TR" b="0" i="0" kern="1200" dirty="0" smtClean="0">
                <a:solidFill>
                  <a:schemeClr val="dk1"/>
                </a:solidFill>
                <a:latin typeface="+mn-lt"/>
                <a:ea typeface="+mn-ea"/>
                <a:cs typeface="+mn-cs"/>
              </a:rPr>
              <a:t>Menkul Mal, </a:t>
            </a:r>
            <a:r>
              <a:rPr kumimoji="0" lang="tr-TR" b="0" i="0" kern="1200" dirty="0" err="1" smtClean="0">
                <a:solidFill>
                  <a:schemeClr val="dk1"/>
                </a:solidFill>
                <a:latin typeface="+mn-lt"/>
                <a:ea typeface="+mn-ea"/>
                <a:cs typeface="+mn-cs"/>
              </a:rPr>
              <a:t>Gayrimaddi</a:t>
            </a:r>
            <a:r>
              <a:rPr kumimoji="0" lang="tr-TR" b="0" i="0" kern="1200" dirty="0" smtClean="0">
                <a:solidFill>
                  <a:schemeClr val="dk1"/>
                </a:solidFill>
                <a:latin typeface="+mn-lt"/>
                <a:ea typeface="+mn-ea"/>
                <a:cs typeface="+mn-cs"/>
              </a:rPr>
              <a:t> Hak Alım, Bakım ve Onarım</a:t>
            </a:r>
            <a:endParaRPr lang="tr-TR" dirty="0" smtClean="0"/>
          </a:p>
          <a:p>
            <a:endParaRPr lang="tr-TR" dirty="0"/>
          </a:p>
        </p:txBody>
      </p:sp>
      <p:sp>
        <p:nvSpPr>
          <p:cNvPr id="4" name="3 Slayt Numarası Yer Tutucusu"/>
          <p:cNvSpPr>
            <a:spLocks noGrp="1"/>
          </p:cNvSpPr>
          <p:nvPr>
            <p:ph type="sldNum" sz="quarter" idx="10"/>
          </p:nvPr>
        </p:nvSpPr>
        <p:spPr/>
        <p:txBody>
          <a:bodyPr/>
          <a:lstStyle/>
          <a:p>
            <a:fld id="{EB33E5E5-BE1A-4EEF-9116-50953F266CA6}" type="slidenum">
              <a:rPr lang="tr-TR" smtClean="0"/>
              <a:pPr/>
              <a:t>31</a:t>
            </a:fld>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bg>
      <p:bgRef idx="1002">
        <a:schemeClr val="bg2"/>
      </p:bgRef>
    </p:bg>
    <p:spTree>
      <p:nvGrpSpPr>
        <p:cNvPr id="1" name=""/>
        <p:cNvGrpSpPr/>
        <p:nvPr/>
      </p:nvGrpSpPr>
      <p:grpSpPr>
        <a:xfrm>
          <a:off x="0" y="0"/>
          <a:ext cx="0" cy="0"/>
          <a:chOff x="0" y="0"/>
          <a:chExt cx="0" cy="0"/>
        </a:xfrm>
      </p:grpSpPr>
      <p:sp>
        <p:nvSpPr>
          <p:cNvPr id="9" name="8 Başlık"/>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tr-TR" smtClean="0"/>
              <a:t>Asıl başlık stili için tıklatın</a:t>
            </a:r>
            <a:endParaRPr kumimoji="0" lang="en-US"/>
          </a:p>
        </p:txBody>
      </p:sp>
      <p:sp>
        <p:nvSpPr>
          <p:cNvPr id="17" name="16 Alt Başlık"/>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30" name="29 Veri Yer Tutucusu"/>
          <p:cNvSpPr>
            <a:spLocks noGrp="1"/>
          </p:cNvSpPr>
          <p:nvPr>
            <p:ph type="dt" sz="half" idx="10"/>
          </p:nvPr>
        </p:nvSpPr>
        <p:spPr/>
        <p:txBody>
          <a:bodyPr/>
          <a:lstStyle/>
          <a:p>
            <a:fld id="{C8C0A517-CC3D-413E-80CD-70F62E04E4DB}" type="datetimeFigureOut">
              <a:rPr lang="tr-TR" smtClean="0"/>
              <a:pPr/>
              <a:t>26.2.2018</a:t>
            </a:fld>
            <a:endParaRPr lang="tr-TR"/>
          </a:p>
        </p:txBody>
      </p:sp>
      <p:sp>
        <p:nvSpPr>
          <p:cNvPr id="19" name="18 Altbilgi Yer Tutucusu"/>
          <p:cNvSpPr>
            <a:spLocks noGrp="1"/>
          </p:cNvSpPr>
          <p:nvPr>
            <p:ph type="ftr" sz="quarter" idx="11"/>
          </p:nvPr>
        </p:nvSpPr>
        <p:spPr/>
        <p:txBody>
          <a:bodyPr/>
          <a:lstStyle/>
          <a:p>
            <a:endParaRPr lang="tr-TR"/>
          </a:p>
        </p:txBody>
      </p:sp>
      <p:sp>
        <p:nvSpPr>
          <p:cNvPr id="27" name="26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transition spd="med">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İçerik Yer Tutucusu"/>
          <p:cNvSpPr>
            <a:spLocks noGrp="1"/>
          </p:cNvSpPr>
          <p:nvPr>
            <p:ph idx="1"/>
          </p:nvPr>
        </p:nvSpPr>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C8C0A517-CC3D-413E-80CD-70F62E04E4DB}" type="datetimeFigureOut">
              <a:rPr lang="tr-TR" smtClean="0"/>
              <a:pPr/>
              <a:t>26.2.2018</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bg>
      <p:bgRef idx="1002">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530352" y="2704665"/>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p:txBody>
          <a:bodyPr/>
          <a:lstStyle/>
          <a:p>
            <a:fld id="{C8C0A517-CC3D-413E-80CD-70F62E04E4DB}" type="datetimeFigureOut">
              <a:rPr lang="tr-TR" smtClean="0"/>
              <a:pPr/>
              <a:t>26.2.2018</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transition spd="med">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a:lstStyle/>
          <a:p>
            <a:r>
              <a:rPr kumimoji="0" lang="tr-TR" smtClean="0"/>
              <a:t>Asıl başlık stili için tıklatın</a:t>
            </a:r>
            <a:endParaRPr kumimoji="0" lang="en-US"/>
          </a:p>
        </p:txBody>
      </p:sp>
      <p:sp>
        <p:nvSpPr>
          <p:cNvPr id="3" name="2 İçerik Yer Tutucusu"/>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İçerik Yer Tutucusu"/>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p>
            <a:fld id="{C8C0A517-CC3D-413E-80CD-70F62E04E4DB}" type="datetimeFigureOut">
              <a:rPr lang="tr-TR" smtClean="0"/>
              <a:pPr/>
              <a:t>26.2.2018</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tIns="45720" anchor="b"/>
          <a:lstStyle>
            <a:lvl1pPr>
              <a:defRPr/>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457201"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4" name="3 Metin Yer Tutucusu"/>
          <p:cNvSpPr>
            <a:spLocks noGrp="1"/>
          </p:cNvSpPr>
          <p:nvPr>
            <p:ph type="body" sz="half" idx="3"/>
          </p:nvPr>
        </p:nvSpPr>
        <p:spPr>
          <a:xfrm>
            <a:off x="4645026" y="1859758"/>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5" name="4 İçerik Yer Tutucusu"/>
          <p:cNvSpPr>
            <a:spLocks noGrp="1"/>
          </p:cNvSpPr>
          <p:nvPr>
            <p:ph sz="quarter" idx="2"/>
          </p:nvPr>
        </p:nvSpPr>
        <p:spPr>
          <a:xfrm>
            <a:off x="457201" y="2514601"/>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6" name="5 İçerik Yer Tutucusu"/>
          <p:cNvSpPr>
            <a:spLocks noGrp="1"/>
          </p:cNvSpPr>
          <p:nvPr>
            <p:ph sz="quarter" idx="4"/>
          </p:nvPr>
        </p:nvSpPr>
        <p:spPr>
          <a:xfrm>
            <a:off x="4645026" y="2514601"/>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0"/>
          </p:nvPr>
        </p:nvSpPr>
        <p:spPr/>
        <p:txBody>
          <a:bodyPr/>
          <a:lstStyle/>
          <a:p>
            <a:fld id="{C8C0A517-CC3D-413E-80CD-70F62E04E4DB}" type="datetimeFigureOut">
              <a:rPr lang="tr-TR" smtClean="0"/>
              <a:pPr/>
              <a:t>26.2.2018</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tr-TR" smtClean="0"/>
              <a:t>Asıl başlık stili için tıklatın</a:t>
            </a:r>
            <a:endParaRPr kumimoji="0" lang="en-US"/>
          </a:p>
        </p:txBody>
      </p:sp>
      <p:sp>
        <p:nvSpPr>
          <p:cNvPr id="3" name="2 Veri Yer Tutucusu"/>
          <p:cNvSpPr>
            <a:spLocks noGrp="1"/>
          </p:cNvSpPr>
          <p:nvPr>
            <p:ph type="dt" sz="half" idx="10"/>
          </p:nvPr>
        </p:nvSpPr>
        <p:spPr/>
        <p:txBody>
          <a:bodyPr/>
          <a:lstStyle/>
          <a:p>
            <a:fld id="{C8C0A517-CC3D-413E-80CD-70F62E04E4DB}" type="datetimeFigureOut">
              <a:rPr lang="tr-TR" smtClean="0"/>
              <a:pPr/>
              <a:t>26.2.2018</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C8C0A517-CC3D-413E-80CD-70F62E04E4DB}" type="datetimeFigureOut">
              <a:rPr lang="tr-TR" smtClean="0"/>
              <a:pPr/>
              <a:t>26.2.2018</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tr-TR" smtClean="0"/>
              <a:t>Asıl metin stillerini düzenlemek için tıklatın</a:t>
            </a:r>
          </a:p>
        </p:txBody>
      </p:sp>
      <p:sp>
        <p:nvSpPr>
          <p:cNvPr id="4" name="3 İçerik Yer Tutucusu"/>
          <p:cNvSpPr>
            <a:spLocks noGrp="1"/>
          </p:cNvSpPr>
          <p:nvPr>
            <p:ph sz="half" idx="1"/>
          </p:nvPr>
        </p:nvSpPr>
        <p:spPr>
          <a:xfrm>
            <a:off x="3575050" y="1676400"/>
            <a:ext cx="5111751"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p>
            <a:fld id="{C8C0A517-CC3D-413E-80CD-70F62E04E4DB}" type="datetimeFigureOut">
              <a:rPr lang="tr-TR" smtClean="0"/>
              <a:pPr/>
              <a:t>26.2.2018</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Tek Köşesi Kesik ve Yuvarlatılmış Dikdörtgen"/>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Dik Üçgen"/>
          <p:cNvSpPr/>
          <p:nvPr/>
        </p:nvSpPr>
        <p:spPr>
          <a:xfrm rot="420000" flipV="1">
            <a:off x="8004135"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Başlık"/>
          <p:cNvSpPr>
            <a:spLocks noGrp="1"/>
          </p:cNvSpPr>
          <p:nvPr>
            <p:ph type="title"/>
          </p:nvPr>
        </p:nvSpPr>
        <p:spPr>
          <a:xfrm>
            <a:off x="609600" y="1176997"/>
            <a:ext cx="2212848" cy="1582621"/>
          </a:xfrm>
        </p:spPr>
        <p:txBody>
          <a:bodyPr vert="horz" lIns="45720" tIns="45720" rIns="45720" bIns="45720" anchor="b"/>
          <a:lstStyle>
            <a:lvl1pPr algn="l">
              <a:buNone/>
              <a:defRPr sz="2000" b="1">
                <a:solidFill>
                  <a:schemeClr val="tx2"/>
                </a:solidFill>
              </a:defRPr>
            </a:lvl1pPr>
          </a:lstStyle>
          <a:p>
            <a:r>
              <a:rPr kumimoji="0" lang="tr-TR" smtClean="0"/>
              <a:t>Asıl başlık stili için tıklatın</a:t>
            </a:r>
            <a:endParaRPr kumimoji="0" lang="en-US"/>
          </a:p>
        </p:txBody>
      </p:sp>
      <p:sp>
        <p:nvSpPr>
          <p:cNvPr id="4" name="3 Metin Yer Tutucusu"/>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5" name="4 Veri Yer Tutucusu"/>
          <p:cNvSpPr>
            <a:spLocks noGrp="1"/>
          </p:cNvSpPr>
          <p:nvPr>
            <p:ph type="dt" sz="half" idx="10"/>
          </p:nvPr>
        </p:nvSpPr>
        <p:spPr/>
        <p:txBody>
          <a:bodyPr/>
          <a:lstStyle/>
          <a:p>
            <a:fld id="{C8C0A517-CC3D-413E-80CD-70F62E04E4DB}" type="datetimeFigureOut">
              <a:rPr lang="tr-TR" smtClean="0"/>
              <a:pPr/>
              <a:t>26.2.2018</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a:xfrm>
            <a:off x="8077200" y="6356351"/>
            <a:ext cx="609600" cy="365125"/>
          </a:xfrm>
        </p:spPr>
        <p:txBody>
          <a:bodyPr/>
          <a:lstStyle/>
          <a:p>
            <a:fld id="{B201B811-0557-4B40-8159-DE11B6DDFEBC}" type="slidenum">
              <a:rPr lang="tr-TR" smtClean="0"/>
              <a:pPr/>
              <a:t>‹#›</a:t>
            </a:fld>
            <a:endParaRPr lang="tr-TR"/>
          </a:p>
        </p:txBody>
      </p:sp>
      <p:sp>
        <p:nvSpPr>
          <p:cNvPr id="3" name="2 Resim Yer Tutucusu"/>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tr-TR" smtClean="0"/>
              <a:t>Resim eklemek için simgeyi tıklatın</a:t>
            </a:r>
            <a:endParaRPr kumimoji="0" lang="en-US" dirty="0"/>
          </a:p>
        </p:txBody>
      </p:sp>
      <p:sp>
        <p:nvSpPr>
          <p:cNvPr id="10" name="9 Serbest Form"/>
          <p:cNvSpPr>
            <a:spLocks/>
          </p:cNvSpPr>
          <p:nvPr/>
        </p:nvSpPr>
        <p:spPr bwMode="auto">
          <a:xfrm flipV="1">
            <a:off x="-9526" y="5816601"/>
            <a:ext cx="916305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Serbest Form"/>
          <p:cNvSpPr>
            <a:spLocks/>
          </p:cNvSpPr>
          <p:nvPr/>
        </p:nvSpPr>
        <p:spPr bwMode="auto">
          <a:xfrm flipV="1">
            <a:off x="4381501" y="6219826"/>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C8C0A517-CC3D-413E-80CD-70F62E04E4DB}" type="datetimeFigureOut">
              <a:rPr lang="tr-TR" smtClean="0"/>
              <a:pPr/>
              <a:t>26.2.2018</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914402"/>
            <a:ext cx="2057400" cy="5211763"/>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914402"/>
            <a:ext cx="6019800" cy="5211763"/>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C8C0A517-CC3D-413E-80CD-70F62E04E4DB}" type="datetimeFigureOut">
              <a:rPr lang="tr-TR" smtClean="0"/>
              <a:pPr/>
              <a:t>26.2.2018</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Serbest Form"/>
          <p:cNvSpPr>
            <a:spLocks/>
          </p:cNvSpPr>
          <p:nvPr/>
        </p:nvSpPr>
        <p:spPr bwMode="auto">
          <a:xfrm>
            <a:off x="-9526" y="-7144"/>
            <a:ext cx="916305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Serbest Form"/>
          <p:cNvSpPr>
            <a:spLocks/>
          </p:cNvSpPr>
          <p:nvPr/>
        </p:nvSpPr>
        <p:spPr bwMode="auto">
          <a:xfrm>
            <a:off x="4381501"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Başlık Yer Tutucusu"/>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tr-TR" smtClean="0"/>
              <a:t>Asıl başlık stili için tıklatın</a:t>
            </a:r>
            <a:endParaRPr kumimoji="0" lang="en-US"/>
          </a:p>
        </p:txBody>
      </p:sp>
      <p:sp>
        <p:nvSpPr>
          <p:cNvPr id="30" name="29 Metin Yer Tutucusu"/>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0" name="9 Veri Yer Tutucusu"/>
          <p:cNvSpPr>
            <a:spLocks noGrp="1"/>
          </p:cNvSpPr>
          <p:nvPr>
            <p:ph type="dt" sz="half" idx="2"/>
          </p:nvPr>
        </p:nvSpPr>
        <p:spPr>
          <a:xfrm>
            <a:off x="457200" y="6356351"/>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C8C0A517-CC3D-413E-80CD-70F62E04E4DB}" type="datetimeFigureOut">
              <a:rPr lang="tr-TR" smtClean="0"/>
              <a:pPr/>
              <a:t>26.2.2018</a:t>
            </a:fld>
            <a:endParaRPr lang="tr-TR"/>
          </a:p>
        </p:txBody>
      </p:sp>
      <p:sp>
        <p:nvSpPr>
          <p:cNvPr id="22" name="21 Altbilgi Yer Tutucusu"/>
          <p:cNvSpPr>
            <a:spLocks noGrp="1"/>
          </p:cNvSpPr>
          <p:nvPr>
            <p:ph type="ftr" sz="quarter" idx="3"/>
          </p:nvPr>
        </p:nvSpPr>
        <p:spPr>
          <a:xfrm>
            <a:off x="2667000" y="6356351"/>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tr-TR"/>
          </a:p>
        </p:txBody>
      </p:sp>
      <p:sp>
        <p:nvSpPr>
          <p:cNvPr id="18" name="17 Slayt Numarası Yer Tutucusu"/>
          <p:cNvSpPr>
            <a:spLocks noGrp="1"/>
          </p:cNvSpPr>
          <p:nvPr>
            <p:ph type="sldNum" sz="quarter" idx="4"/>
          </p:nvPr>
        </p:nvSpPr>
        <p:spPr>
          <a:xfrm>
            <a:off x="7924800" y="6356351"/>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201B811-0557-4B40-8159-DE11B6DDFEBC}" type="slidenum">
              <a:rPr lang="tr-TR" smtClean="0"/>
              <a:pPr/>
              <a:t>‹#›</a:t>
            </a:fld>
            <a:endParaRPr lang="tr-TR"/>
          </a:p>
        </p:txBody>
      </p:sp>
      <p:grpSp>
        <p:nvGrpSpPr>
          <p:cNvPr id="2" name="1 Grup"/>
          <p:cNvGrpSpPr/>
          <p:nvPr/>
        </p:nvGrpSpPr>
        <p:grpSpPr>
          <a:xfrm>
            <a:off x="-19017" y="202408"/>
            <a:ext cx="9180548" cy="649224"/>
            <a:chOff x="-19045" y="216550"/>
            <a:chExt cx="9180548" cy="649224"/>
          </a:xfrm>
        </p:grpSpPr>
        <p:sp>
          <p:nvSpPr>
            <p:cNvPr id="12" name="11 Serbest Form"/>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Serbest Form"/>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spd="med">
    <p:wipe/>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iubasin.com/?s=Konferans"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iubasin.com/?s=Siirt+%C3%9Cniversitesi+"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39552" y="980728"/>
            <a:ext cx="8229600" cy="4536504"/>
          </a:xfrm>
        </p:spPr>
        <p:txBody>
          <a:bodyPr>
            <a:normAutofit fontScale="90000"/>
            <a:scene3d>
              <a:camera prst="orthographicFront"/>
              <a:lightRig rig="threePt" dir="t"/>
            </a:scene3d>
            <a:sp3d extrusionH="57150">
              <a:bevelT w="82550" h="38100" prst="coolSlant"/>
            </a:sp3d>
          </a:bodyPr>
          <a:lstStyle/>
          <a:p>
            <a:pPr algn="ct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BEDEN EĞİTİMİ VE SPOR        YÜKSEKOKULU </a:t>
            </a:r>
            <a:r>
              <a:rPr lang="tr-TR" b="1" dirty="0" smtClean="0">
                <a:ln w="12700">
                  <a:solidFill>
                    <a:schemeClr val="tx2">
                      <a:satMod val="155000"/>
                    </a:schemeClr>
                  </a:solidFill>
                  <a:prstDash val="solid"/>
                </a:ln>
                <a:solidFill>
                  <a:schemeClr val="bg2">
                    <a:tint val="85000"/>
                    <a:satMod val="155000"/>
                  </a:schemeClr>
                </a:solidFill>
              </a:rPr>
              <a:t/>
            </a:r>
            <a:br>
              <a:rPr lang="tr-TR" b="1" dirty="0" smtClean="0">
                <a:ln w="12700">
                  <a:solidFill>
                    <a:schemeClr val="tx2">
                      <a:satMod val="155000"/>
                    </a:schemeClr>
                  </a:solidFill>
                  <a:prstDash val="solid"/>
                </a:ln>
                <a:solidFill>
                  <a:schemeClr val="bg2">
                    <a:tint val="85000"/>
                    <a:satMod val="155000"/>
                  </a:schemeClr>
                </a:solidFill>
              </a:rPr>
            </a:br>
            <a:endParaRPr lang="tr-TR" b="1" dirty="0">
              <a:ln w="12700">
                <a:solidFill>
                  <a:schemeClr val="tx2">
                    <a:satMod val="155000"/>
                  </a:schemeClr>
                </a:solidFill>
                <a:prstDash val="solid"/>
              </a:ln>
              <a:solidFill>
                <a:schemeClr val="bg2">
                  <a:tint val="85000"/>
                  <a:satMod val="155000"/>
                </a:schemeClr>
              </a:solidFill>
            </a:endParaRPr>
          </a:p>
        </p:txBody>
      </p:sp>
      <p:sp>
        <p:nvSpPr>
          <p:cNvPr id="3" name="2 İçerik Yer Tutucusu"/>
          <p:cNvSpPr>
            <a:spLocks noGrp="1"/>
          </p:cNvSpPr>
          <p:nvPr>
            <p:ph idx="1"/>
          </p:nvPr>
        </p:nvSpPr>
        <p:spPr>
          <a:xfrm>
            <a:off x="467544" y="3140969"/>
            <a:ext cx="8229600" cy="1977083"/>
          </a:xfrm>
        </p:spPr>
        <p:txBody>
          <a:bodyPr/>
          <a:lstStyle/>
          <a:p>
            <a:pPr>
              <a:buNone/>
            </a:pPr>
            <a:r>
              <a:rPr lang="tr-TR" b="1" dirty="0" smtClean="0">
                <a:solidFill>
                  <a:schemeClr val="accent1"/>
                </a:solidFill>
              </a:rPr>
              <a:t>        </a:t>
            </a:r>
            <a:endParaRPr lang="tr-TR" dirty="0">
              <a:solidFill>
                <a:schemeClr val="accent1"/>
              </a:solidFill>
              <a:effectLst>
                <a:outerShdw blurRad="50800" dist="38100" dir="10800000" algn="r" rotWithShape="0">
                  <a:prstClr val="black">
                    <a:alpha val="40000"/>
                  </a:prstClr>
                </a:outerShdw>
              </a:effectLst>
            </a:endParaRPr>
          </a:p>
          <a:p>
            <a:endParaRPr lang="tr-TR" dirty="0"/>
          </a:p>
        </p:txBody>
      </p:sp>
      <p:pic>
        <p:nvPicPr>
          <p:cNvPr id="4" name="3 İçerik Yer Tutucusu"/>
          <p:cNvPicPr>
            <a:picLocks/>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43608" y="620688"/>
            <a:ext cx="7272808" cy="2232248"/>
          </a:xfrm>
          <a:prstGeom prst="rect">
            <a:avLst/>
          </a:prstGeom>
          <a:noFill/>
          <a:ln>
            <a:noFill/>
          </a:ln>
        </p:spPr>
      </p:pic>
    </p:spTree>
  </p:cSld>
  <p:clrMapOvr>
    <a:masterClrMapping/>
  </p:clrMapOvr>
  <p:transition spd="med">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Autofit/>
          </a:bodyPr>
          <a:lstStyle/>
          <a:p>
            <a:pPr algn="ctr"/>
            <a:r>
              <a:rPr lang="tr-TR" sz="4000" b="1" dirty="0" smtClean="0">
                <a:solidFill>
                  <a:schemeClr val="accent1">
                    <a:lumMod val="50000"/>
                  </a:schemeClr>
                </a:solidFill>
              </a:rPr>
              <a:t>BEDEN EĞİTİMİ VE SPOR YÜKSEKOKULU</a:t>
            </a:r>
            <a:endParaRPr lang="tr-TR" sz="4000" dirty="0"/>
          </a:p>
        </p:txBody>
      </p:sp>
      <p:sp>
        <p:nvSpPr>
          <p:cNvPr id="3" name="2 İçerik Yer Tutucusu"/>
          <p:cNvSpPr>
            <a:spLocks noGrp="1"/>
          </p:cNvSpPr>
          <p:nvPr>
            <p:ph idx="1"/>
          </p:nvPr>
        </p:nvSpPr>
        <p:spPr/>
        <p:txBody>
          <a:bodyPr>
            <a:normAutofit fontScale="92500" lnSpcReduction="20000"/>
          </a:bodyPr>
          <a:lstStyle/>
          <a:p>
            <a:pPr marL="0" indent="0">
              <a:buNone/>
            </a:pPr>
            <a:r>
              <a:rPr lang="tr-TR" b="1" u="sng" dirty="0" smtClean="0">
                <a:latin typeface="Times New Roman" pitchFamily="18" charset="0"/>
                <a:cs typeface="Times New Roman" pitchFamily="18" charset="0"/>
              </a:rPr>
              <a:t>Tarihçe:</a:t>
            </a:r>
          </a:p>
          <a:p>
            <a:pPr algn="just"/>
            <a:r>
              <a:rPr lang="tr-TR" sz="2400" dirty="0" smtClean="0">
                <a:latin typeface="Times New Roman" pitchFamily="18" charset="0"/>
                <a:cs typeface="Times New Roman" pitchFamily="18" charset="0"/>
              </a:rPr>
              <a:t>Siirt Üniversitesi Beden Eğitimi ve Spor Yüksekokulu Bakanlar Kurulunun </a:t>
            </a:r>
            <a:r>
              <a:rPr lang="tr-TR" sz="2400" b="1" dirty="0" smtClean="0">
                <a:latin typeface="Times New Roman" pitchFamily="18" charset="0"/>
                <a:cs typeface="Times New Roman" pitchFamily="18" charset="0"/>
              </a:rPr>
              <a:t>04 Mart 2013</a:t>
            </a:r>
            <a:r>
              <a:rPr lang="tr-TR" sz="2400" dirty="0" smtClean="0">
                <a:latin typeface="Times New Roman" pitchFamily="18" charset="0"/>
                <a:cs typeface="Times New Roman" pitchFamily="18" charset="0"/>
              </a:rPr>
              <a:t> tarihinde aldığı kararla, 28582 sayılı Resmi Gazete’de yayımlanmasıyla, 28/03/1983 tarihli ve 2809 sayılı kanunun ek 30’uncu maddesine göre kurulmuştur.</a:t>
            </a:r>
          </a:p>
          <a:p>
            <a:pPr algn="just"/>
            <a:endParaRPr lang="tr-TR" sz="2400" dirty="0" smtClean="0">
              <a:latin typeface="Times New Roman" pitchFamily="18" charset="0"/>
              <a:cs typeface="Times New Roman" pitchFamily="18" charset="0"/>
            </a:endParaRPr>
          </a:p>
          <a:p>
            <a:pPr algn="just"/>
            <a:r>
              <a:rPr lang="tr-TR" sz="2400" dirty="0" smtClean="0">
                <a:latin typeface="Times New Roman" pitchFamily="18" charset="0"/>
                <a:cs typeface="Times New Roman" pitchFamily="18" charset="0"/>
              </a:rPr>
              <a:t>Yükseköğretim Yürütme Kurulunun 02.04.2013 tarihli toplantısında Siirt Üniversitesi Beden Eğitimi ve Spor Yüksekokulu bünyesinde aşağıda adı geçen bölümlerin kurulması kararlaştırılmıştır.</a:t>
            </a:r>
          </a:p>
          <a:p>
            <a:pPr lvl="0"/>
            <a:r>
              <a:rPr lang="tr-TR" sz="2400" dirty="0" smtClean="0">
                <a:latin typeface="Times New Roman" pitchFamily="18" charset="0"/>
                <a:cs typeface="Times New Roman" pitchFamily="18" charset="0"/>
              </a:rPr>
              <a:t>Beden Eğitimi ve Spor Eğitimi Bölümü </a:t>
            </a:r>
          </a:p>
          <a:p>
            <a:pPr lvl="0"/>
            <a:r>
              <a:rPr lang="tr-TR" sz="2400" dirty="0" smtClean="0">
                <a:latin typeface="Times New Roman" pitchFamily="18" charset="0"/>
                <a:cs typeface="Times New Roman" pitchFamily="18" charset="0"/>
              </a:rPr>
              <a:t>Antrenörlük Eğitimi Bölümü</a:t>
            </a:r>
          </a:p>
          <a:p>
            <a:pPr lvl="0"/>
            <a:r>
              <a:rPr lang="tr-TR" sz="2400" dirty="0" smtClean="0">
                <a:latin typeface="Times New Roman" pitchFamily="18" charset="0"/>
                <a:cs typeface="Times New Roman" pitchFamily="18" charset="0"/>
              </a:rPr>
              <a:t>Spor Yöneticiliği Bölümü</a:t>
            </a:r>
          </a:p>
          <a:p>
            <a:pPr lvl="0"/>
            <a:r>
              <a:rPr lang="tr-TR" sz="2400" dirty="0" smtClean="0">
                <a:latin typeface="Times New Roman" pitchFamily="18" charset="0"/>
                <a:cs typeface="Times New Roman" pitchFamily="18" charset="0"/>
              </a:rPr>
              <a:t>Rekreasyon Bölümü</a:t>
            </a:r>
          </a:p>
          <a:p>
            <a:pPr>
              <a:buNone/>
            </a:pPr>
            <a:endParaRPr lang="tr-TR" dirty="0"/>
          </a:p>
        </p:txBody>
      </p:sp>
    </p:spTree>
  </p:cSld>
  <p:clrMapOvr>
    <a:masterClrMapping/>
  </p:clrMapOvr>
  <p:transition spd="med">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28597" y="842522"/>
            <a:ext cx="8258204" cy="5538806"/>
          </a:xfrm>
        </p:spPr>
        <p:txBody>
          <a:bodyPr>
            <a:normAutofit/>
          </a:bodyPr>
          <a:lstStyle/>
          <a:p>
            <a:pPr algn="ctr">
              <a:buNone/>
            </a:pPr>
            <a:r>
              <a:rPr lang="tr-TR" sz="1800" b="1" u="sng" dirty="0" smtClean="0"/>
              <a:t>Yüksekokul Müdür ü</a:t>
            </a:r>
            <a:endParaRPr lang="tr-TR" sz="1800" dirty="0" smtClean="0"/>
          </a:p>
          <a:p>
            <a:pPr algn="ctr">
              <a:buNone/>
            </a:pPr>
            <a:r>
              <a:rPr lang="tr-TR" sz="1800" dirty="0" smtClean="0"/>
              <a:t>Yrd.Doç Dr. Varol TUTAL</a:t>
            </a:r>
          </a:p>
          <a:p>
            <a:pPr algn="ctr">
              <a:buNone/>
            </a:pPr>
            <a:endParaRPr lang="tr-TR" sz="1800" b="1" u="sng" dirty="0" smtClean="0"/>
          </a:p>
          <a:p>
            <a:pPr algn="ctr">
              <a:buNone/>
            </a:pPr>
            <a:endParaRPr lang="tr-TR" sz="1800" b="1" u="sng" dirty="0" smtClean="0"/>
          </a:p>
          <a:p>
            <a:pPr algn="ctr">
              <a:buNone/>
            </a:pPr>
            <a:endParaRPr lang="tr-TR" sz="1800" b="1" u="sng" dirty="0" smtClean="0"/>
          </a:p>
          <a:p>
            <a:pPr algn="ctr">
              <a:buNone/>
            </a:pPr>
            <a:endParaRPr lang="tr-TR" sz="1800" b="1" u="sng" dirty="0" smtClean="0"/>
          </a:p>
          <a:p>
            <a:pPr algn="ctr">
              <a:buNone/>
            </a:pPr>
            <a:endParaRPr lang="tr-TR" sz="1800" b="1" u="sng" dirty="0" smtClean="0"/>
          </a:p>
          <a:p>
            <a:pPr>
              <a:buNone/>
            </a:pPr>
            <a:endParaRPr lang="tr-TR" sz="1800" b="1" u="sng" dirty="0" smtClean="0"/>
          </a:p>
          <a:p>
            <a:pPr>
              <a:buNone/>
            </a:pPr>
            <a:r>
              <a:rPr lang="tr-TR" sz="1800" b="1" dirty="0" smtClean="0"/>
              <a:t>     </a:t>
            </a:r>
            <a:r>
              <a:rPr lang="tr-TR" sz="1800" b="1" u="sng" dirty="0" smtClean="0"/>
              <a:t>Müdür Yardımcısı</a:t>
            </a:r>
            <a:endParaRPr lang="tr-TR" sz="1800" u="sng" dirty="0" smtClean="0"/>
          </a:p>
          <a:p>
            <a:pPr>
              <a:buNone/>
            </a:pPr>
            <a:r>
              <a:rPr lang="tr-TR" sz="1800" dirty="0" smtClean="0"/>
              <a:t>Yrd. Doç. Dr. Mehmet EFE                                                  </a:t>
            </a:r>
            <a:r>
              <a:rPr lang="tr-TR" sz="1800" b="1" u="sng" dirty="0" smtClean="0"/>
              <a:t>Yüksekokul Sekreteri</a:t>
            </a:r>
          </a:p>
          <a:p>
            <a:pPr algn="ctr">
              <a:buNone/>
            </a:pPr>
            <a:r>
              <a:rPr lang="tr-TR" sz="1800" dirty="0" smtClean="0"/>
              <a:t>                                                                                     Bekir  ÇİFTÇİ</a:t>
            </a:r>
          </a:p>
          <a:p>
            <a:pPr>
              <a:buNone/>
            </a:pPr>
            <a:endParaRPr lang="tr-TR" dirty="0" smtClean="0"/>
          </a:p>
          <a:p>
            <a:endParaRPr lang="tr-TR" dirty="0" smtClean="0"/>
          </a:p>
          <a:p>
            <a:endParaRPr lang="tr-TR" dirty="0" smtClean="0"/>
          </a:p>
          <a:p>
            <a:endParaRPr lang="tr-TR" dirty="0"/>
          </a:p>
        </p:txBody>
      </p:sp>
      <p:pic>
        <p:nvPicPr>
          <p:cNvPr id="11" name="10 Resim" descr="C:\Users\Personel_\Desktop\A0758_2014326114438427.jpg"/>
          <p:cNvPicPr/>
          <p:nvPr/>
        </p:nvPicPr>
        <p:blipFill>
          <a:blip r:embed="rId2" cstate="print"/>
          <a:srcRect b="10186"/>
          <a:stretch>
            <a:fillRect/>
          </a:stretch>
        </p:blipFill>
        <p:spPr bwMode="auto">
          <a:xfrm>
            <a:off x="899592" y="4344008"/>
            <a:ext cx="1728192" cy="1893304"/>
          </a:xfrm>
          <a:prstGeom prst="rect">
            <a:avLst/>
          </a:prstGeom>
          <a:noFill/>
          <a:ln w="9525">
            <a:noFill/>
            <a:miter lim="800000"/>
            <a:headEnd/>
            <a:tailEnd/>
          </a:ln>
        </p:spPr>
      </p:pic>
      <p:pic>
        <p:nvPicPr>
          <p:cNvPr id="44033" name="Picture 1" descr="C:\Users\Personel_\Desktop\Akademik personel Foto 2018\varol.jpg201712816433545.jpg"/>
          <p:cNvPicPr>
            <a:picLocks noChangeAspect="1" noChangeArrowheads="1"/>
          </p:cNvPicPr>
          <p:nvPr/>
        </p:nvPicPr>
        <p:blipFill>
          <a:blip r:embed="rId3" cstate="print"/>
          <a:srcRect/>
          <a:stretch>
            <a:fillRect/>
          </a:stretch>
        </p:blipFill>
        <p:spPr bwMode="auto">
          <a:xfrm>
            <a:off x="3491880" y="1484784"/>
            <a:ext cx="2232248" cy="2736304"/>
          </a:xfrm>
          <a:prstGeom prst="rect">
            <a:avLst/>
          </a:prstGeom>
          <a:noFill/>
        </p:spPr>
      </p:pic>
      <p:pic>
        <p:nvPicPr>
          <p:cNvPr id="1026" name="Picture 2" descr="C:\Users\lenovo-\Desktop\B0745_2014220142819378.jpg"/>
          <p:cNvPicPr>
            <a:picLocks noChangeAspect="1" noChangeArrowheads="1"/>
          </p:cNvPicPr>
          <p:nvPr/>
        </p:nvPicPr>
        <p:blipFill>
          <a:blip r:embed="rId4" cstate="print"/>
          <a:srcRect/>
          <a:stretch>
            <a:fillRect/>
          </a:stretch>
        </p:blipFill>
        <p:spPr bwMode="auto">
          <a:xfrm>
            <a:off x="6300192" y="4509121"/>
            <a:ext cx="1728192" cy="1728192"/>
          </a:xfrm>
          <a:prstGeom prst="rect">
            <a:avLst/>
          </a:prstGeom>
          <a:noFill/>
        </p:spPr>
      </p:pic>
    </p:spTree>
  </p:cSld>
  <p:clrMapOvr>
    <a:masterClrMapping/>
  </p:clrMapOvr>
  <p:transition spd="med">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357166"/>
            <a:ext cx="8229600" cy="1489922"/>
          </a:xfrm>
        </p:spPr>
        <p:txBody>
          <a:bodyPr>
            <a:normAutofit fontScale="90000"/>
          </a:bodyPr>
          <a:lstStyle/>
          <a:p>
            <a:pPr algn="ctr"/>
            <a:r>
              <a:rPr lang="tr-TR" dirty="0" smtClean="0"/>
              <a:t/>
            </a:r>
            <a:br>
              <a:rPr lang="tr-TR" dirty="0" smtClean="0"/>
            </a:br>
            <a:r>
              <a:rPr lang="tr-TR" sz="5400" dirty="0" smtClean="0"/>
              <a:t> Beden Eğitimi ve Spor Öğretmenliği Bölümü </a:t>
            </a:r>
            <a:endParaRPr lang="tr-TR" dirty="0"/>
          </a:p>
        </p:txBody>
      </p:sp>
      <p:sp>
        <p:nvSpPr>
          <p:cNvPr id="3" name="2 İçerik Yer Tutucusu"/>
          <p:cNvSpPr>
            <a:spLocks noGrp="1"/>
          </p:cNvSpPr>
          <p:nvPr>
            <p:ph idx="1"/>
          </p:nvPr>
        </p:nvSpPr>
        <p:spPr>
          <a:xfrm>
            <a:off x="357158" y="1935480"/>
            <a:ext cx="8572560" cy="4779668"/>
          </a:xfrm>
        </p:spPr>
        <p:txBody>
          <a:bodyPr>
            <a:normAutofit/>
          </a:bodyPr>
          <a:lstStyle/>
          <a:p>
            <a:pPr>
              <a:buNone/>
            </a:pPr>
            <a:r>
              <a:rPr lang="tr-TR" sz="1400" dirty="0" smtClean="0"/>
              <a:t>  Yrd. Doç. Dr. Rasim TÖSTEN                                                                                         Yrd. Doç. Dr. Mehmet EFE</a:t>
            </a:r>
          </a:p>
          <a:p>
            <a:pPr>
              <a:buNone/>
            </a:pPr>
            <a:endParaRPr lang="tr-TR" dirty="0" smtClean="0"/>
          </a:p>
          <a:p>
            <a:pPr>
              <a:buNone/>
            </a:pPr>
            <a:endParaRPr lang="tr-TR" dirty="0" smtClean="0"/>
          </a:p>
          <a:p>
            <a:pPr>
              <a:buNone/>
            </a:pPr>
            <a:endParaRPr lang="tr-TR" dirty="0" smtClean="0"/>
          </a:p>
          <a:p>
            <a:pPr>
              <a:buNone/>
            </a:pPr>
            <a:endParaRPr lang="tr-TR" sz="1800" dirty="0" smtClean="0"/>
          </a:p>
          <a:p>
            <a:pPr>
              <a:buNone/>
            </a:pPr>
            <a:r>
              <a:rPr lang="tr-TR" sz="1200" dirty="0" smtClean="0"/>
              <a:t>                                                                                              Öğretmenlik Bölüm Başkanı</a:t>
            </a:r>
          </a:p>
          <a:p>
            <a:pPr>
              <a:buNone/>
            </a:pPr>
            <a:r>
              <a:rPr lang="tr-TR" sz="1200" dirty="0" smtClean="0"/>
              <a:t>                                                                                                Yrd. Doç. Dr. Varol TUTAL</a:t>
            </a:r>
          </a:p>
          <a:p>
            <a:pPr>
              <a:buNone/>
            </a:pPr>
            <a:endParaRPr lang="tr-TR" sz="1200" dirty="0" smtClean="0"/>
          </a:p>
          <a:p>
            <a:pPr>
              <a:buNone/>
            </a:pPr>
            <a:r>
              <a:rPr lang="tr-TR" sz="1200" dirty="0" smtClean="0"/>
              <a:t>     </a:t>
            </a:r>
            <a:r>
              <a:rPr lang="tr-TR" sz="1400" dirty="0" smtClean="0"/>
              <a:t>Arş.Gör. Yunus Emre YARAYAN                                                                                 </a:t>
            </a:r>
            <a:r>
              <a:rPr lang="tr-TR" sz="1400" dirty="0" err="1" smtClean="0"/>
              <a:t>Öğr</a:t>
            </a:r>
            <a:r>
              <a:rPr lang="tr-TR" sz="1400" dirty="0" smtClean="0"/>
              <a:t>. Gör. Yusuf SOYLU</a:t>
            </a:r>
            <a:endParaRPr lang="tr-TR" sz="1400" dirty="0"/>
          </a:p>
        </p:txBody>
      </p:sp>
      <p:pic>
        <p:nvPicPr>
          <p:cNvPr id="8" name="7 Resim" descr="C:\Users\Personel_\Desktop\A0758_2014326114438427.jpg"/>
          <p:cNvPicPr/>
          <p:nvPr/>
        </p:nvPicPr>
        <p:blipFill>
          <a:blip r:embed="rId2" cstate="print"/>
          <a:srcRect b="10186"/>
          <a:stretch>
            <a:fillRect/>
          </a:stretch>
        </p:blipFill>
        <p:spPr bwMode="auto">
          <a:xfrm>
            <a:off x="7072330" y="2357430"/>
            <a:ext cx="1385251" cy="1500198"/>
          </a:xfrm>
          <a:prstGeom prst="rect">
            <a:avLst/>
          </a:prstGeom>
          <a:noFill/>
          <a:ln w="9525">
            <a:noFill/>
            <a:miter lim="800000"/>
            <a:headEnd/>
            <a:tailEnd/>
          </a:ln>
        </p:spPr>
      </p:pic>
      <p:pic>
        <p:nvPicPr>
          <p:cNvPr id="27650" name="Picture 2" descr="http://besyo.siirt.edu.tr/foto/userfoto/2016729151128855.jpg"/>
          <p:cNvPicPr>
            <a:picLocks noChangeAspect="1" noChangeArrowheads="1"/>
          </p:cNvPicPr>
          <p:nvPr/>
        </p:nvPicPr>
        <p:blipFill>
          <a:blip r:embed="rId3" cstate="print"/>
          <a:srcRect/>
          <a:stretch>
            <a:fillRect/>
          </a:stretch>
        </p:blipFill>
        <p:spPr bwMode="auto">
          <a:xfrm>
            <a:off x="928662" y="5072074"/>
            <a:ext cx="1656184" cy="1581175"/>
          </a:xfrm>
          <a:prstGeom prst="rect">
            <a:avLst/>
          </a:prstGeom>
          <a:noFill/>
        </p:spPr>
      </p:pic>
      <p:pic>
        <p:nvPicPr>
          <p:cNvPr id="11" name="10 Resim" descr="http://besyo.siirt.edu.tr/foto/userfoto/unnamed.jpg201732910175720.jpg"/>
          <p:cNvPicPr/>
          <p:nvPr/>
        </p:nvPicPr>
        <p:blipFill>
          <a:blip r:embed="rId4" cstate="print"/>
          <a:srcRect/>
          <a:stretch>
            <a:fillRect/>
          </a:stretch>
        </p:blipFill>
        <p:spPr bwMode="auto">
          <a:xfrm>
            <a:off x="6786578" y="5072074"/>
            <a:ext cx="1584176" cy="1440160"/>
          </a:xfrm>
          <a:prstGeom prst="rect">
            <a:avLst/>
          </a:prstGeom>
          <a:noFill/>
          <a:ln w="9525">
            <a:noFill/>
            <a:miter lim="800000"/>
            <a:headEnd/>
            <a:tailEnd/>
          </a:ln>
        </p:spPr>
      </p:pic>
      <p:pic>
        <p:nvPicPr>
          <p:cNvPr id="43009" name="Picture 1" descr="C:\Users\Personel_\Desktop\Akademik personel Foto 2018\20173412288780.jpg"/>
          <p:cNvPicPr>
            <a:picLocks noChangeAspect="1" noChangeArrowheads="1"/>
          </p:cNvPicPr>
          <p:nvPr/>
        </p:nvPicPr>
        <p:blipFill>
          <a:blip r:embed="rId5" cstate="print"/>
          <a:srcRect/>
          <a:stretch>
            <a:fillRect/>
          </a:stretch>
        </p:blipFill>
        <p:spPr bwMode="auto">
          <a:xfrm>
            <a:off x="1000100" y="2357430"/>
            <a:ext cx="1512168" cy="1548820"/>
          </a:xfrm>
          <a:prstGeom prst="rect">
            <a:avLst/>
          </a:prstGeom>
          <a:noFill/>
        </p:spPr>
      </p:pic>
      <p:pic>
        <p:nvPicPr>
          <p:cNvPr id="43010" name="Picture 2" descr="C:\Users\Personel_\Desktop\Akademik personel Foto 2018\varol.jpg201712816433545.jpg"/>
          <p:cNvPicPr>
            <a:picLocks noChangeAspect="1" noChangeArrowheads="1"/>
          </p:cNvPicPr>
          <p:nvPr/>
        </p:nvPicPr>
        <p:blipFill>
          <a:blip r:embed="rId6" cstate="print"/>
          <a:srcRect/>
          <a:stretch>
            <a:fillRect/>
          </a:stretch>
        </p:blipFill>
        <p:spPr bwMode="auto">
          <a:xfrm>
            <a:off x="4071934" y="2143116"/>
            <a:ext cx="1728192" cy="1728192"/>
          </a:xfrm>
          <a:prstGeom prst="rect">
            <a:avLst/>
          </a:prstGeom>
          <a:noFill/>
        </p:spPr>
      </p:pic>
    </p:spTree>
  </p:cSld>
  <p:clrMapOvr>
    <a:masterClrMapping/>
  </p:clrMapOvr>
  <p:transition spd="med">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00042"/>
            <a:ext cx="8229600" cy="1071570"/>
          </a:xfrm>
        </p:spPr>
        <p:txBody>
          <a:bodyPr>
            <a:normAutofit/>
          </a:bodyPr>
          <a:lstStyle/>
          <a:p>
            <a:pPr algn="ctr"/>
            <a:r>
              <a:rPr lang="tr-TR" sz="5400" dirty="0" smtClean="0"/>
              <a:t>Spor Yöneticiliği Bölümü</a:t>
            </a:r>
            <a:endParaRPr lang="tr-TR" dirty="0"/>
          </a:p>
        </p:txBody>
      </p:sp>
      <p:pic>
        <p:nvPicPr>
          <p:cNvPr id="4" name="3 İçerik Yer Tutucusu" descr="C:\Users\Personel_\Desktop\A767_201451283934319.jpg"/>
          <p:cNvPicPr>
            <a:picLocks noGrp="1"/>
          </p:cNvPicPr>
          <p:nvPr>
            <p:ph idx="1"/>
          </p:nvPr>
        </p:nvPicPr>
        <p:blipFill>
          <a:blip r:embed="rId3" cstate="print"/>
          <a:srcRect/>
          <a:stretch>
            <a:fillRect/>
          </a:stretch>
        </p:blipFill>
        <p:spPr bwMode="auto">
          <a:xfrm>
            <a:off x="6786578" y="2143116"/>
            <a:ext cx="1571636" cy="1500198"/>
          </a:xfrm>
          <a:prstGeom prst="rect">
            <a:avLst/>
          </a:prstGeom>
          <a:noFill/>
          <a:ln w="9525">
            <a:noFill/>
            <a:miter lim="800000"/>
            <a:headEnd/>
            <a:tailEnd/>
          </a:ln>
        </p:spPr>
      </p:pic>
      <p:sp>
        <p:nvSpPr>
          <p:cNvPr id="5" name="4 Dikdörtgen"/>
          <p:cNvSpPr/>
          <p:nvPr/>
        </p:nvSpPr>
        <p:spPr>
          <a:xfrm>
            <a:off x="5857884" y="1500175"/>
            <a:ext cx="3106604" cy="646331"/>
          </a:xfrm>
          <a:prstGeom prst="rect">
            <a:avLst/>
          </a:prstGeom>
        </p:spPr>
        <p:txBody>
          <a:bodyPr wrap="square">
            <a:spAutoFit/>
          </a:bodyPr>
          <a:lstStyle/>
          <a:p>
            <a:r>
              <a:rPr lang="tr-TR" dirty="0" smtClean="0"/>
              <a:t>      </a:t>
            </a:r>
            <a:r>
              <a:rPr lang="tr-TR" sz="1600" dirty="0" smtClean="0"/>
              <a:t>Yrd. Doç. Dr. Vedat MUTLU</a:t>
            </a:r>
          </a:p>
          <a:p>
            <a:pPr algn="ctr"/>
            <a:endParaRPr lang="tr-TR" dirty="0"/>
          </a:p>
        </p:txBody>
      </p:sp>
      <p:pic>
        <p:nvPicPr>
          <p:cNvPr id="8" name="7 Resim" descr="http://www.siirt.edu.tr/personelresim/yeni/A0841_201541514507918.jpg"/>
          <p:cNvPicPr/>
          <p:nvPr/>
        </p:nvPicPr>
        <p:blipFill>
          <a:blip r:embed="rId4" cstate="print"/>
          <a:srcRect/>
          <a:stretch>
            <a:fillRect/>
          </a:stretch>
        </p:blipFill>
        <p:spPr bwMode="auto">
          <a:xfrm>
            <a:off x="571472" y="2214554"/>
            <a:ext cx="1582017" cy="1551056"/>
          </a:xfrm>
          <a:prstGeom prst="rect">
            <a:avLst/>
          </a:prstGeom>
          <a:noFill/>
          <a:ln w="9525">
            <a:noFill/>
            <a:miter lim="800000"/>
            <a:headEnd/>
            <a:tailEnd/>
          </a:ln>
        </p:spPr>
      </p:pic>
      <p:sp>
        <p:nvSpPr>
          <p:cNvPr id="11" name="10 Dikdörtgen"/>
          <p:cNvSpPr/>
          <p:nvPr/>
        </p:nvSpPr>
        <p:spPr>
          <a:xfrm>
            <a:off x="0" y="1714488"/>
            <a:ext cx="2880319" cy="338554"/>
          </a:xfrm>
          <a:prstGeom prst="rect">
            <a:avLst/>
          </a:prstGeom>
        </p:spPr>
        <p:txBody>
          <a:bodyPr wrap="square">
            <a:spAutoFit/>
          </a:bodyPr>
          <a:lstStyle/>
          <a:p>
            <a:r>
              <a:rPr lang="tr-TR" sz="1600" dirty="0" smtClean="0"/>
              <a:t>Yrd. Doç. Dr. Metin BAYRAK</a:t>
            </a:r>
          </a:p>
        </p:txBody>
      </p:sp>
      <p:pic>
        <p:nvPicPr>
          <p:cNvPr id="13" name="12 Resim" descr="C:\Users\Personel_\Desktop\A0813_201412415475768.jpg"/>
          <p:cNvPicPr/>
          <p:nvPr/>
        </p:nvPicPr>
        <p:blipFill>
          <a:blip r:embed="rId5" cstate="print"/>
          <a:srcRect/>
          <a:stretch>
            <a:fillRect/>
          </a:stretch>
        </p:blipFill>
        <p:spPr bwMode="auto">
          <a:xfrm>
            <a:off x="6786578" y="4857760"/>
            <a:ext cx="1500199" cy="1644214"/>
          </a:xfrm>
          <a:prstGeom prst="rect">
            <a:avLst/>
          </a:prstGeom>
          <a:noFill/>
          <a:ln w="9525">
            <a:noFill/>
            <a:miter lim="800000"/>
            <a:headEnd/>
            <a:tailEnd/>
          </a:ln>
        </p:spPr>
      </p:pic>
      <p:sp>
        <p:nvSpPr>
          <p:cNvPr id="14" name="13 Dikdörtgen"/>
          <p:cNvSpPr/>
          <p:nvPr/>
        </p:nvSpPr>
        <p:spPr>
          <a:xfrm>
            <a:off x="6000728" y="4143380"/>
            <a:ext cx="3143272" cy="646331"/>
          </a:xfrm>
          <a:prstGeom prst="rect">
            <a:avLst/>
          </a:prstGeom>
        </p:spPr>
        <p:txBody>
          <a:bodyPr wrap="square">
            <a:spAutoFit/>
          </a:bodyPr>
          <a:lstStyle/>
          <a:p>
            <a:pPr>
              <a:buNone/>
            </a:pPr>
            <a:r>
              <a:rPr lang="tr-TR" dirty="0" smtClean="0"/>
              <a:t>                  Arş. Gör.</a:t>
            </a:r>
          </a:p>
          <a:p>
            <a:pPr>
              <a:buNone/>
            </a:pPr>
            <a:r>
              <a:rPr lang="tr-TR" dirty="0" smtClean="0"/>
              <a:t>              Erhan ŞAHİN                      </a:t>
            </a:r>
          </a:p>
        </p:txBody>
      </p:sp>
      <p:sp>
        <p:nvSpPr>
          <p:cNvPr id="12" name="11 Dikdörtgen"/>
          <p:cNvSpPr/>
          <p:nvPr/>
        </p:nvSpPr>
        <p:spPr>
          <a:xfrm rot="10800000" flipV="1">
            <a:off x="285720" y="4149080"/>
            <a:ext cx="2774112" cy="646331"/>
          </a:xfrm>
          <a:prstGeom prst="rect">
            <a:avLst/>
          </a:prstGeom>
        </p:spPr>
        <p:txBody>
          <a:bodyPr wrap="square">
            <a:spAutoFit/>
          </a:bodyPr>
          <a:lstStyle/>
          <a:p>
            <a:r>
              <a:rPr lang="tr-TR" dirty="0" smtClean="0"/>
              <a:t>            Arş. Gör. </a:t>
            </a:r>
          </a:p>
          <a:p>
            <a:r>
              <a:rPr lang="tr-TR" dirty="0" smtClean="0"/>
              <a:t>     </a:t>
            </a:r>
            <a:r>
              <a:rPr lang="tr-TR" dirty="0" err="1" smtClean="0"/>
              <a:t>Abdulkadir</a:t>
            </a:r>
            <a:r>
              <a:rPr lang="tr-TR" dirty="0" smtClean="0"/>
              <a:t> EKİN</a:t>
            </a:r>
            <a:endParaRPr lang="tr-TR" dirty="0"/>
          </a:p>
        </p:txBody>
      </p:sp>
      <p:pic>
        <p:nvPicPr>
          <p:cNvPr id="41985" name="Picture 1" descr="C:\Users\Personel_\Desktop\Akademik personel Foto 2018\20170911_143254.png2017911143735417.png"/>
          <p:cNvPicPr>
            <a:picLocks noChangeAspect="1" noChangeArrowheads="1"/>
          </p:cNvPicPr>
          <p:nvPr/>
        </p:nvPicPr>
        <p:blipFill>
          <a:blip r:embed="rId6" cstate="print"/>
          <a:srcRect/>
          <a:stretch>
            <a:fillRect/>
          </a:stretch>
        </p:blipFill>
        <p:spPr bwMode="auto">
          <a:xfrm>
            <a:off x="785786" y="5000636"/>
            <a:ext cx="1440159" cy="1440158"/>
          </a:xfrm>
          <a:prstGeom prst="rect">
            <a:avLst/>
          </a:prstGeom>
          <a:noFill/>
        </p:spPr>
      </p:pic>
      <p:pic>
        <p:nvPicPr>
          <p:cNvPr id="41986" name="Picture 2" descr="C:\Users\Personel_\Desktop\Akademik personel Foto 2018\001.jpg2017121294812230.jpg"/>
          <p:cNvPicPr>
            <a:picLocks noChangeAspect="1" noChangeArrowheads="1"/>
          </p:cNvPicPr>
          <p:nvPr/>
        </p:nvPicPr>
        <p:blipFill>
          <a:blip r:embed="rId7" cstate="print"/>
          <a:srcRect/>
          <a:stretch>
            <a:fillRect/>
          </a:stretch>
        </p:blipFill>
        <p:spPr bwMode="auto">
          <a:xfrm>
            <a:off x="3500430" y="2357430"/>
            <a:ext cx="1728192" cy="1584176"/>
          </a:xfrm>
          <a:prstGeom prst="rect">
            <a:avLst/>
          </a:prstGeom>
          <a:noFill/>
        </p:spPr>
      </p:pic>
      <p:sp>
        <p:nvSpPr>
          <p:cNvPr id="19" name="18 Dikdörtgen"/>
          <p:cNvSpPr/>
          <p:nvPr/>
        </p:nvSpPr>
        <p:spPr>
          <a:xfrm>
            <a:off x="2857488" y="1643050"/>
            <a:ext cx="2865500" cy="830997"/>
          </a:xfrm>
          <a:prstGeom prst="rect">
            <a:avLst/>
          </a:prstGeom>
        </p:spPr>
        <p:txBody>
          <a:bodyPr wrap="square">
            <a:spAutoFit/>
          </a:bodyPr>
          <a:lstStyle/>
          <a:p>
            <a:pPr algn="ctr"/>
            <a:r>
              <a:rPr lang="tr-TR" sz="1600" dirty="0" smtClean="0"/>
              <a:t>Yrd. Doç. Dr.  Servet REYHAN  Bölüm Başkanı</a:t>
            </a:r>
          </a:p>
          <a:p>
            <a:endParaRPr lang="tr-TR" sz="1600" dirty="0" smtClean="0"/>
          </a:p>
        </p:txBody>
      </p:sp>
      <p:pic>
        <p:nvPicPr>
          <p:cNvPr id="2050" name="Picture 2" descr="C:\Users\lenovo-\Desktop\eroğlu.jpg20182239818696.jpg"/>
          <p:cNvPicPr>
            <a:picLocks noChangeAspect="1" noChangeArrowheads="1"/>
          </p:cNvPicPr>
          <p:nvPr/>
        </p:nvPicPr>
        <p:blipFill>
          <a:blip r:embed="rId8" cstate="print"/>
          <a:srcRect/>
          <a:stretch>
            <a:fillRect/>
          </a:stretch>
        </p:blipFill>
        <p:spPr bwMode="auto">
          <a:xfrm>
            <a:off x="3563888" y="4725144"/>
            <a:ext cx="1770881" cy="1719813"/>
          </a:xfrm>
          <a:prstGeom prst="rect">
            <a:avLst/>
          </a:prstGeom>
          <a:noFill/>
        </p:spPr>
      </p:pic>
      <p:sp>
        <p:nvSpPr>
          <p:cNvPr id="15" name="14 Dikdörtgen"/>
          <p:cNvSpPr/>
          <p:nvPr/>
        </p:nvSpPr>
        <p:spPr>
          <a:xfrm>
            <a:off x="2843808" y="4149081"/>
            <a:ext cx="3071264" cy="369332"/>
          </a:xfrm>
          <a:prstGeom prst="rect">
            <a:avLst/>
          </a:prstGeom>
        </p:spPr>
        <p:txBody>
          <a:bodyPr wrap="square">
            <a:spAutoFit/>
          </a:bodyPr>
          <a:lstStyle/>
          <a:p>
            <a:pPr algn="ctr">
              <a:buNone/>
            </a:pPr>
            <a:r>
              <a:rPr lang="tr-TR" dirty="0" smtClean="0"/>
              <a:t>   </a:t>
            </a:r>
            <a:r>
              <a:rPr lang="tr-TR" sz="1600" dirty="0" smtClean="0"/>
              <a:t>Yrd. Doç. Dr. Erdem EROĞLU                      </a:t>
            </a:r>
          </a:p>
        </p:txBody>
      </p:sp>
    </p:spTree>
  </p:cSld>
  <p:clrMapOvr>
    <a:masterClrMapping/>
  </p:clrMapOvr>
  <p:transition spd="med">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00043"/>
            <a:ext cx="8229600" cy="785818"/>
          </a:xfrm>
        </p:spPr>
        <p:txBody>
          <a:bodyPr>
            <a:normAutofit fontScale="90000"/>
          </a:bodyPr>
          <a:lstStyle/>
          <a:p>
            <a:pPr algn="ctr"/>
            <a:r>
              <a:rPr lang="tr-TR" sz="4000" dirty="0" smtClean="0"/>
              <a:t/>
            </a:r>
            <a:br>
              <a:rPr lang="tr-TR" sz="4000" dirty="0" smtClean="0"/>
            </a:br>
            <a:r>
              <a:rPr lang="tr-TR" sz="4000" dirty="0" smtClean="0"/>
              <a:t>Antrenörlük Eğitimi Bölümü</a:t>
            </a:r>
            <a:endParaRPr lang="tr-TR" sz="4000" dirty="0"/>
          </a:p>
        </p:txBody>
      </p:sp>
      <p:sp>
        <p:nvSpPr>
          <p:cNvPr id="3" name="2 İçerik Yer Tutucusu"/>
          <p:cNvSpPr>
            <a:spLocks noGrp="1"/>
          </p:cNvSpPr>
          <p:nvPr>
            <p:ph idx="1"/>
          </p:nvPr>
        </p:nvSpPr>
        <p:spPr>
          <a:xfrm>
            <a:off x="457200" y="1556792"/>
            <a:ext cx="8401080" cy="4767808"/>
          </a:xfrm>
        </p:spPr>
        <p:txBody>
          <a:bodyPr/>
          <a:lstStyle/>
          <a:p>
            <a:pPr>
              <a:buNone/>
            </a:pPr>
            <a:endParaRPr lang="tr-TR" sz="1400" dirty="0" smtClean="0"/>
          </a:p>
          <a:p>
            <a:pPr algn="ctr">
              <a:buNone/>
            </a:pPr>
            <a:r>
              <a:rPr lang="tr-TR" sz="1400" dirty="0" smtClean="0"/>
              <a:t>                                                                                                      </a:t>
            </a:r>
          </a:p>
          <a:p>
            <a:pPr>
              <a:buNone/>
            </a:pPr>
            <a:r>
              <a:rPr lang="tr-TR" sz="1400" dirty="0" smtClean="0"/>
              <a:t>                                                           Yrd. Doç. Dr. Deniz ÇAKAROĞLU          Yrd. Doç. Dr. </a:t>
            </a:r>
            <a:r>
              <a:rPr lang="tr-TR" sz="1400" dirty="0" err="1" smtClean="0"/>
              <a:t>Erşan</a:t>
            </a:r>
            <a:r>
              <a:rPr lang="tr-TR" sz="1400" dirty="0" smtClean="0"/>
              <a:t> ARSLAN </a:t>
            </a:r>
          </a:p>
          <a:p>
            <a:pPr>
              <a:buNone/>
            </a:pPr>
            <a:r>
              <a:rPr lang="tr-TR" sz="1400" dirty="0" smtClean="0"/>
              <a:t>                                                                            Bölüm Başkanı</a:t>
            </a:r>
          </a:p>
          <a:p>
            <a:pPr>
              <a:buNone/>
            </a:pPr>
            <a:endParaRPr lang="tr-TR" sz="1400" dirty="0" smtClean="0"/>
          </a:p>
          <a:p>
            <a:pPr>
              <a:buNone/>
            </a:pPr>
            <a:endParaRPr lang="tr-TR" dirty="0"/>
          </a:p>
        </p:txBody>
      </p:sp>
      <p:pic>
        <p:nvPicPr>
          <p:cNvPr id="6" name="5 Resim" descr="C:\Users\Personel_\Desktop\A0724_201412111529735.jpg"/>
          <p:cNvPicPr/>
          <p:nvPr/>
        </p:nvPicPr>
        <p:blipFill>
          <a:blip r:embed="rId3" cstate="print"/>
          <a:srcRect/>
          <a:stretch>
            <a:fillRect/>
          </a:stretch>
        </p:blipFill>
        <p:spPr bwMode="auto">
          <a:xfrm>
            <a:off x="6786578" y="2500306"/>
            <a:ext cx="1368151" cy="1584176"/>
          </a:xfrm>
          <a:prstGeom prst="rect">
            <a:avLst/>
          </a:prstGeom>
          <a:noFill/>
          <a:ln w="9525">
            <a:noFill/>
            <a:miter lim="800000"/>
            <a:headEnd/>
            <a:tailEnd/>
          </a:ln>
        </p:spPr>
      </p:pic>
      <p:sp>
        <p:nvSpPr>
          <p:cNvPr id="8" name="7 Dikdörtgen"/>
          <p:cNvSpPr/>
          <p:nvPr/>
        </p:nvSpPr>
        <p:spPr>
          <a:xfrm>
            <a:off x="251520" y="2132856"/>
            <a:ext cx="2277675" cy="307777"/>
          </a:xfrm>
          <a:prstGeom prst="rect">
            <a:avLst/>
          </a:prstGeom>
        </p:spPr>
        <p:txBody>
          <a:bodyPr wrap="none">
            <a:spAutoFit/>
          </a:bodyPr>
          <a:lstStyle/>
          <a:p>
            <a:r>
              <a:rPr lang="tr-TR" sz="1400" dirty="0" smtClean="0"/>
              <a:t>Yrd.</a:t>
            </a:r>
            <a:r>
              <a:rPr lang="tr-TR" sz="1400" dirty="0" err="1" smtClean="0"/>
              <a:t>Doç.Dr</a:t>
            </a:r>
            <a:r>
              <a:rPr lang="tr-TR" sz="1400" dirty="0" smtClean="0"/>
              <a:t>. Ömer CENGİZ</a:t>
            </a:r>
            <a:endParaRPr lang="tr-TR" sz="1400" dirty="0"/>
          </a:p>
        </p:txBody>
      </p:sp>
      <p:sp>
        <p:nvSpPr>
          <p:cNvPr id="10" name="9 Dikdörtgen"/>
          <p:cNvSpPr/>
          <p:nvPr/>
        </p:nvSpPr>
        <p:spPr>
          <a:xfrm>
            <a:off x="1691680" y="4437112"/>
            <a:ext cx="2239524" cy="369332"/>
          </a:xfrm>
          <a:prstGeom prst="rect">
            <a:avLst/>
          </a:prstGeom>
        </p:spPr>
        <p:txBody>
          <a:bodyPr wrap="none">
            <a:spAutoFit/>
          </a:bodyPr>
          <a:lstStyle/>
          <a:p>
            <a:r>
              <a:rPr lang="tr-TR" dirty="0" smtClean="0"/>
              <a:t> </a:t>
            </a:r>
            <a:r>
              <a:rPr lang="tr-TR" sz="1600" dirty="0" err="1" smtClean="0"/>
              <a:t>Öğr</a:t>
            </a:r>
            <a:r>
              <a:rPr lang="tr-TR" sz="1600" dirty="0" smtClean="0"/>
              <a:t>. Gör. Emre SERİN </a:t>
            </a:r>
            <a:endParaRPr lang="tr-TR" sz="1600" dirty="0"/>
          </a:p>
        </p:txBody>
      </p:sp>
      <p:pic>
        <p:nvPicPr>
          <p:cNvPr id="11" name="10 Resim" descr="SERDAR.jpg"/>
          <p:cNvPicPr>
            <a:picLocks noChangeAspect="1"/>
          </p:cNvPicPr>
          <p:nvPr/>
        </p:nvPicPr>
        <p:blipFill>
          <a:blip r:embed="rId4" cstate="print"/>
          <a:stretch>
            <a:fillRect/>
          </a:stretch>
        </p:blipFill>
        <p:spPr>
          <a:xfrm>
            <a:off x="5436096" y="4869160"/>
            <a:ext cx="1800200" cy="1428760"/>
          </a:xfrm>
          <a:prstGeom prst="rect">
            <a:avLst/>
          </a:prstGeom>
        </p:spPr>
      </p:pic>
      <p:sp>
        <p:nvSpPr>
          <p:cNvPr id="12" name="11 Dikdörtgen"/>
          <p:cNvSpPr/>
          <p:nvPr/>
        </p:nvSpPr>
        <p:spPr>
          <a:xfrm>
            <a:off x="5220072" y="4437112"/>
            <a:ext cx="2352952" cy="307777"/>
          </a:xfrm>
          <a:prstGeom prst="rect">
            <a:avLst/>
          </a:prstGeom>
        </p:spPr>
        <p:txBody>
          <a:bodyPr wrap="none">
            <a:spAutoFit/>
          </a:bodyPr>
          <a:lstStyle/>
          <a:p>
            <a:pPr>
              <a:buNone/>
            </a:pPr>
            <a:r>
              <a:rPr lang="tr-TR" sz="1400" dirty="0" err="1" smtClean="0"/>
              <a:t>Öğr</a:t>
            </a:r>
            <a:r>
              <a:rPr lang="tr-TR" sz="1400" dirty="0" smtClean="0"/>
              <a:t>. Gör. Serdar ADIGÜZEL</a:t>
            </a:r>
          </a:p>
        </p:txBody>
      </p:sp>
      <p:pic>
        <p:nvPicPr>
          <p:cNvPr id="40961" name="Picture 1" descr="C:\Users\Personel_\Desktop\Akademik personel Foto 2018\IMG-20171123-WA0000.jpg20171123134424790.jpg"/>
          <p:cNvPicPr>
            <a:picLocks noChangeAspect="1" noChangeArrowheads="1"/>
          </p:cNvPicPr>
          <p:nvPr/>
        </p:nvPicPr>
        <p:blipFill>
          <a:blip r:embed="rId5" cstate="print"/>
          <a:srcRect/>
          <a:stretch>
            <a:fillRect/>
          </a:stretch>
        </p:blipFill>
        <p:spPr bwMode="auto">
          <a:xfrm>
            <a:off x="3714744" y="2571744"/>
            <a:ext cx="1512168" cy="1584176"/>
          </a:xfrm>
          <a:prstGeom prst="rect">
            <a:avLst/>
          </a:prstGeom>
          <a:noFill/>
        </p:spPr>
      </p:pic>
      <p:pic>
        <p:nvPicPr>
          <p:cNvPr id="40962" name="Picture 2" descr="C:\Users\Personel_\Desktop\Akademik personel Foto 2018\001.jpg2017128111922335.jpg"/>
          <p:cNvPicPr>
            <a:picLocks noChangeAspect="1" noChangeArrowheads="1"/>
          </p:cNvPicPr>
          <p:nvPr/>
        </p:nvPicPr>
        <p:blipFill>
          <a:blip r:embed="rId6" cstate="print"/>
          <a:srcRect/>
          <a:stretch>
            <a:fillRect/>
          </a:stretch>
        </p:blipFill>
        <p:spPr bwMode="auto">
          <a:xfrm>
            <a:off x="755576" y="2564904"/>
            <a:ext cx="1440160" cy="1656184"/>
          </a:xfrm>
          <a:prstGeom prst="rect">
            <a:avLst/>
          </a:prstGeom>
          <a:noFill/>
        </p:spPr>
      </p:pic>
      <p:pic>
        <p:nvPicPr>
          <p:cNvPr id="40963" name="Picture 3" descr="C:\Users\Personel_\Desktop\Akademik personel Foto 2018\11667530_10207420443777594_6983922183494980268_n.jpg2017101113359368.jpg"/>
          <p:cNvPicPr>
            <a:picLocks noChangeAspect="1" noChangeArrowheads="1"/>
          </p:cNvPicPr>
          <p:nvPr/>
        </p:nvPicPr>
        <p:blipFill>
          <a:blip r:embed="rId7" cstate="print"/>
          <a:srcRect/>
          <a:stretch>
            <a:fillRect/>
          </a:stretch>
        </p:blipFill>
        <p:spPr bwMode="auto">
          <a:xfrm>
            <a:off x="1907704" y="4869160"/>
            <a:ext cx="1584176" cy="1584176"/>
          </a:xfrm>
          <a:prstGeom prst="rect">
            <a:avLst/>
          </a:prstGeom>
          <a:noFill/>
        </p:spPr>
      </p:pic>
    </p:spTree>
  </p:cSld>
  <p:clrMapOvr>
    <a:masterClrMapping/>
  </p:clrMapOvr>
  <p:transition spd="med">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İçerik Yer Tutucusu"/>
          <p:cNvGraphicFramePr>
            <a:graphicFrameLocks noGrp="1"/>
          </p:cNvGraphicFramePr>
          <p:nvPr>
            <p:ph idx="1"/>
          </p:nvPr>
        </p:nvGraphicFramePr>
        <p:xfrm>
          <a:off x="1187625" y="692696"/>
          <a:ext cx="6840759" cy="2601138"/>
        </p:xfrm>
        <a:graphic>
          <a:graphicData uri="http://schemas.openxmlformats.org/drawingml/2006/table">
            <a:tbl>
              <a:tblPr firstRow="1" bandRow="1">
                <a:tableStyleId>{5C22544A-7EE6-4342-B048-85BDC9FD1C3A}</a:tableStyleId>
              </a:tblPr>
              <a:tblGrid>
                <a:gridCol w="2280253"/>
                <a:gridCol w="2280253"/>
                <a:gridCol w="2280253"/>
              </a:tblGrid>
              <a:tr h="632275">
                <a:tc gridSpan="3">
                  <a:txBody>
                    <a:bodyPr/>
                    <a:lstStyle/>
                    <a:p>
                      <a:pPr algn="ctr"/>
                      <a:r>
                        <a:rPr kumimoji="0" lang="tr-TR" sz="1800" b="1" kern="1200" dirty="0" smtClean="0">
                          <a:solidFill>
                            <a:schemeClr val="lt1"/>
                          </a:solidFill>
                          <a:latin typeface="+mn-lt"/>
                          <a:ea typeface="+mn-ea"/>
                          <a:cs typeface="+mn-cs"/>
                        </a:rPr>
                        <a:t>2016-2017 Üniversitemizde Göreve Başlayan Akademik Personel</a:t>
                      </a:r>
                      <a:endParaRPr lang="tr-TR" sz="1800" dirty="0"/>
                    </a:p>
                  </a:txBody>
                  <a:tcPr/>
                </a:tc>
                <a:tc hMerge="1">
                  <a:txBody>
                    <a:bodyPr/>
                    <a:lstStyle/>
                    <a:p>
                      <a:endParaRPr lang="tr-TR" dirty="0"/>
                    </a:p>
                  </a:txBody>
                  <a:tcPr/>
                </a:tc>
                <a:tc hMerge="1">
                  <a:txBody>
                    <a:bodyPr/>
                    <a:lstStyle/>
                    <a:p>
                      <a:endParaRPr lang="tr-TR" dirty="0"/>
                    </a:p>
                  </a:txBody>
                  <a:tcPr/>
                </a:tc>
              </a:tr>
              <a:tr h="273972">
                <a:tc>
                  <a:txBody>
                    <a:bodyPr/>
                    <a:lstStyle/>
                    <a:p>
                      <a:pPr algn="ctr">
                        <a:lnSpc>
                          <a:spcPct val="150000"/>
                        </a:lnSpc>
                        <a:spcAft>
                          <a:spcPts val="0"/>
                        </a:spcAft>
                      </a:pPr>
                      <a:r>
                        <a:rPr lang="tr-TR" sz="1200" b="0" dirty="0">
                          <a:solidFill>
                            <a:srgbClr val="000000"/>
                          </a:solidFill>
                          <a:latin typeface="+mj-lt"/>
                          <a:ea typeface="Times New Roman"/>
                          <a:cs typeface="Times New Roman"/>
                        </a:rPr>
                        <a:t>Unvanı</a:t>
                      </a:r>
                      <a:endParaRPr lang="tr-TR" sz="1100" b="0" dirty="0">
                        <a:latin typeface="+mj-lt"/>
                        <a:ea typeface="Calibri"/>
                        <a:cs typeface="Times New Roman"/>
                      </a:endParaRPr>
                    </a:p>
                  </a:txBody>
                  <a:tcPr marL="44451" marR="44451" marT="0" marB="0" anchor="ctr"/>
                </a:tc>
                <a:tc>
                  <a:txBody>
                    <a:bodyPr/>
                    <a:lstStyle/>
                    <a:p>
                      <a:pPr algn="ctr">
                        <a:lnSpc>
                          <a:spcPct val="150000"/>
                        </a:lnSpc>
                        <a:spcAft>
                          <a:spcPts val="0"/>
                        </a:spcAft>
                      </a:pPr>
                      <a:r>
                        <a:rPr lang="tr-TR" sz="1200" b="0" dirty="0">
                          <a:solidFill>
                            <a:srgbClr val="000000"/>
                          </a:solidFill>
                          <a:latin typeface="+mj-lt"/>
                          <a:ea typeface="Times New Roman"/>
                          <a:cs typeface="Times New Roman"/>
                        </a:rPr>
                        <a:t>Adı Soyadı</a:t>
                      </a:r>
                      <a:endParaRPr lang="tr-TR" sz="1100" b="0" dirty="0">
                        <a:latin typeface="+mj-lt"/>
                        <a:ea typeface="Calibri"/>
                        <a:cs typeface="Times New Roman"/>
                      </a:endParaRPr>
                    </a:p>
                  </a:txBody>
                  <a:tcPr marL="44451" marR="44451" marT="0" marB="0" anchor="ctr"/>
                </a:tc>
                <a:tc>
                  <a:txBody>
                    <a:bodyPr/>
                    <a:lstStyle/>
                    <a:p>
                      <a:pPr algn="ctr">
                        <a:lnSpc>
                          <a:spcPct val="150000"/>
                        </a:lnSpc>
                        <a:spcAft>
                          <a:spcPts val="0"/>
                        </a:spcAft>
                      </a:pPr>
                      <a:r>
                        <a:rPr lang="tr-TR" sz="1200" b="0">
                          <a:solidFill>
                            <a:srgbClr val="000000"/>
                          </a:solidFill>
                          <a:latin typeface="+mj-lt"/>
                          <a:ea typeface="Times New Roman"/>
                          <a:cs typeface="Times New Roman"/>
                        </a:rPr>
                        <a:t>Başlama Tarihi</a:t>
                      </a:r>
                      <a:endParaRPr lang="tr-TR" sz="1100" b="0">
                        <a:latin typeface="+mj-lt"/>
                        <a:ea typeface="Calibri"/>
                        <a:cs typeface="Times New Roman"/>
                      </a:endParaRPr>
                    </a:p>
                  </a:txBody>
                  <a:tcPr marL="44451" marR="44451" marT="0" marB="0" anchor="ctr"/>
                </a:tc>
              </a:tr>
              <a:tr h="379366">
                <a:tc>
                  <a:txBody>
                    <a:bodyPr/>
                    <a:lstStyle/>
                    <a:p>
                      <a:pPr algn="ctr">
                        <a:lnSpc>
                          <a:spcPct val="150000"/>
                        </a:lnSpc>
                        <a:spcAft>
                          <a:spcPts val="0"/>
                        </a:spcAft>
                      </a:pPr>
                      <a:r>
                        <a:rPr lang="tr-TR" sz="1200" b="0" dirty="0" err="1">
                          <a:solidFill>
                            <a:srgbClr val="000000"/>
                          </a:solidFill>
                          <a:latin typeface="+mj-lt"/>
                          <a:ea typeface="Times New Roman"/>
                          <a:cs typeface="Times New Roman"/>
                        </a:rPr>
                        <a:t>Öğr</a:t>
                      </a:r>
                      <a:r>
                        <a:rPr lang="tr-TR" sz="1200" b="0" dirty="0">
                          <a:solidFill>
                            <a:srgbClr val="000000"/>
                          </a:solidFill>
                          <a:latin typeface="+mj-lt"/>
                          <a:ea typeface="Times New Roman"/>
                          <a:cs typeface="Times New Roman"/>
                        </a:rPr>
                        <a:t>.Gör.</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a:solidFill>
                            <a:srgbClr val="000000"/>
                          </a:solidFill>
                          <a:latin typeface="+mj-lt"/>
                          <a:ea typeface="Times New Roman"/>
                          <a:cs typeface="Times New Roman"/>
                        </a:rPr>
                        <a:t>Serdar ADIGÜZEL</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a:solidFill>
                            <a:srgbClr val="000000"/>
                          </a:solidFill>
                          <a:latin typeface="+mj-lt"/>
                          <a:ea typeface="Times New Roman"/>
                          <a:cs typeface="Times New Roman"/>
                        </a:rPr>
                        <a:t>01.02.2016</a:t>
                      </a:r>
                      <a:endParaRPr lang="tr-TR" sz="1100" b="0" dirty="0">
                        <a:latin typeface="+mj-lt"/>
                        <a:ea typeface="Calibri"/>
                        <a:cs typeface="Times New Roman"/>
                      </a:endParaRPr>
                    </a:p>
                  </a:txBody>
                  <a:tcPr marL="44451" marR="44451" marT="0" marB="0" anchor="b"/>
                </a:tc>
              </a:tr>
              <a:tr h="273972">
                <a:tc>
                  <a:txBody>
                    <a:bodyPr/>
                    <a:lstStyle/>
                    <a:p>
                      <a:pPr algn="ctr">
                        <a:lnSpc>
                          <a:spcPct val="150000"/>
                        </a:lnSpc>
                        <a:spcAft>
                          <a:spcPts val="0"/>
                        </a:spcAft>
                      </a:pPr>
                      <a:r>
                        <a:rPr lang="tr-TR" sz="1200" b="0">
                          <a:solidFill>
                            <a:srgbClr val="000000"/>
                          </a:solidFill>
                          <a:latin typeface="+mj-lt"/>
                          <a:ea typeface="Times New Roman"/>
                          <a:cs typeface="Times New Roman"/>
                        </a:rPr>
                        <a:t>Öğr.Gör.</a:t>
                      </a:r>
                      <a:endParaRPr lang="tr-TR" sz="1100" b="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a:solidFill>
                            <a:srgbClr val="000000"/>
                          </a:solidFill>
                          <a:latin typeface="+mj-lt"/>
                          <a:ea typeface="Times New Roman"/>
                          <a:cs typeface="Times New Roman"/>
                        </a:rPr>
                        <a:t>Emre SERİN</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26.01.2016</a:t>
                      </a:r>
                      <a:endParaRPr lang="tr-TR" sz="1100" b="0" dirty="0">
                        <a:latin typeface="+mj-lt"/>
                        <a:ea typeface="Calibri"/>
                        <a:cs typeface="Times New Roman"/>
                      </a:endParaRPr>
                    </a:p>
                  </a:txBody>
                  <a:tcPr marL="44451" marR="44451" marT="0" marB="0" anchor="b"/>
                </a:tc>
              </a:tr>
              <a:tr h="379366">
                <a:tc>
                  <a:txBody>
                    <a:bodyPr/>
                    <a:lstStyle/>
                    <a:p>
                      <a:pPr algn="ctr">
                        <a:lnSpc>
                          <a:spcPct val="150000"/>
                        </a:lnSpc>
                        <a:spcAft>
                          <a:spcPts val="0"/>
                        </a:spcAft>
                      </a:pPr>
                      <a:r>
                        <a:rPr lang="tr-TR" sz="1200" b="0" dirty="0" err="1" smtClean="0">
                          <a:solidFill>
                            <a:srgbClr val="000000"/>
                          </a:solidFill>
                          <a:latin typeface="+mj-lt"/>
                          <a:ea typeface="Times New Roman"/>
                          <a:cs typeface="Times New Roman"/>
                        </a:rPr>
                        <a:t>Öğr</a:t>
                      </a:r>
                      <a:r>
                        <a:rPr lang="tr-TR" sz="1200" b="0" dirty="0" smtClean="0">
                          <a:solidFill>
                            <a:srgbClr val="000000"/>
                          </a:solidFill>
                          <a:latin typeface="+mj-lt"/>
                          <a:ea typeface="Times New Roman"/>
                          <a:cs typeface="Times New Roman"/>
                        </a:rPr>
                        <a:t>..Gör</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latin typeface="+mj-lt"/>
                          <a:ea typeface="Calibri"/>
                          <a:cs typeface="Times New Roman"/>
                        </a:rPr>
                        <a:t>Yusuf</a:t>
                      </a:r>
                      <a:r>
                        <a:rPr lang="tr-TR" sz="1200" b="0" baseline="0" dirty="0" smtClean="0">
                          <a:latin typeface="+mj-lt"/>
                          <a:ea typeface="Calibri"/>
                          <a:cs typeface="Times New Roman"/>
                        </a:rPr>
                        <a:t> SOYLU</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23.</a:t>
                      </a:r>
                      <a:r>
                        <a:rPr lang="tr-TR" sz="1200" b="0" baseline="0" dirty="0" smtClean="0">
                          <a:solidFill>
                            <a:srgbClr val="000000"/>
                          </a:solidFill>
                          <a:latin typeface="+mj-lt"/>
                          <a:ea typeface="Times New Roman"/>
                          <a:cs typeface="Times New Roman"/>
                        </a:rPr>
                        <a:t> 03</a:t>
                      </a:r>
                      <a:r>
                        <a:rPr lang="tr-TR" sz="1200" b="0" dirty="0" smtClean="0">
                          <a:solidFill>
                            <a:srgbClr val="000000"/>
                          </a:solidFill>
                          <a:latin typeface="+mj-lt"/>
                          <a:ea typeface="Times New Roman"/>
                          <a:cs typeface="Times New Roman"/>
                        </a:rPr>
                        <a:t>.2017</a:t>
                      </a:r>
                      <a:endParaRPr lang="tr-TR" sz="1100" b="0" dirty="0">
                        <a:latin typeface="+mj-lt"/>
                        <a:ea typeface="Calibri"/>
                        <a:cs typeface="Times New Roman"/>
                      </a:endParaRPr>
                    </a:p>
                  </a:txBody>
                  <a:tcPr marL="44451" marR="44451" marT="0" marB="0" anchor="b"/>
                </a:tc>
              </a:tr>
              <a:tr h="273972">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Arş..Gör</a:t>
                      </a:r>
                      <a:r>
                        <a:rPr lang="tr-TR" sz="1200" b="0" dirty="0">
                          <a:solidFill>
                            <a:srgbClr val="000000"/>
                          </a:solidFill>
                          <a:latin typeface="+mj-lt"/>
                          <a:ea typeface="Times New Roman"/>
                          <a:cs typeface="Times New Roman"/>
                        </a:rPr>
                        <a:t>.</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Calibri"/>
                          <a:cs typeface="Times New Roman"/>
                        </a:rPr>
                        <a:t>Yunus</a:t>
                      </a:r>
                      <a:r>
                        <a:rPr lang="tr-TR" sz="1200" b="0" baseline="0" dirty="0" smtClean="0">
                          <a:solidFill>
                            <a:srgbClr val="000000"/>
                          </a:solidFill>
                          <a:latin typeface="+mj-lt"/>
                          <a:ea typeface="Calibri"/>
                          <a:cs typeface="Times New Roman"/>
                        </a:rPr>
                        <a:t> Emre </a:t>
                      </a:r>
                      <a:r>
                        <a:rPr lang="tr-TR" sz="1200" b="0" baseline="0" dirty="0" err="1" smtClean="0">
                          <a:solidFill>
                            <a:srgbClr val="000000"/>
                          </a:solidFill>
                          <a:latin typeface="+mj-lt"/>
                          <a:ea typeface="Calibri"/>
                          <a:cs typeface="Times New Roman"/>
                        </a:rPr>
                        <a:t>YARaYAN</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15.09.2016</a:t>
                      </a:r>
                      <a:endParaRPr lang="tr-TR" sz="1100" b="0" dirty="0">
                        <a:latin typeface="+mj-lt"/>
                        <a:ea typeface="Calibri"/>
                        <a:cs typeface="Times New Roman"/>
                      </a:endParaRPr>
                    </a:p>
                  </a:txBody>
                  <a:tcPr marL="44451" marR="44451" marT="0" marB="0" anchor="b"/>
                </a:tc>
              </a:tr>
              <a:tr h="379366">
                <a:tc>
                  <a:txBody>
                    <a:bodyPr/>
                    <a:lstStyle/>
                    <a:p>
                      <a:pPr algn="ctr">
                        <a:lnSpc>
                          <a:spcPct val="150000"/>
                        </a:lnSpc>
                        <a:spcAft>
                          <a:spcPts val="0"/>
                        </a:spcAft>
                      </a:pPr>
                      <a:r>
                        <a:rPr lang="tr-TR" sz="1200" b="0">
                          <a:solidFill>
                            <a:srgbClr val="000000"/>
                          </a:solidFill>
                          <a:latin typeface="+mj-lt"/>
                          <a:ea typeface="Times New Roman"/>
                          <a:cs typeface="Times New Roman"/>
                        </a:rPr>
                        <a:t>Arş.Gör</a:t>
                      </a:r>
                      <a:endParaRPr lang="tr-TR" sz="1100" b="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a:solidFill>
                            <a:srgbClr val="000000"/>
                          </a:solidFill>
                          <a:latin typeface="+mj-lt"/>
                          <a:ea typeface="Times New Roman"/>
                          <a:cs typeface="Times New Roman"/>
                        </a:rPr>
                        <a:t>Abdulkadir EKİN</a:t>
                      </a:r>
                      <a:endParaRPr lang="tr-TR" sz="1100" b="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08.04.2017</a:t>
                      </a:r>
                      <a:endParaRPr lang="tr-TR" sz="1100" b="0" dirty="0">
                        <a:latin typeface="+mj-lt"/>
                        <a:ea typeface="Calibri"/>
                        <a:cs typeface="Times New Roman"/>
                      </a:endParaRPr>
                    </a:p>
                  </a:txBody>
                  <a:tcPr marL="44451" marR="44451" marT="0" marB="0" anchor="b"/>
                </a:tc>
              </a:tr>
            </a:tbl>
          </a:graphicData>
        </a:graphic>
      </p:graphicFrame>
      <p:graphicFrame>
        <p:nvGraphicFramePr>
          <p:cNvPr id="5" name="4 Tablo"/>
          <p:cNvGraphicFramePr>
            <a:graphicFrameLocks noGrp="1"/>
          </p:cNvGraphicFramePr>
          <p:nvPr/>
        </p:nvGraphicFramePr>
        <p:xfrm>
          <a:off x="1187624" y="3645024"/>
          <a:ext cx="6912768" cy="2179694"/>
        </p:xfrm>
        <a:graphic>
          <a:graphicData uri="http://schemas.openxmlformats.org/drawingml/2006/table">
            <a:tbl>
              <a:tblPr firstRow="1" bandRow="1">
                <a:tableStyleId>{5C22544A-7EE6-4342-B048-85BDC9FD1C3A}</a:tableStyleId>
              </a:tblPr>
              <a:tblGrid>
                <a:gridCol w="2304256"/>
                <a:gridCol w="2304256"/>
                <a:gridCol w="2304256"/>
              </a:tblGrid>
              <a:tr h="456695">
                <a:tc gridSpan="3">
                  <a:txBody>
                    <a:bodyPr/>
                    <a:lstStyle/>
                    <a:p>
                      <a:pPr algn="ctr"/>
                      <a:r>
                        <a:rPr kumimoji="0" lang="tr-TR" sz="1800" b="1" kern="1200" dirty="0" smtClean="0">
                          <a:solidFill>
                            <a:schemeClr val="lt1"/>
                          </a:solidFill>
                          <a:latin typeface="+mn-lt"/>
                          <a:ea typeface="+mn-ea"/>
                          <a:cs typeface="+mn-cs"/>
                        </a:rPr>
                        <a:t>Akademik Personel Değişim Tablosu</a:t>
                      </a:r>
                      <a:endParaRPr lang="tr-TR" sz="1800" dirty="0"/>
                    </a:p>
                  </a:txBody>
                  <a:tcPr/>
                </a:tc>
                <a:tc hMerge="1">
                  <a:txBody>
                    <a:bodyPr/>
                    <a:lstStyle/>
                    <a:p>
                      <a:endParaRPr lang="tr-TR"/>
                    </a:p>
                  </a:txBody>
                  <a:tcPr/>
                </a:tc>
                <a:tc hMerge="1">
                  <a:txBody>
                    <a:bodyPr/>
                    <a:lstStyle/>
                    <a:p>
                      <a:endParaRPr lang="tr-TR" dirty="0"/>
                    </a:p>
                  </a:txBody>
                  <a:tcPr/>
                </a:tc>
              </a:tr>
              <a:tr h="264592">
                <a:tc>
                  <a:txBody>
                    <a:bodyPr/>
                    <a:lstStyle/>
                    <a:p>
                      <a:pPr algn="ctr">
                        <a:lnSpc>
                          <a:spcPct val="150000"/>
                        </a:lnSpc>
                        <a:spcAft>
                          <a:spcPts val="0"/>
                        </a:spcAft>
                      </a:pPr>
                      <a:r>
                        <a:rPr lang="tr-TR" sz="1200" b="0" dirty="0">
                          <a:solidFill>
                            <a:srgbClr val="000000"/>
                          </a:solidFill>
                          <a:latin typeface="+mj-lt"/>
                          <a:ea typeface="Times New Roman"/>
                          <a:cs typeface="Times New Roman"/>
                        </a:rPr>
                        <a:t>Unvan</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a:solidFill>
                            <a:srgbClr val="000000"/>
                          </a:solidFill>
                          <a:latin typeface="+mj-lt"/>
                          <a:ea typeface="Times New Roman"/>
                          <a:cs typeface="Times New Roman"/>
                        </a:rPr>
                        <a:t>2016 Yılı</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a:solidFill>
                            <a:srgbClr val="000000"/>
                          </a:solidFill>
                          <a:latin typeface="+mj-lt"/>
                          <a:ea typeface="Times New Roman"/>
                          <a:cs typeface="Times New Roman"/>
                        </a:rPr>
                        <a:t>2017 Yılı</a:t>
                      </a:r>
                      <a:endParaRPr lang="tr-TR" sz="1100" b="0">
                        <a:latin typeface="+mj-lt"/>
                        <a:ea typeface="Calibri"/>
                        <a:cs typeface="Times New Roman"/>
                      </a:endParaRPr>
                    </a:p>
                  </a:txBody>
                  <a:tcPr marL="44451" marR="44451" marT="0" marB="0" anchor="b"/>
                </a:tc>
              </a:tr>
              <a:tr h="391453">
                <a:tc>
                  <a:txBody>
                    <a:bodyPr/>
                    <a:lstStyle/>
                    <a:p>
                      <a:pPr algn="ctr">
                        <a:lnSpc>
                          <a:spcPct val="150000"/>
                        </a:lnSpc>
                        <a:spcAft>
                          <a:spcPts val="0"/>
                        </a:spcAft>
                      </a:pPr>
                      <a:r>
                        <a:rPr lang="tr-TR" sz="1200" b="0" dirty="0">
                          <a:solidFill>
                            <a:srgbClr val="000000"/>
                          </a:solidFill>
                          <a:latin typeface="+mj-lt"/>
                          <a:ea typeface="Times New Roman"/>
                          <a:cs typeface="Times New Roman"/>
                        </a:rPr>
                        <a:t>Yardımcı Doçent</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a:solidFill>
                            <a:srgbClr val="000000"/>
                          </a:solidFill>
                          <a:latin typeface="+mj-lt"/>
                          <a:ea typeface="Times New Roman"/>
                          <a:cs typeface="Times New Roman"/>
                        </a:rPr>
                        <a:t>8</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Calibri"/>
                          <a:cs typeface="Times New Roman"/>
                        </a:rPr>
                        <a:t>10</a:t>
                      </a:r>
                      <a:endParaRPr lang="tr-TR" sz="1100" b="0" dirty="0">
                        <a:latin typeface="+mj-lt"/>
                        <a:ea typeface="Calibri"/>
                        <a:cs typeface="Times New Roman"/>
                      </a:endParaRPr>
                    </a:p>
                  </a:txBody>
                  <a:tcPr marL="44451" marR="44451" marT="0" marB="0" anchor="b"/>
                </a:tc>
              </a:tr>
              <a:tr h="391453">
                <a:tc>
                  <a:txBody>
                    <a:bodyPr/>
                    <a:lstStyle/>
                    <a:p>
                      <a:pPr algn="ctr">
                        <a:lnSpc>
                          <a:spcPct val="150000"/>
                        </a:lnSpc>
                        <a:spcAft>
                          <a:spcPts val="0"/>
                        </a:spcAft>
                      </a:pPr>
                      <a:r>
                        <a:rPr lang="tr-TR" sz="1200" b="0" dirty="0">
                          <a:solidFill>
                            <a:srgbClr val="000000"/>
                          </a:solidFill>
                          <a:latin typeface="+mj-lt"/>
                          <a:ea typeface="Times New Roman"/>
                          <a:cs typeface="Times New Roman"/>
                        </a:rPr>
                        <a:t>Öğretim Görevlisi</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a:solidFill>
                            <a:srgbClr val="000000"/>
                          </a:solidFill>
                          <a:latin typeface="+mj-lt"/>
                          <a:ea typeface="Calibri"/>
                          <a:cs typeface="Times New Roman"/>
                        </a:rPr>
                        <a:t>5</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Calibri"/>
                          <a:cs typeface="Times New Roman"/>
                        </a:rPr>
                        <a:t>3</a:t>
                      </a:r>
                      <a:endParaRPr lang="tr-TR" sz="1100" b="0" dirty="0">
                        <a:latin typeface="+mj-lt"/>
                        <a:ea typeface="Calibri"/>
                        <a:cs typeface="Times New Roman"/>
                      </a:endParaRPr>
                    </a:p>
                  </a:txBody>
                  <a:tcPr marL="44451" marR="44451" marT="0" marB="0" anchor="b"/>
                </a:tc>
              </a:tr>
              <a:tr h="391453">
                <a:tc>
                  <a:txBody>
                    <a:bodyPr/>
                    <a:lstStyle/>
                    <a:p>
                      <a:pPr algn="ctr">
                        <a:lnSpc>
                          <a:spcPct val="150000"/>
                        </a:lnSpc>
                        <a:spcAft>
                          <a:spcPts val="0"/>
                        </a:spcAft>
                      </a:pPr>
                      <a:r>
                        <a:rPr lang="tr-TR" sz="1200" b="0" dirty="0">
                          <a:solidFill>
                            <a:srgbClr val="000000"/>
                          </a:solidFill>
                          <a:latin typeface="+mj-lt"/>
                          <a:ea typeface="Times New Roman"/>
                          <a:cs typeface="Times New Roman"/>
                        </a:rPr>
                        <a:t>Araştırma Görevlisi</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a:solidFill>
                            <a:srgbClr val="000000"/>
                          </a:solidFill>
                          <a:latin typeface="+mj-lt"/>
                          <a:ea typeface="Times New Roman"/>
                          <a:cs typeface="Times New Roman"/>
                        </a:rPr>
                        <a:t>2</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3</a:t>
                      </a:r>
                      <a:endParaRPr lang="tr-TR" sz="1100" b="0" dirty="0">
                        <a:latin typeface="+mj-lt"/>
                        <a:ea typeface="Calibri"/>
                        <a:cs typeface="Times New Roman"/>
                      </a:endParaRPr>
                    </a:p>
                  </a:txBody>
                  <a:tcPr marL="44451" marR="44451" marT="0" marB="0" anchor="b"/>
                </a:tc>
              </a:tr>
              <a:tr h="264592">
                <a:tc>
                  <a:txBody>
                    <a:bodyPr/>
                    <a:lstStyle/>
                    <a:p>
                      <a:pPr algn="ctr">
                        <a:lnSpc>
                          <a:spcPct val="150000"/>
                        </a:lnSpc>
                        <a:spcAft>
                          <a:spcPts val="0"/>
                        </a:spcAft>
                      </a:pPr>
                      <a:r>
                        <a:rPr lang="tr-TR" sz="1200" b="0">
                          <a:solidFill>
                            <a:srgbClr val="000000"/>
                          </a:solidFill>
                          <a:latin typeface="+mj-lt"/>
                          <a:ea typeface="Times New Roman"/>
                          <a:cs typeface="Times New Roman"/>
                        </a:rPr>
                        <a:t>TOPLAM </a:t>
                      </a:r>
                      <a:endParaRPr lang="tr-TR" sz="1100" b="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15</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a:solidFill>
                            <a:srgbClr val="000000"/>
                          </a:solidFill>
                          <a:latin typeface="+mj-lt"/>
                          <a:ea typeface="Times New Roman"/>
                          <a:cs typeface="Times New Roman"/>
                        </a:rPr>
                        <a:t>16</a:t>
                      </a:r>
                      <a:endParaRPr lang="tr-TR" sz="1100" b="0" dirty="0">
                        <a:latin typeface="+mj-lt"/>
                        <a:ea typeface="Calibri"/>
                        <a:cs typeface="Times New Roman"/>
                      </a:endParaRPr>
                    </a:p>
                  </a:txBody>
                  <a:tcPr marL="44451" marR="44451" marT="0" marB="0" anchor="b"/>
                </a:tc>
              </a:tr>
            </a:tbl>
          </a:graphicData>
        </a:graphic>
      </p:graphicFrame>
    </p:spTree>
  </p:cSld>
  <p:clrMapOvr>
    <a:masterClrMapping/>
  </p:clrMapOvr>
  <p:transition spd="med">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7544" y="260648"/>
            <a:ext cx="8229600" cy="852704"/>
          </a:xfrm>
        </p:spPr>
        <p:txBody>
          <a:bodyPr/>
          <a:lstStyle/>
          <a:p>
            <a:pPr algn="ctr"/>
            <a:r>
              <a:rPr lang="tr-TR" dirty="0" smtClean="0"/>
              <a:t>İdari Personellerimiz</a:t>
            </a:r>
            <a:endParaRPr lang="tr-TR" dirty="0"/>
          </a:p>
        </p:txBody>
      </p:sp>
      <p:pic>
        <p:nvPicPr>
          <p:cNvPr id="6" name="5 Resim" descr="fatma hnım.jpg"/>
          <p:cNvPicPr>
            <a:picLocks noChangeAspect="1"/>
          </p:cNvPicPr>
          <p:nvPr/>
        </p:nvPicPr>
        <p:blipFill>
          <a:blip r:embed="rId3" cstate="print"/>
          <a:stretch>
            <a:fillRect/>
          </a:stretch>
        </p:blipFill>
        <p:spPr>
          <a:xfrm>
            <a:off x="1475656" y="4437112"/>
            <a:ext cx="1800200" cy="1783482"/>
          </a:xfrm>
          <a:prstGeom prst="rect">
            <a:avLst/>
          </a:prstGeom>
        </p:spPr>
      </p:pic>
      <p:pic>
        <p:nvPicPr>
          <p:cNvPr id="23554" name="Picture 2" descr="http://besyo.siirt.edu.tr/foto/userfoto/B0518_2015615132735986.jpg"/>
          <p:cNvPicPr>
            <a:picLocks noChangeAspect="1" noChangeArrowheads="1"/>
          </p:cNvPicPr>
          <p:nvPr/>
        </p:nvPicPr>
        <p:blipFill>
          <a:blip r:embed="rId4" cstate="print"/>
          <a:srcRect/>
          <a:stretch>
            <a:fillRect/>
          </a:stretch>
        </p:blipFill>
        <p:spPr bwMode="auto">
          <a:xfrm>
            <a:off x="3347864" y="1772816"/>
            <a:ext cx="1800200" cy="1872208"/>
          </a:xfrm>
          <a:prstGeom prst="rect">
            <a:avLst/>
          </a:prstGeom>
          <a:noFill/>
        </p:spPr>
      </p:pic>
      <p:pic>
        <p:nvPicPr>
          <p:cNvPr id="8" name="7 Resim" descr="http://besyo.siirt.edu.tr/foto/userfoto/B0625_2015416111055614.jpg"/>
          <p:cNvPicPr/>
          <p:nvPr/>
        </p:nvPicPr>
        <p:blipFill>
          <a:blip r:embed="rId5" cstate="print"/>
          <a:srcRect/>
          <a:stretch>
            <a:fillRect/>
          </a:stretch>
        </p:blipFill>
        <p:spPr bwMode="auto">
          <a:xfrm>
            <a:off x="6012160" y="1844824"/>
            <a:ext cx="1944216" cy="1872209"/>
          </a:xfrm>
          <a:prstGeom prst="rect">
            <a:avLst/>
          </a:prstGeom>
          <a:noFill/>
          <a:ln w="9525">
            <a:noFill/>
            <a:miter lim="800000"/>
            <a:headEnd/>
            <a:tailEnd/>
          </a:ln>
        </p:spPr>
      </p:pic>
      <p:pic>
        <p:nvPicPr>
          <p:cNvPr id="9" name="8 Resim" descr="http://besyo.siirt.edu.tr/foto/userfoto/2017216103427878.jpg"/>
          <p:cNvPicPr/>
          <p:nvPr/>
        </p:nvPicPr>
        <p:blipFill>
          <a:blip r:embed="rId6" cstate="print"/>
          <a:srcRect/>
          <a:stretch>
            <a:fillRect/>
          </a:stretch>
        </p:blipFill>
        <p:spPr bwMode="auto">
          <a:xfrm>
            <a:off x="4716016" y="4293096"/>
            <a:ext cx="1800200" cy="1772816"/>
          </a:xfrm>
          <a:prstGeom prst="rect">
            <a:avLst/>
          </a:prstGeom>
          <a:noFill/>
          <a:ln w="9525">
            <a:noFill/>
            <a:miter lim="800000"/>
            <a:headEnd/>
            <a:tailEnd/>
          </a:ln>
        </p:spPr>
      </p:pic>
      <p:pic>
        <p:nvPicPr>
          <p:cNvPr id="2050" name="Picture 2" descr="C:\Users\Personel_\Desktop\unnamed.jpg"/>
          <p:cNvPicPr>
            <a:picLocks noGrp="1" noChangeAspect="1" noChangeArrowheads="1"/>
          </p:cNvPicPr>
          <p:nvPr>
            <p:ph idx="1"/>
          </p:nvPr>
        </p:nvPicPr>
        <p:blipFill>
          <a:blip r:embed="rId7" cstate="print"/>
          <a:srcRect/>
          <a:stretch>
            <a:fillRect/>
          </a:stretch>
        </p:blipFill>
        <p:spPr bwMode="auto">
          <a:xfrm>
            <a:off x="755576" y="1700808"/>
            <a:ext cx="1872208" cy="1805344"/>
          </a:xfrm>
          <a:prstGeom prst="rect">
            <a:avLst/>
          </a:prstGeom>
          <a:noFill/>
        </p:spPr>
      </p:pic>
    </p:spTree>
  </p:cSld>
  <p:clrMapOvr>
    <a:masterClrMapping/>
  </p:clrMapOvr>
  <p:transition spd="med">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İçerik Yer Tutucusu"/>
          <p:cNvGraphicFramePr>
            <a:graphicFrameLocks noGrp="1"/>
          </p:cNvGraphicFramePr>
          <p:nvPr>
            <p:ph idx="1"/>
          </p:nvPr>
        </p:nvGraphicFramePr>
        <p:xfrm>
          <a:off x="1115616" y="3861048"/>
          <a:ext cx="6624736" cy="2371642"/>
        </p:xfrm>
        <a:graphic>
          <a:graphicData uri="http://schemas.openxmlformats.org/drawingml/2006/table">
            <a:tbl>
              <a:tblPr firstRow="1" bandRow="1">
                <a:tableStyleId>{5C22544A-7EE6-4342-B048-85BDC9FD1C3A}</a:tableStyleId>
              </a:tblPr>
              <a:tblGrid>
                <a:gridCol w="1656184"/>
                <a:gridCol w="1656184"/>
                <a:gridCol w="1656184"/>
                <a:gridCol w="1656184"/>
              </a:tblGrid>
              <a:tr h="290546">
                <a:tc gridSpan="4">
                  <a:txBody>
                    <a:bodyPr/>
                    <a:lstStyle/>
                    <a:p>
                      <a:r>
                        <a:rPr kumimoji="0" lang="tr-TR" sz="1800" b="1" kern="1200" dirty="0" smtClean="0">
                          <a:solidFill>
                            <a:schemeClr val="lt1"/>
                          </a:solidFill>
                          <a:latin typeface="+mn-lt"/>
                          <a:ea typeface="+mn-ea"/>
                          <a:cs typeface="+mn-cs"/>
                        </a:rPr>
                        <a:t>İdari Personel Değişim Tablosu</a:t>
                      </a:r>
                      <a:endParaRPr lang="tr-TR" sz="1800"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290546">
                <a:tc>
                  <a:txBody>
                    <a:bodyPr/>
                    <a:lstStyle/>
                    <a:p>
                      <a:endParaRPr lang="tr-TR" sz="1200" b="0" dirty="0">
                        <a:latin typeface="+mj-lt"/>
                      </a:endParaRPr>
                    </a:p>
                  </a:txBody>
                  <a:tcPr/>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2016</a:t>
                      </a:r>
                      <a:endParaRPr lang="tr-TR" sz="1200" b="0" dirty="0">
                        <a:latin typeface="+mj-lt"/>
                        <a:ea typeface="Calibri"/>
                        <a:cs typeface="Times New Roman"/>
                      </a:endParaRPr>
                    </a:p>
                  </a:txBody>
                  <a:tcPr marL="44451" marR="44451" marT="0" marB="0" anchor="ctr"/>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2017</a:t>
                      </a:r>
                      <a:endParaRPr lang="tr-TR" sz="1200" b="0" dirty="0">
                        <a:latin typeface="+mj-lt"/>
                        <a:ea typeface="Calibri"/>
                        <a:cs typeface="Times New Roman"/>
                      </a:endParaRPr>
                    </a:p>
                  </a:txBody>
                  <a:tcPr marL="44451" marR="44451" marT="0" marB="0" anchor="ctr"/>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TOPLAM</a:t>
                      </a:r>
                      <a:endParaRPr lang="tr-TR" sz="1200" b="0" dirty="0">
                        <a:latin typeface="+mj-lt"/>
                        <a:ea typeface="Calibri"/>
                        <a:cs typeface="Times New Roman"/>
                      </a:endParaRPr>
                    </a:p>
                  </a:txBody>
                  <a:tcPr marL="44451" marR="44451" marT="0" marB="0" anchor="ctr"/>
                </a:tc>
              </a:tr>
              <a:tr h="330614">
                <a:tc>
                  <a:txBody>
                    <a:bodyPr/>
                    <a:lstStyle/>
                    <a:p>
                      <a:pPr>
                        <a:lnSpc>
                          <a:spcPct val="150000"/>
                        </a:lnSpc>
                        <a:spcAft>
                          <a:spcPts val="0"/>
                        </a:spcAft>
                      </a:pPr>
                      <a:r>
                        <a:rPr lang="tr-TR" sz="1200" b="0" dirty="0" smtClean="0">
                          <a:solidFill>
                            <a:srgbClr val="000000"/>
                          </a:solidFill>
                          <a:latin typeface="+mj-lt"/>
                          <a:ea typeface="Times New Roman"/>
                          <a:cs typeface="Times New Roman"/>
                        </a:rPr>
                        <a:t>YÜKSEKOKUL SEKRETERİ</a:t>
                      </a:r>
                      <a:endParaRPr lang="tr-TR" sz="1200" b="0" dirty="0">
                        <a:latin typeface="+mj-lt"/>
                        <a:ea typeface="Calibri"/>
                        <a:cs typeface="Times New Roman"/>
                      </a:endParaRPr>
                    </a:p>
                  </a:txBody>
                  <a:tcPr marL="44451" marR="44451" marT="0" marB="0" anchor="ctr"/>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1</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1</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1</a:t>
                      </a:r>
                      <a:endParaRPr lang="tr-TR" sz="1200" b="0" dirty="0">
                        <a:latin typeface="+mj-lt"/>
                        <a:ea typeface="Calibri"/>
                        <a:cs typeface="Times New Roman"/>
                      </a:endParaRPr>
                    </a:p>
                  </a:txBody>
                  <a:tcPr marL="44451" marR="44451" marT="0" marB="0" anchor="b"/>
                </a:tc>
              </a:tr>
              <a:tr h="495921">
                <a:tc>
                  <a:txBody>
                    <a:bodyPr/>
                    <a:lstStyle/>
                    <a:p>
                      <a:pPr>
                        <a:lnSpc>
                          <a:spcPct val="150000"/>
                        </a:lnSpc>
                        <a:spcAft>
                          <a:spcPts val="0"/>
                        </a:spcAft>
                      </a:pPr>
                      <a:r>
                        <a:rPr lang="tr-TR" sz="1200" b="0" dirty="0" smtClean="0">
                          <a:solidFill>
                            <a:srgbClr val="000000"/>
                          </a:solidFill>
                          <a:latin typeface="+mj-lt"/>
                          <a:ea typeface="Times New Roman"/>
                          <a:cs typeface="Times New Roman"/>
                        </a:rPr>
                        <a:t>GENEL İDARİ HİZMETLER SINIFI</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3</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Calibri"/>
                          <a:cs typeface="Times New Roman"/>
                        </a:rPr>
                        <a:t>5</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Calibri"/>
                          <a:cs typeface="Times New Roman"/>
                        </a:rPr>
                        <a:t>5</a:t>
                      </a:r>
                      <a:endParaRPr lang="tr-TR" sz="1200" b="0" dirty="0">
                        <a:latin typeface="+mj-lt"/>
                        <a:ea typeface="Calibri"/>
                        <a:cs typeface="Times New Roman"/>
                      </a:endParaRPr>
                    </a:p>
                  </a:txBody>
                  <a:tcPr marL="44451" marR="44451" marT="0" marB="0" anchor="b"/>
                </a:tc>
              </a:tr>
              <a:tr h="495921">
                <a:tc>
                  <a:txBody>
                    <a:bodyPr/>
                    <a:lstStyle/>
                    <a:p>
                      <a:pPr>
                        <a:lnSpc>
                          <a:spcPct val="150000"/>
                        </a:lnSpc>
                        <a:spcAft>
                          <a:spcPts val="0"/>
                        </a:spcAft>
                      </a:pPr>
                      <a:r>
                        <a:rPr lang="tr-TR" sz="1200" b="0" dirty="0" smtClean="0">
                          <a:solidFill>
                            <a:srgbClr val="000000"/>
                          </a:solidFill>
                          <a:latin typeface="+mj-lt"/>
                          <a:ea typeface="Times New Roman"/>
                          <a:cs typeface="Times New Roman"/>
                        </a:rPr>
                        <a:t>YARDIMCI HİZMETLİ SINIFI</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0</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1</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1</a:t>
                      </a:r>
                      <a:endParaRPr lang="tr-TR" sz="1200" b="0" dirty="0">
                        <a:latin typeface="+mj-lt"/>
                        <a:ea typeface="Calibri"/>
                        <a:cs typeface="Times New Roman"/>
                      </a:endParaRPr>
                    </a:p>
                  </a:txBody>
                  <a:tcPr marL="44451" marR="44451" marT="0" marB="0" anchor="b"/>
                </a:tc>
              </a:tr>
              <a:tr h="287442">
                <a:tc>
                  <a:txBody>
                    <a:bodyPr/>
                    <a:lstStyle/>
                    <a:p>
                      <a:pPr>
                        <a:lnSpc>
                          <a:spcPct val="150000"/>
                        </a:lnSpc>
                        <a:spcAft>
                          <a:spcPts val="0"/>
                        </a:spcAft>
                      </a:pPr>
                      <a:r>
                        <a:rPr lang="tr-TR" sz="1200" b="0" dirty="0" smtClean="0">
                          <a:solidFill>
                            <a:srgbClr val="000000"/>
                          </a:solidFill>
                          <a:latin typeface="+mj-lt"/>
                          <a:ea typeface="Times New Roman"/>
                          <a:cs typeface="Times New Roman"/>
                        </a:rPr>
                        <a:t>TOPLAM</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Times New Roman"/>
                          <a:cs typeface="Times New Roman"/>
                        </a:rPr>
                        <a:t>4</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Calibri"/>
                          <a:cs typeface="Times New Roman"/>
                        </a:rPr>
                        <a:t>7</a:t>
                      </a:r>
                      <a:endParaRPr lang="tr-TR" sz="12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200" b="0" dirty="0" smtClean="0">
                          <a:solidFill>
                            <a:srgbClr val="000000"/>
                          </a:solidFill>
                          <a:latin typeface="+mj-lt"/>
                          <a:ea typeface="Calibri"/>
                          <a:cs typeface="Times New Roman"/>
                        </a:rPr>
                        <a:t>7</a:t>
                      </a:r>
                      <a:endParaRPr lang="tr-TR" sz="1200" b="0" dirty="0">
                        <a:latin typeface="+mj-lt"/>
                        <a:ea typeface="Calibri"/>
                        <a:cs typeface="Times New Roman"/>
                      </a:endParaRPr>
                    </a:p>
                  </a:txBody>
                  <a:tcPr marL="44451" marR="44451" marT="0" marB="0" anchor="b"/>
                </a:tc>
              </a:tr>
            </a:tbl>
          </a:graphicData>
        </a:graphic>
      </p:graphicFrame>
      <p:graphicFrame>
        <p:nvGraphicFramePr>
          <p:cNvPr id="5" name="4 Tablo"/>
          <p:cNvGraphicFramePr>
            <a:graphicFrameLocks noGrp="1"/>
          </p:cNvGraphicFramePr>
          <p:nvPr/>
        </p:nvGraphicFramePr>
        <p:xfrm>
          <a:off x="1115616" y="764704"/>
          <a:ext cx="6696744" cy="2745464"/>
        </p:xfrm>
        <a:graphic>
          <a:graphicData uri="http://schemas.openxmlformats.org/drawingml/2006/table">
            <a:tbl>
              <a:tblPr firstRow="1" bandRow="1">
                <a:tableStyleId>{5C22544A-7EE6-4342-B048-85BDC9FD1C3A}</a:tableStyleId>
              </a:tblPr>
              <a:tblGrid>
                <a:gridCol w="1674186"/>
                <a:gridCol w="1674186"/>
                <a:gridCol w="1674186"/>
                <a:gridCol w="1674186"/>
              </a:tblGrid>
              <a:tr h="577991">
                <a:tc gridSpan="4">
                  <a:txBody>
                    <a:bodyPr/>
                    <a:lstStyle/>
                    <a:p>
                      <a:r>
                        <a:rPr kumimoji="0" lang="tr-TR" sz="1800" b="1" kern="1200" dirty="0" smtClean="0">
                          <a:solidFill>
                            <a:schemeClr val="lt1"/>
                          </a:solidFill>
                          <a:latin typeface="+mn-lt"/>
                          <a:ea typeface="+mn-ea"/>
                          <a:cs typeface="+mn-cs"/>
                        </a:rPr>
                        <a:t>2016-2017 Üniversitemizde  Göreve Başlayan İdari Personel Listesi</a:t>
                      </a:r>
                      <a:endParaRPr lang="tr-TR" sz="1800"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247710">
                <a:tc>
                  <a:txBody>
                    <a:bodyPr/>
                    <a:lstStyle/>
                    <a:p>
                      <a:pPr algn="ctr">
                        <a:lnSpc>
                          <a:spcPct val="150000"/>
                        </a:lnSpc>
                        <a:spcAft>
                          <a:spcPts val="0"/>
                        </a:spcAft>
                      </a:pPr>
                      <a:r>
                        <a:rPr lang="tr-TR" sz="1100" b="0" dirty="0" smtClean="0">
                          <a:solidFill>
                            <a:srgbClr val="000000"/>
                          </a:solidFill>
                          <a:latin typeface="+mj-lt"/>
                          <a:ea typeface="Times New Roman"/>
                          <a:cs typeface="Times New Roman"/>
                        </a:rPr>
                        <a:t>UNVANI</a:t>
                      </a:r>
                      <a:endParaRPr lang="tr-TR" sz="1100" b="0" dirty="0">
                        <a:latin typeface="+mj-lt"/>
                        <a:ea typeface="Calibri"/>
                        <a:cs typeface="Times New Roman"/>
                      </a:endParaRPr>
                    </a:p>
                  </a:txBody>
                  <a:tcPr marL="44451" marR="44451" marT="0" marB="0" anchor="ctr"/>
                </a:tc>
                <a:tc>
                  <a:txBody>
                    <a:bodyPr/>
                    <a:lstStyle/>
                    <a:p>
                      <a:pPr algn="ctr">
                        <a:lnSpc>
                          <a:spcPct val="150000"/>
                        </a:lnSpc>
                        <a:spcAft>
                          <a:spcPts val="0"/>
                        </a:spcAft>
                      </a:pPr>
                      <a:r>
                        <a:rPr lang="tr-TR" sz="1100" b="0" dirty="0" smtClean="0">
                          <a:solidFill>
                            <a:srgbClr val="000000"/>
                          </a:solidFill>
                          <a:latin typeface="+mj-lt"/>
                          <a:ea typeface="Times New Roman"/>
                          <a:cs typeface="Times New Roman"/>
                        </a:rPr>
                        <a:t>ADI SOYADI</a:t>
                      </a:r>
                      <a:endParaRPr lang="tr-TR" sz="1100" b="0" dirty="0">
                        <a:latin typeface="+mj-lt"/>
                        <a:ea typeface="Calibri"/>
                        <a:cs typeface="Times New Roman"/>
                      </a:endParaRPr>
                    </a:p>
                  </a:txBody>
                  <a:tcPr marL="44451" marR="44451" marT="0" marB="0" anchor="ctr"/>
                </a:tc>
                <a:tc>
                  <a:txBody>
                    <a:bodyPr/>
                    <a:lstStyle/>
                    <a:p>
                      <a:pPr algn="ctr">
                        <a:lnSpc>
                          <a:spcPct val="150000"/>
                        </a:lnSpc>
                        <a:spcAft>
                          <a:spcPts val="0"/>
                        </a:spcAft>
                      </a:pPr>
                      <a:r>
                        <a:rPr lang="tr-TR" sz="1100" b="0" dirty="0" smtClean="0">
                          <a:solidFill>
                            <a:srgbClr val="000000"/>
                          </a:solidFill>
                          <a:latin typeface="+mj-lt"/>
                          <a:ea typeface="Times New Roman"/>
                          <a:cs typeface="Times New Roman"/>
                        </a:rPr>
                        <a:t>BAŞLAMA TARİHİ</a:t>
                      </a:r>
                      <a:endParaRPr lang="tr-TR" sz="1100" b="0" dirty="0">
                        <a:latin typeface="+mj-lt"/>
                        <a:ea typeface="Calibri"/>
                        <a:cs typeface="Times New Roman"/>
                      </a:endParaRPr>
                    </a:p>
                  </a:txBody>
                  <a:tcPr marL="44451" marR="44451" marT="0" marB="0" anchor="ctr"/>
                </a:tc>
                <a:tc>
                  <a:txBody>
                    <a:bodyPr/>
                    <a:lstStyle/>
                    <a:p>
                      <a:pPr algn="ctr">
                        <a:lnSpc>
                          <a:spcPct val="150000"/>
                        </a:lnSpc>
                        <a:spcAft>
                          <a:spcPts val="0"/>
                        </a:spcAft>
                      </a:pPr>
                      <a:r>
                        <a:rPr lang="tr-TR" sz="1100" b="0" dirty="0" smtClean="0">
                          <a:solidFill>
                            <a:srgbClr val="000000"/>
                          </a:solidFill>
                          <a:latin typeface="+mj-lt"/>
                          <a:ea typeface="Times New Roman"/>
                          <a:cs typeface="Times New Roman"/>
                        </a:rPr>
                        <a:t>UNVANI</a:t>
                      </a:r>
                      <a:endParaRPr lang="tr-TR" sz="1100" b="0" dirty="0">
                        <a:latin typeface="+mj-lt"/>
                        <a:ea typeface="Calibri"/>
                        <a:cs typeface="Times New Roman"/>
                      </a:endParaRPr>
                    </a:p>
                  </a:txBody>
                  <a:tcPr marL="44451" marR="44451" marT="0" marB="0" anchor="ctr"/>
                </a:tc>
              </a:tr>
              <a:tr h="558310">
                <a:tc>
                  <a:txBody>
                    <a:bodyPr/>
                    <a:lstStyle/>
                    <a:p>
                      <a:pPr algn="ctr">
                        <a:lnSpc>
                          <a:spcPct val="150000"/>
                        </a:lnSpc>
                        <a:spcAft>
                          <a:spcPts val="0"/>
                        </a:spcAft>
                      </a:pPr>
                      <a:r>
                        <a:rPr lang="tr-TR" sz="1100" b="0" dirty="0" smtClean="0">
                          <a:solidFill>
                            <a:srgbClr val="000000"/>
                          </a:solidFill>
                          <a:latin typeface="+mj-lt"/>
                          <a:ea typeface="Times New Roman"/>
                          <a:cs typeface="Times New Roman"/>
                        </a:rPr>
                        <a:t>MEMUR</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100" b="0" dirty="0" smtClean="0">
                          <a:solidFill>
                            <a:srgbClr val="000000"/>
                          </a:solidFill>
                          <a:latin typeface="+mj-lt"/>
                          <a:ea typeface="Times New Roman"/>
                          <a:cs typeface="Times New Roman"/>
                        </a:rPr>
                        <a:t>REMZİ AKSU</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100" b="0" dirty="0" smtClean="0">
                          <a:solidFill>
                            <a:srgbClr val="000000"/>
                          </a:solidFill>
                          <a:latin typeface="+mj-lt"/>
                          <a:ea typeface="Times New Roman"/>
                          <a:cs typeface="Times New Roman"/>
                        </a:rPr>
                        <a:t> 20.09.2016</a:t>
                      </a:r>
                      <a:endParaRPr lang="tr-TR" sz="1100" b="0" dirty="0">
                        <a:latin typeface="+mj-lt"/>
                        <a:ea typeface="Calibri"/>
                        <a:cs typeface="Times New Roman"/>
                      </a:endParaRPr>
                    </a:p>
                  </a:txBody>
                  <a:tcPr marL="44451" marR="44451" marT="0" marB="0" anchor="b"/>
                </a:tc>
                <a:tc>
                  <a:txBody>
                    <a:bodyPr/>
                    <a:lstStyle/>
                    <a:p>
                      <a:pPr algn="ctr">
                        <a:lnSpc>
                          <a:spcPct val="150000"/>
                        </a:lnSpc>
                        <a:spcAft>
                          <a:spcPts val="0"/>
                        </a:spcAft>
                      </a:pPr>
                      <a:r>
                        <a:rPr lang="tr-TR" sz="1100" b="0" dirty="0" smtClean="0">
                          <a:solidFill>
                            <a:srgbClr val="000000"/>
                          </a:solidFill>
                          <a:latin typeface="+mj-lt"/>
                          <a:ea typeface="Times New Roman"/>
                          <a:cs typeface="Times New Roman"/>
                        </a:rPr>
                        <a:t>MEMUR</a:t>
                      </a:r>
                      <a:endParaRPr lang="tr-TR" sz="1100" b="0" dirty="0">
                        <a:latin typeface="+mj-lt"/>
                        <a:ea typeface="Calibri"/>
                        <a:cs typeface="Times New Roman"/>
                      </a:endParaRPr>
                    </a:p>
                  </a:txBody>
                  <a:tcPr marL="44451" marR="44451" marT="0" marB="0" anchor="b"/>
                </a:tc>
              </a:tr>
              <a:tr h="428628">
                <a:tc>
                  <a:txBody>
                    <a:bodyPr/>
                    <a:lstStyle/>
                    <a:p>
                      <a:pPr marL="0" algn="ctr" rtl="0" eaLnBrk="1" latinLnBrk="0" hangingPunct="1">
                        <a:lnSpc>
                          <a:spcPct val="150000"/>
                        </a:lnSpc>
                        <a:spcAft>
                          <a:spcPts val="0"/>
                        </a:spcAft>
                      </a:pPr>
                      <a:r>
                        <a:rPr kumimoji="0" lang="tr-TR" sz="1100" b="0" kern="1200" dirty="0" smtClean="0">
                          <a:solidFill>
                            <a:srgbClr val="000000"/>
                          </a:solidFill>
                          <a:latin typeface="+mj-lt"/>
                          <a:ea typeface="Times New Roman"/>
                          <a:cs typeface="Times New Roman"/>
                        </a:rPr>
                        <a:t> SEKRETER</a:t>
                      </a:r>
                      <a:endParaRPr kumimoji="0" lang="tr-TR" sz="1100" b="0" kern="1200" dirty="0">
                        <a:solidFill>
                          <a:srgbClr val="000000"/>
                        </a:solidFill>
                        <a:latin typeface="+mj-lt"/>
                        <a:ea typeface="Times New Roman"/>
                        <a:cs typeface="Times New Roman"/>
                      </a:endParaRPr>
                    </a:p>
                  </a:txBody>
                  <a:tcPr marL="44451" marR="44451" marT="0" marB="0" anchor="b"/>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kumimoji="0" lang="tr-TR" sz="1100" b="0" kern="1200" dirty="0" smtClean="0">
                          <a:solidFill>
                            <a:srgbClr val="000000"/>
                          </a:solidFill>
                          <a:latin typeface="+mj-lt"/>
                          <a:ea typeface="Times New Roman"/>
                          <a:cs typeface="Times New Roman"/>
                        </a:rPr>
                        <a:t> AYTEN KAYRAN</a:t>
                      </a:r>
                      <a:endParaRPr kumimoji="0" lang="tr-TR" sz="1100" b="0" kern="1200" dirty="0">
                        <a:solidFill>
                          <a:srgbClr val="000000"/>
                        </a:solidFill>
                        <a:latin typeface="+mj-lt"/>
                        <a:ea typeface="Times New Roman"/>
                        <a:cs typeface="Times New Roman"/>
                      </a:endParaRPr>
                    </a:p>
                  </a:txBody>
                  <a:tcPr marL="44451" marR="44451" marT="0" marB="0" anchor="b"/>
                </a:tc>
                <a:tc>
                  <a:txBody>
                    <a:bodyPr/>
                    <a:lstStyle/>
                    <a:p>
                      <a:pPr marL="0" algn="ctr" rtl="0" eaLnBrk="1" latinLnBrk="0" hangingPunct="1">
                        <a:lnSpc>
                          <a:spcPct val="150000"/>
                        </a:lnSpc>
                        <a:spcAft>
                          <a:spcPts val="0"/>
                        </a:spcAft>
                      </a:pPr>
                      <a:r>
                        <a:rPr kumimoji="0" lang="tr-TR" sz="1100" b="0" kern="1200" dirty="0" smtClean="0">
                          <a:solidFill>
                            <a:srgbClr val="000000"/>
                          </a:solidFill>
                          <a:latin typeface="+mj-lt"/>
                          <a:ea typeface="Times New Roman"/>
                          <a:cs typeface="Times New Roman"/>
                        </a:rPr>
                        <a:t> 10.02.2017</a:t>
                      </a:r>
                      <a:endParaRPr kumimoji="0" lang="tr-TR" sz="1100" b="0" kern="1200" dirty="0">
                        <a:solidFill>
                          <a:srgbClr val="000000"/>
                        </a:solidFill>
                        <a:latin typeface="+mj-lt"/>
                        <a:ea typeface="Times New Roman"/>
                        <a:cs typeface="Times New Roman"/>
                      </a:endParaRPr>
                    </a:p>
                  </a:txBody>
                  <a:tcPr marL="44451" marR="44451" marT="0" marB="0" anchor="b"/>
                </a:tc>
                <a:tc>
                  <a:txBody>
                    <a:bodyPr/>
                    <a:lstStyle/>
                    <a:p>
                      <a:pPr marL="0" algn="ctr" rtl="0" eaLnBrk="1" latinLnBrk="0" hangingPunct="1">
                        <a:lnSpc>
                          <a:spcPct val="150000"/>
                        </a:lnSpc>
                        <a:spcAft>
                          <a:spcPts val="0"/>
                        </a:spcAft>
                      </a:pPr>
                      <a:r>
                        <a:rPr kumimoji="0" lang="tr-TR" sz="1100" b="0" kern="1200" dirty="0" smtClean="0">
                          <a:solidFill>
                            <a:srgbClr val="000000"/>
                          </a:solidFill>
                          <a:latin typeface="+mj-lt"/>
                          <a:ea typeface="Times New Roman"/>
                          <a:cs typeface="Times New Roman"/>
                        </a:rPr>
                        <a:t>SEKRETER</a:t>
                      </a:r>
                    </a:p>
                  </a:txBody>
                  <a:tcPr marL="44451" marR="44451" marT="0" marB="0" anchor="b"/>
                </a:tc>
              </a:tr>
              <a:tr h="866986">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tr-TR" sz="1100" b="0" dirty="0" smtClean="0">
                          <a:latin typeface="+mj-lt"/>
                          <a:ea typeface="Calibri"/>
                          <a:cs typeface="Times New Roman"/>
                        </a:rPr>
                        <a:t>BİLG. İŞLETMENİ</a:t>
                      </a:r>
                      <a:r>
                        <a:rPr lang="tr-TR" sz="1100" b="0" baseline="0" dirty="0" smtClean="0">
                          <a:latin typeface="+mj-lt"/>
                          <a:ea typeface="Calibri"/>
                          <a:cs typeface="Times New Roman"/>
                        </a:rPr>
                        <a:t> </a:t>
                      </a:r>
                      <a:endParaRPr lang="tr-TR" sz="1100" b="0" dirty="0" smtClean="0">
                        <a:latin typeface="+mj-lt"/>
                        <a:ea typeface="Calibri"/>
                        <a:cs typeface="Times New Roman"/>
                      </a:endParaRPr>
                    </a:p>
                    <a:p>
                      <a:pPr algn="ctr">
                        <a:lnSpc>
                          <a:spcPct val="150000"/>
                        </a:lnSpc>
                        <a:spcAft>
                          <a:spcPts val="0"/>
                        </a:spcAft>
                      </a:pPr>
                      <a:endParaRPr lang="tr-TR" sz="1100" b="0" dirty="0">
                        <a:latin typeface="+mj-lt"/>
                        <a:ea typeface="Calibri"/>
                        <a:cs typeface="Times New Roman"/>
                      </a:endParaRPr>
                    </a:p>
                  </a:txBody>
                  <a:tcPr marL="44451" marR="44451" marT="0" marB="0" anchor="b"/>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endParaRPr lang="tr-TR" sz="1100" b="0" dirty="0" smtClean="0">
                        <a:latin typeface="+mj-lt"/>
                        <a:ea typeface="Calibri"/>
                        <a:cs typeface="Times New Roman"/>
                      </a:endParaRPr>
                    </a:p>
                    <a:p>
                      <a:pPr marL="0" marR="0" indent="0" algn="ctr" defTabSz="914400" rtl="0" eaLnBrk="1" fontAlgn="auto" latinLnBrk="0" hangingPunct="1">
                        <a:lnSpc>
                          <a:spcPct val="150000"/>
                        </a:lnSpc>
                        <a:spcBef>
                          <a:spcPts val="0"/>
                        </a:spcBef>
                        <a:spcAft>
                          <a:spcPts val="0"/>
                        </a:spcAft>
                        <a:buClrTx/>
                        <a:buSzTx/>
                        <a:buFontTx/>
                        <a:buNone/>
                        <a:tabLst/>
                        <a:defRPr/>
                      </a:pPr>
                      <a:r>
                        <a:rPr lang="tr-TR" sz="1100" b="0" dirty="0" smtClean="0">
                          <a:latin typeface="+mj-lt"/>
                          <a:ea typeface="Calibri"/>
                          <a:cs typeface="Times New Roman"/>
                        </a:rPr>
                        <a:t>MUHSİN AKDEMİR</a:t>
                      </a:r>
                    </a:p>
                    <a:p>
                      <a:pPr algn="ctr">
                        <a:lnSpc>
                          <a:spcPct val="150000"/>
                        </a:lnSpc>
                        <a:spcAft>
                          <a:spcPts val="0"/>
                        </a:spcAft>
                      </a:pPr>
                      <a:endParaRPr lang="tr-TR" sz="1100" b="0" dirty="0">
                        <a:latin typeface="+mj-lt"/>
                        <a:ea typeface="Calibri"/>
                        <a:cs typeface="Times New Roman"/>
                      </a:endParaRPr>
                    </a:p>
                  </a:txBody>
                  <a:tcPr marL="44451" marR="44451" marT="0" marB="0" anchor="b"/>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tr-TR" sz="1100" b="0" dirty="0" smtClean="0">
                          <a:latin typeface="+mj-lt"/>
                          <a:ea typeface="Calibri"/>
                          <a:cs typeface="Times New Roman"/>
                        </a:rPr>
                        <a:t>22.08.2017</a:t>
                      </a:r>
                    </a:p>
                    <a:p>
                      <a:pPr marL="0" marR="0" indent="0" algn="ctr" defTabSz="914400" rtl="0" eaLnBrk="1" fontAlgn="auto" latinLnBrk="0" hangingPunct="1">
                        <a:lnSpc>
                          <a:spcPct val="150000"/>
                        </a:lnSpc>
                        <a:spcBef>
                          <a:spcPts val="0"/>
                        </a:spcBef>
                        <a:spcAft>
                          <a:spcPts val="0"/>
                        </a:spcAft>
                        <a:buClrTx/>
                        <a:buSzTx/>
                        <a:buFontTx/>
                        <a:buNone/>
                        <a:tabLst/>
                        <a:defRPr/>
                      </a:pPr>
                      <a:endParaRPr lang="tr-TR" sz="1100" b="0" dirty="0" smtClean="0">
                        <a:latin typeface="+mj-lt"/>
                        <a:ea typeface="Calibri"/>
                        <a:cs typeface="Times New Roman"/>
                      </a:endParaRPr>
                    </a:p>
                  </a:txBody>
                  <a:tcPr marL="44451" marR="44451" marT="0" marB="0" anchor="b"/>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tr-TR" sz="1100" b="0" dirty="0" smtClean="0">
                          <a:latin typeface="+mj-lt"/>
                          <a:ea typeface="Calibri"/>
                          <a:cs typeface="Times New Roman"/>
                        </a:rPr>
                        <a:t>BİLG. İŞLETMENİ</a:t>
                      </a:r>
                      <a:r>
                        <a:rPr lang="tr-TR" sz="1100" b="0" baseline="0" dirty="0" smtClean="0">
                          <a:latin typeface="+mj-lt"/>
                          <a:ea typeface="Calibri"/>
                          <a:cs typeface="Times New Roman"/>
                        </a:rPr>
                        <a:t> </a:t>
                      </a:r>
                      <a:endParaRPr lang="tr-TR" sz="1100" b="0" dirty="0" smtClean="0">
                        <a:latin typeface="+mj-lt"/>
                        <a:ea typeface="Calibri"/>
                        <a:cs typeface="Times New Roman"/>
                      </a:endParaRPr>
                    </a:p>
                    <a:p>
                      <a:pPr algn="ctr">
                        <a:lnSpc>
                          <a:spcPct val="150000"/>
                        </a:lnSpc>
                        <a:spcAft>
                          <a:spcPts val="0"/>
                        </a:spcAft>
                      </a:pPr>
                      <a:endParaRPr lang="tr-TR" sz="1100" b="0" dirty="0" smtClean="0">
                        <a:solidFill>
                          <a:srgbClr val="000000"/>
                        </a:solidFill>
                        <a:latin typeface="+mj-lt"/>
                        <a:ea typeface="Calibri"/>
                        <a:cs typeface="Times New Roman"/>
                      </a:endParaRPr>
                    </a:p>
                  </a:txBody>
                  <a:tcPr marL="44451" marR="44451" marT="0" marB="0" anchor="b"/>
                </a:tc>
              </a:tr>
            </a:tbl>
          </a:graphicData>
        </a:graphic>
      </p:graphicFrame>
    </p:spTree>
  </p:cSld>
  <p:clrMapOvr>
    <a:masterClrMapping/>
  </p:clrMapOvr>
  <p:transition spd="med">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pPr algn="ctr"/>
            <a:r>
              <a:rPr lang="tr-TR" b="1" dirty="0" smtClean="0"/>
              <a:t>BEDEN EĞİTİMİ ve SPOR YÜKSEKOKULU</a:t>
            </a:r>
            <a:endParaRPr lang="tr-TR" dirty="0"/>
          </a:p>
        </p:txBody>
      </p:sp>
      <p:sp>
        <p:nvSpPr>
          <p:cNvPr id="3" name="2 İçerik Yer Tutucusu"/>
          <p:cNvSpPr>
            <a:spLocks noGrp="1"/>
          </p:cNvSpPr>
          <p:nvPr>
            <p:ph idx="1"/>
          </p:nvPr>
        </p:nvSpPr>
        <p:spPr>
          <a:xfrm>
            <a:off x="457200" y="1844824"/>
            <a:ext cx="8329642" cy="4479776"/>
          </a:xfrm>
        </p:spPr>
        <p:txBody>
          <a:bodyPr>
            <a:normAutofit/>
          </a:bodyPr>
          <a:lstStyle/>
          <a:p>
            <a:pPr algn="just"/>
            <a:r>
              <a:rPr lang="tr-TR" sz="2000" dirty="0" smtClean="0">
                <a:latin typeface="Times New Roman" pitchFamily="18" charset="0"/>
                <a:cs typeface="Times New Roman" pitchFamily="18" charset="0"/>
              </a:rPr>
              <a:t>Siirt </a:t>
            </a:r>
            <a:r>
              <a:rPr lang="tr-TR" sz="2000" dirty="0">
                <a:latin typeface="Times New Roman" pitchFamily="18" charset="0"/>
                <a:cs typeface="Times New Roman" pitchFamily="18" charset="0"/>
              </a:rPr>
              <a:t>Üniversitesi Beden Eğitimi ve Spor Yüksekokulu bünyesinde, </a:t>
            </a:r>
            <a:endParaRPr lang="tr-TR" sz="2000" dirty="0" smtClean="0">
              <a:latin typeface="Times New Roman" pitchFamily="18" charset="0"/>
              <a:cs typeface="Times New Roman" pitchFamily="18" charset="0"/>
            </a:endParaRPr>
          </a:p>
          <a:p>
            <a:pPr algn="just">
              <a:buNone/>
            </a:pPr>
            <a:r>
              <a:rPr lang="tr-TR" sz="2000" dirty="0" smtClean="0">
                <a:latin typeface="Times New Roman" pitchFamily="18" charset="0"/>
                <a:cs typeface="Times New Roman" pitchFamily="18" charset="0"/>
              </a:rPr>
              <a:t>	- Beden </a:t>
            </a:r>
            <a:r>
              <a:rPr lang="tr-TR" sz="2000" dirty="0">
                <a:latin typeface="Times New Roman" pitchFamily="18" charset="0"/>
                <a:cs typeface="Times New Roman" pitchFamily="18" charset="0"/>
              </a:rPr>
              <a:t>Eğitimi ve Spor Eğitimi </a:t>
            </a:r>
            <a:r>
              <a:rPr lang="tr-TR" sz="2000" dirty="0" smtClean="0">
                <a:latin typeface="Times New Roman" pitchFamily="18" charset="0"/>
                <a:cs typeface="Times New Roman" pitchFamily="18" charset="0"/>
              </a:rPr>
              <a:t>Bölümü, </a:t>
            </a:r>
          </a:p>
          <a:p>
            <a:pPr algn="just">
              <a:buNone/>
            </a:pPr>
            <a:r>
              <a:rPr lang="tr-TR" sz="2000" dirty="0" smtClean="0">
                <a:latin typeface="Times New Roman" pitchFamily="18" charset="0"/>
                <a:cs typeface="Times New Roman" pitchFamily="18" charset="0"/>
              </a:rPr>
              <a:t>    	-Spor Yöneticiliği Bölümü ve </a:t>
            </a:r>
          </a:p>
          <a:p>
            <a:pPr algn="just">
              <a:buNone/>
            </a:pPr>
            <a:r>
              <a:rPr lang="tr-TR" sz="2000" dirty="0" smtClean="0">
                <a:latin typeface="Times New Roman" pitchFamily="18" charset="0"/>
                <a:cs typeface="Times New Roman" pitchFamily="18" charset="0"/>
              </a:rPr>
              <a:t>    -Antrenörlük Eğitimi Bölümlerine öğrenci kabul etmektedir.</a:t>
            </a:r>
          </a:p>
          <a:p>
            <a:pPr algn="just"/>
            <a:r>
              <a:rPr lang="tr-TR" sz="2000" dirty="0" smtClean="0">
                <a:latin typeface="Times New Roman" pitchFamily="18" charset="0"/>
                <a:cs typeface="Times New Roman" pitchFamily="18" charset="0"/>
              </a:rPr>
              <a:t>2017-2018 Eğitim-Öğretim Yılı itibariyle 678 öğrencimiz eğitim öğretimine devam etmektedir.Akademik personel kadrosunda 10 Yardımcı Doçent, 3 Öğretim Görevlisi, 3 Araştırma Görevlisi yer almaktadır. İdari kadromuzda 6 personel mevcuttur.</a:t>
            </a:r>
          </a:p>
          <a:p>
            <a:pPr algn="just"/>
            <a:r>
              <a:rPr lang="tr-TR" sz="2000" dirty="0" smtClean="0">
                <a:latin typeface="Times New Roman" pitchFamily="18" charset="0"/>
                <a:cs typeface="Times New Roman" pitchFamily="18" charset="0"/>
              </a:rPr>
              <a:t>Üniversitemizin ve dolayısıyla da Yüksekokulumuzun hizmetinde </a:t>
            </a:r>
            <a:r>
              <a:rPr lang="tr-TR" sz="2000" dirty="0">
                <a:latin typeface="Times New Roman" pitchFamily="18" charset="0"/>
                <a:cs typeface="Times New Roman" pitchFamily="18" charset="0"/>
              </a:rPr>
              <a:t>1</a:t>
            </a:r>
            <a:r>
              <a:rPr lang="tr-TR" sz="2000" dirty="0" smtClean="0">
                <a:latin typeface="Times New Roman" pitchFamily="18" charset="0"/>
                <a:cs typeface="Times New Roman" pitchFamily="18" charset="0"/>
              </a:rPr>
              <a:t> </a:t>
            </a:r>
            <a:r>
              <a:rPr lang="tr-TR" sz="2000" dirty="0">
                <a:latin typeface="Times New Roman" pitchFamily="18" charset="0"/>
                <a:cs typeface="Times New Roman" pitchFamily="18" charset="0"/>
              </a:rPr>
              <a:t>adet 1000 kişilik </a:t>
            </a:r>
            <a:r>
              <a:rPr lang="tr-TR" sz="2000" dirty="0" smtClean="0">
                <a:latin typeface="Times New Roman" pitchFamily="18" charset="0"/>
                <a:cs typeface="Times New Roman" pitchFamily="18" charset="0"/>
              </a:rPr>
              <a:t>spor salonu (4 </a:t>
            </a:r>
            <a:r>
              <a:rPr lang="tr-TR" sz="2000" dirty="0">
                <a:latin typeface="Times New Roman" pitchFamily="18" charset="0"/>
                <a:cs typeface="Times New Roman" pitchFamily="18" charset="0"/>
              </a:rPr>
              <a:t>antrenman, 1 </a:t>
            </a:r>
            <a:r>
              <a:rPr lang="tr-TR" sz="2000" dirty="0" err="1">
                <a:latin typeface="Times New Roman" pitchFamily="18" charset="0"/>
                <a:cs typeface="Times New Roman" pitchFamily="18" charset="0"/>
              </a:rPr>
              <a:t>fitness</a:t>
            </a:r>
            <a:r>
              <a:rPr lang="tr-TR" sz="2000" dirty="0">
                <a:latin typeface="Times New Roman" pitchFamily="18" charset="0"/>
                <a:cs typeface="Times New Roman" pitchFamily="18" charset="0"/>
              </a:rPr>
              <a:t> ve 1 jimnastik salonuna sahip</a:t>
            </a:r>
            <a:r>
              <a:rPr lang="tr-TR" sz="2000" dirty="0" smtClean="0">
                <a:latin typeface="Times New Roman" pitchFamily="18" charset="0"/>
                <a:cs typeface="Times New Roman" pitchFamily="18" charset="0"/>
              </a:rPr>
              <a:t>) atletizm koşu pisti ve 1000 seyirci kapasiteli </a:t>
            </a:r>
            <a:r>
              <a:rPr lang="tr-TR" sz="2000" dirty="0">
                <a:latin typeface="Times New Roman" pitchFamily="18" charset="0"/>
                <a:cs typeface="Times New Roman" pitchFamily="18" charset="0"/>
              </a:rPr>
              <a:t>sentetik </a:t>
            </a:r>
            <a:r>
              <a:rPr lang="tr-TR" sz="2000" dirty="0" smtClean="0">
                <a:latin typeface="Times New Roman" pitchFamily="18" charset="0"/>
                <a:cs typeface="Times New Roman" pitchFamily="18" charset="0"/>
              </a:rPr>
              <a:t>çim futbol sahası </a:t>
            </a:r>
            <a:r>
              <a:rPr lang="tr-TR" sz="2000" dirty="0">
                <a:latin typeface="Times New Roman" pitchFamily="18" charset="0"/>
                <a:cs typeface="Times New Roman" pitchFamily="18" charset="0"/>
              </a:rPr>
              <a:t>1 adet kapalı halı </a:t>
            </a:r>
            <a:r>
              <a:rPr lang="tr-TR" sz="2000" dirty="0" smtClean="0">
                <a:latin typeface="Times New Roman" pitchFamily="18" charset="0"/>
                <a:cs typeface="Times New Roman" pitchFamily="18" charset="0"/>
              </a:rPr>
              <a:t>saha bulunmaktadır. Ayrıca 1 adet tenis kortu ve 2 adet açık basketbol sahası mevcuttur.</a:t>
            </a:r>
          </a:p>
        </p:txBody>
      </p:sp>
    </p:spTree>
  </p:cSld>
  <p:clrMapOvr>
    <a:masterClrMapping/>
  </p:clrMapOvr>
  <p:transition spd="med">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87624" y="548681"/>
            <a:ext cx="6923112" cy="678964"/>
          </a:xfrm>
        </p:spPr>
        <p:txBody>
          <a:bodyPr>
            <a:normAutofit/>
          </a:bodyPr>
          <a:lstStyle/>
          <a:p>
            <a:pPr algn="ctr"/>
            <a:r>
              <a:rPr lang="tr-TR" sz="3600" dirty="0" smtClean="0">
                <a:solidFill>
                  <a:schemeClr val="accent1">
                    <a:lumMod val="50000"/>
                  </a:schemeClr>
                </a:solidFill>
              </a:rPr>
              <a:t>BESYO  İdari </a:t>
            </a:r>
            <a:r>
              <a:rPr lang="tr-TR" sz="3600" dirty="0">
                <a:solidFill>
                  <a:schemeClr val="accent1">
                    <a:lumMod val="50000"/>
                  </a:schemeClr>
                </a:solidFill>
              </a:rPr>
              <a:t>B</a:t>
            </a:r>
            <a:r>
              <a:rPr lang="tr-TR" sz="3600" dirty="0" smtClean="0">
                <a:solidFill>
                  <a:schemeClr val="accent1">
                    <a:lumMod val="50000"/>
                  </a:schemeClr>
                </a:solidFill>
              </a:rPr>
              <a:t>inası</a:t>
            </a:r>
            <a:endParaRPr lang="tr-TR" sz="3600" dirty="0">
              <a:solidFill>
                <a:schemeClr val="accent1">
                  <a:lumMod val="50000"/>
                </a:schemeClr>
              </a:solidFill>
            </a:endParaRPr>
          </a:p>
        </p:txBody>
      </p:sp>
      <p:pic>
        <p:nvPicPr>
          <p:cNvPr id="1026" name="Picture 2" descr="C:\Users\lenovo-\Desktop\20180122_163646.jpg"/>
          <p:cNvPicPr>
            <a:picLocks noGrp="1" noChangeAspect="1" noChangeArrowheads="1"/>
          </p:cNvPicPr>
          <p:nvPr>
            <p:ph idx="1"/>
          </p:nvPr>
        </p:nvPicPr>
        <p:blipFill>
          <a:blip r:embed="rId2" cstate="print"/>
          <a:srcRect/>
          <a:stretch>
            <a:fillRect/>
          </a:stretch>
        </p:blipFill>
        <p:spPr bwMode="auto">
          <a:xfrm>
            <a:off x="1428728" y="1643050"/>
            <a:ext cx="6786610" cy="4389437"/>
          </a:xfrm>
          <a:prstGeom prst="rect">
            <a:avLst/>
          </a:prstGeom>
          <a:noFill/>
        </p:spPr>
      </p:pic>
    </p:spTree>
    <p:extLst>
      <p:ext uri="{BB962C8B-B14F-4D97-AF65-F5344CB8AC3E}">
        <p14:creationId xmlns="" xmlns:p14="http://schemas.microsoft.com/office/powerpoint/2010/main" val="3532471135"/>
      </p:ext>
    </p:extLst>
  </p:cSld>
  <p:clrMapOvr>
    <a:masterClrMapping/>
  </p:clrMapOvr>
  <p:transition spd="med">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201638152918703.jpg"/>
          <p:cNvPicPr>
            <a:picLocks noGrp="1" noChangeAspect="1"/>
          </p:cNvPicPr>
          <p:nvPr>
            <p:ph idx="1"/>
          </p:nvPr>
        </p:nvPicPr>
        <p:blipFill>
          <a:blip r:embed="rId2" cstate="print"/>
          <a:stretch>
            <a:fillRect/>
          </a:stretch>
        </p:blipFill>
        <p:spPr>
          <a:xfrm>
            <a:off x="899592" y="1412776"/>
            <a:ext cx="7632848" cy="4260155"/>
          </a:xfrm>
        </p:spPr>
      </p:pic>
    </p:spTree>
  </p:cSld>
  <p:clrMapOvr>
    <a:masterClrMapping/>
  </p:clrMapOvr>
  <p:transition spd="med">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201638152858898.jpg"/>
          <p:cNvPicPr>
            <a:picLocks noGrp="1" noChangeAspect="1"/>
          </p:cNvPicPr>
          <p:nvPr>
            <p:ph idx="1"/>
          </p:nvPr>
        </p:nvPicPr>
        <p:blipFill>
          <a:blip r:embed="rId2" cstate="print"/>
          <a:stretch>
            <a:fillRect/>
          </a:stretch>
        </p:blipFill>
        <p:spPr>
          <a:xfrm>
            <a:off x="899592" y="1268760"/>
            <a:ext cx="7488832" cy="4404171"/>
          </a:xfrm>
        </p:spPr>
      </p:pic>
    </p:spTree>
  </p:cSld>
  <p:clrMapOvr>
    <a:masterClrMapping/>
  </p:clrMapOvr>
  <p:transition spd="med">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332656"/>
            <a:ext cx="8229600" cy="852704"/>
          </a:xfrm>
        </p:spPr>
        <p:txBody>
          <a:bodyPr>
            <a:normAutofit/>
          </a:bodyPr>
          <a:lstStyle/>
          <a:p>
            <a:pPr algn="ctr"/>
            <a:r>
              <a:rPr lang="tr-TR" sz="3600" dirty="0" smtClean="0">
                <a:solidFill>
                  <a:schemeClr val="accent1">
                    <a:lumMod val="50000"/>
                  </a:schemeClr>
                </a:solidFill>
              </a:rPr>
              <a:t>Spor Salonu</a:t>
            </a:r>
            <a:endParaRPr lang="tr-TR" sz="3600" dirty="0">
              <a:solidFill>
                <a:schemeClr val="accent1">
                  <a:lumMod val="50000"/>
                </a:schemeClr>
              </a:solidFill>
            </a:endParaRPr>
          </a:p>
        </p:txBody>
      </p:sp>
      <p:pic>
        <p:nvPicPr>
          <p:cNvPr id="5" name="İçerik Yer Tutucusu 4"/>
          <p:cNvPicPr>
            <a:picLocks noGrp="1" noChangeAspect="1"/>
          </p:cNvPicPr>
          <p:nvPr>
            <p:ph idx="1"/>
          </p:nvPr>
        </p:nvPicPr>
        <p:blipFill>
          <a:blip r:embed="rId2" cstate="print"/>
          <a:stretch>
            <a:fillRect/>
          </a:stretch>
        </p:blipFill>
        <p:spPr>
          <a:xfrm>
            <a:off x="323528" y="1484785"/>
            <a:ext cx="8363272" cy="4392488"/>
          </a:xfrm>
          <a:prstGeom prst="rect">
            <a:avLst/>
          </a:prstGeom>
        </p:spPr>
      </p:pic>
    </p:spTree>
  </p:cSld>
  <p:clrMapOvr>
    <a:masterClrMapping/>
  </p:clrMapOvr>
  <p:transition spd="med">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pic>
        <p:nvPicPr>
          <p:cNvPr id="4" name="3 İçerik Yer Tutucusu" descr="IMG_2925.JPG"/>
          <p:cNvPicPr>
            <a:picLocks noGrp="1" noChangeAspect="1"/>
          </p:cNvPicPr>
          <p:nvPr>
            <p:ph idx="1"/>
          </p:nvPr>
        </p:nvPicPr>
        <p:blipFill>
          <a:blip r:embed="rId2" cstate="print"/>
          <a:stretch>
            <a:fillRect/>
          </a:stretch>
        </p:blipFill>
        <p:spPr>
          <a:xfrm>
            <a:off x="395538" y="908721"/>
            <a:ext cx="8280919" cy="5112568"/>
          </a:xfrm>
        </p:spPr>
      </p:pic>
    </p:spTree>
  </p:cSld>
  <p:clrMapOvr>
    <a:masterClrMapping/>
  </p:clrMapOvr>
  <p:transition spd="med">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38621" y="404664"/>
            <a:ext cx="8229600" cy="1143000"/>
          </a:xfrm>
        </p:spPr>
        <p:txBody>
          <a:bodyPr>
            <a:normAutofit/>
          </a:bodyPr>
          <a:lstStyle/>
          <a:p>
            <a:pPr algn="ctr"/>
            <a:r>
              <a:rPr lang="tr-TR" sz="3600" dirty="0" smtClean="0">
                <a:solidFill>
                  <a:schemeClr val="accent1">
                    <a:lumMod val="50000"/>
                  </a:schemeClr>
                </a:solidFill>
              </a:rPr>
              <a:t>Suni çim saha</a:t>
            </a:r>
            <a:endParaRPr lang="tr-TR" sz="3600" dirty="0">
              <a:solidFill>
                <a:schemeClr val="accent1">
                  <a:lumMod val="50000"/>
                </a:schemeClr>
              </a:solidFill>
            </a:endParaRPr>
          </a:p>
        </p:txBody>
      </p:sp>
      <p:pic>
        <p:nvPicPr>
          <p:cNvPr id="4" name="3 İçerik Yer Tutucusu" descr="siirt_uni_201436142743663.jpg"/>
          <p:cNvPicPr>
            <a:picLocks noGrp="1" noChangeAspect="1"/>
          </p:cNvPicPr>
          <p:nvPr>
            <p:ph idx="1"/>
          </p:nvPr>
        </p:nvPicPr>
        <p:blipFill>
          <a:blip r:embed="rId2" cstate="print"/>
          <a:stretch>
            <a:fillRect/>
          </a:stretch>
        </p:blipFill>
        <p:spPr>
          <a:xfrm>
            <a:off x="467544" y="1700809"/>
            <a:ext cx="8280920" cy="4536505"/>
          </a:xfrm>
        </p:spPr>
      </p:pic>
    </p:spTree>
  </p:cSld>
  <p:clrMapOvr>
    <a:masterClrMapping/>
  </p:clrMapOvr>
  <p:transition spd="med">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476673"/>
            <a:ext cx="8229600" cy="792088"/>
          </a:xfrm>
        </p:spPr>
        <p:txBody>
          <a:bodyPr>
            <a:normAutofit/>
          </a:bodyPr>
          <a:lstStyle/>
          <a:p>
            <a:pPr algn="ctr"/>
            <a:r>
              <a:rPr lang="tr-TR" sz="3600" dirty="0" smtClean="0">
                <a:solidFill>
                  <a:schemeClr val="accent1">
                    <a:lumMod val="50000"/>
                  </a:schemeClr>
                </a:solidFill>
              </a:rPr>
              <a:t>Kapalı Halı Saha</a:t>
            </a:r>
            <a:endParaRPr lang="tr-TR" sz="3600" dirty="0">
              <a:solidFill>
                <a:schemeClr val="accent1">
                  <a:lumMod val="50000"/>
                </a:schemeClr>
              </a:solidFill>
            </a:endParaRPr>
          </a:p>
        </p:txBody>
      </p:sp>
      <p:pic>
        <p:nvPicPr>
          <p:cNvPr id="4" name="İçerik Yer Tutucusu 3"/>
          <p:cNvPicPr>
            <a:picLocks noGrp="1" noChangeAspect="1"/>
          </p:cNvPicPr>
          <p:nvPr>
            <p:ph idx="1"/>
          </p:nvPr>
        </p:nvPicPr>
        <p:blipFill>
          <a:blip r:embed="rId2" cstate="print"/>
          <a:stretch>
            <a:fillRect/>
          </a:stretch>
        </p:blipFill>
        <p:spPr>
          <a:xfrm>
            <a:off x="683568" y="1556793"/>
            <a:ext cx="7416824" cy="4824536"/>
          </a:xfrm>
          <a:prstGeom prst="rect">
            <a:avLst/>
          </a:prstGeom>
        </p:spPr>
      </p:pic>
    </p:spTree>
  </p:cSld>
  <p:clrMapOvr>
    <a:masterClrMapping/>
  </p:clrMapOvr>
  <p:transition spd="med">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11560" y="404664"/>
            <a:ext cx="7992888" cy="648072"/>
          </a:xfrm>
        </p:spPr>
        <p:txBody>
          <a:bodyPr>
            <a:noAutofit/>
          </a:bodyPr>
          <a:lstStyle/>
          <a:p>
            <a:pPr algn="ctr"/>
            <a:r>
              <a:rPr lang="tr-TR" sz="3600" dirty="0" smtClean="0">
                <a:solidFill>
                  <a:schemeClr val="accent1">
                    <a:lumMod val="50000"/>
                  </a:schemeClr>
                </a:solidFill>
              </a:rPr>
              <a:t>Derslikler</a:t>
            </a:r>
            <a:endParaRPr lang="tr-TR" sz="3600" dirty="0">
              <a:solidFill>
                <a:schemeClr val="accent1">
                  <a:lumMod val="50000"/>
                </a:schemeClr>
              </a:solidFill>
            </a:endParaRPr>
          </a:p>
        </p:txBody>
      </p:sp>
      <p:pic>
        <p:nvPicPr>
          <p:cNvPr id="4" name="3 İçerik Yer Tutucusu" descr="siirt_uni_2013313113234614.png"/>
          <p:cNvPicPr>
            <a:picLocks noGrp="1" noChangeAspect="1"/>
          </p:cNvPicPr>
          <p:nvPr>
            <p:ph idx="1"/>
          </p:nvPr>
        </p:nvPicPr>
        <p:blipFill>
          <a:blip r:embed="rId2" cstate="print"/>
          <a:stretch>
            <a:fillRect/>
          </a:stretch>
        </p:blipFill>
        <p:spPr>
          <a:xfrm>
            <a:off x="467545" y="1412777"/>
            <a:ext cx="8280919" cy="5289451"/>
          </a:xfrm>
        </p:spPr>
      </p:pic>
    </p:spTree>
  </p:cSld>
  <p:clrMapOvr>
    <a:masterClrMapping/>
  </p:clrMapOvr>
  <p:transition spd="med">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sz="3200" b="1" dirty="0" smtClean="0"/>
              <a:t>Beden Eğitimi ve Spor Öğretmenliği Programı ile</a:t>
            </a:r>
            <a:br>
              <a:rPr lang="tr-TR" sz="3200" b="1" dirty="0" smtClean="0"/>
            </a:br>
            <a:r>
              <a:rPr lang="tr-TR" sz="3200" b="1" dirty="0" smtClean="0"/>
              <a:t>İlgili Bilgiler</a:t>
            </a:r>
            <a:endParaRPr lang="tr-TR" sz="3200" b="1" dirty="0"/>
          </a:p>
        </p:txBody>
      </p:sp>
      <p:sp>
        <p:nvSpPr>
          <p:cNvPr id="3" name="2 İçerik Yer Tutucusu"/>
          <p:cNvSpPr>
            <a:spLocks noGrp="1"/>
          </p:cNvSpPr>
          <p:nvPr>
            <p:ph idx="1"/>
          </p:nvPr>
        </p:nvSpPr>
        <p:spPr/>
        <p:txBody>
          <a:bodyPr>
            <a:normAutofit/>
          </a:bodyPr>
          <a:lstStyle/>
          <a:p>
            <a:pPr lvl="1"/>
            <a:r>
              <a:rPr lang="tr-TR" sz="2000" b="1" dirty="0" smtClean="0"/>
              <a:t>Programın </a:t>
            </a:r>
            <a:r>
              <a:rPr lang="tr-TR" sz="2000" b="1" dirty="0"/>
              <a:t>Bağlı Olduğu Bölüm ve/veya Fakülte</a:t>
            </a:r>
            <a:endParaRPr lang="tr-TR" sz="2000" dirty="0"/>
          </a:p>
          <a:p>
            <a:pPr algn="just"/>
            <a:r>
              <a:rPr lang="tr-TR" sz="2000" dirty="0"/>
              <a:t>Beden Eğitimi</a:t>
            </a:r>
            <a:r>
              <a:rPr lang="tr-TR" sz="2000" b="1" dirty="0"/>
              <a:t> </a:t>
            </a:r>
            <a:r>
              <a:rPr lang="tr-TR" sz="2000" dirty="0"/>
              <a:t>ve Spor </a:t>
            </a:r>
            <a:r>
              <a:rPr lang="tr-TR" sz="2000" dirty="0" smtClean="0"/>
              <a:t>Öğretmenliği Bölümü / Beden Eğitimi ve Spor Yüksekokulu bünyesindedir.</a:t>
            </a:r>
          </a:p>
          <a:p>
            <a:pPr algn="just">
              <a:buNone/>
            </a:pPr>
            <a:endParaRPr lang="tr-TR" sz="2000" b="1" dirty="0" smtClean="0"/>
          </a:p>
          <a:p>
            <a:pPr algn="just">
              <a:buNone/>
            </a:pPr>
            <a:r>
              <a:rPr lang="tr-TR" sz="2000" b="1" dirty="0" smtClean="0"/>
              <a:t>     Programın </a:t>
            </a:r>
            <a:r>
              <a:rPr lang="tr-TR" sz="2000" b="1" dirty="0"/>
              <a:t>Amacı</a:t>
            </a:r>
            <a:endParaRPr lang="tr-TR" sz="2000" dirty="0"/>
          </a:p>
          <a:p>
            <a:pPr algn="just"/>
            <a:r>
              <a:rPr lang="tr-TR" sz="2000" dirty="0"/>
              <a:t>Beden Eğitimi ve Spor Eğitimi Bölümü, okullarda Beden Eğitimi ve Spor derslerini </a:t>
            </a:r>
            <a:r>
              <a:rPr lang="tr-TR" sz="2000" dirty="0">
                <a:latin typeface="Times New Roman" pitchFamily="18" charset="0"/>
                <a:cs typeface="Times New Roman" pitchFamily="18" charset="0"/>
              </a:rPr>
              <a:t>yürütecek</a:t>
            </a:r>
            <a:r>
              <a:rPr lang="tr-TR" sz="2000" dirty="0"/>
              <a:t> pedagojik formasyon sahibi beden </a:t>
            </a:r>
            <a:r>
              <a:rPr lang="tr-TR" sz="2000" dirty="0" smtClean="0"/>
              <a:t>eğitimi ve spor </a:t>
            </a:r>
            <a:r>
              <a:rPr lang="tr-TR" sz="2000" dirty="0"/>
              <a:t>öğretmenleri yetiştirmenin yanında; hayatın her döneminden, farklı özelliklere sahip bireylere çeşitli hareket becerilerini, spor dallarını, spora özgü öğretim yöntemleriyle öğreterek, onların bilişsel, duyuşsal ve </a:t>
            </a:r>
            <a:r>
              <a:rPr lang="tr-TR" sz="2000" dirty="0" err="1"/>
              <a:t>psikomotor</a:t>
            </a:r>
            <a:r>
              <a:rPr lang="tr-TR" sz="2000" dirty="0"/>
              <a:t> özelliklerine katkı sağlayacak yetkinlikte spor eğitimcileri yetiştirmeyi </a:t>
            </a:r>
            <a:r>
              <a:rPr lang="tr-TR" sz="2000" dirty="0" smtClean="0"/>
              <a:t>hedeflemektedir.</a:t>
            </a:r>
            <a:endParaRPr lang="tr-TR" sz="2000" dirty="0"/>
          </a:p>
        </p:txBody>
      </p:sp>
    </p:spTree>
  </p:cSld>
  <p:clrMapOvr>
    <a:masterClrMapping/>
  </p:clrMapOvr>
  <p:transition spd="med">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28597" y="1124745"/>
            <a:ext cx="8258204" cy="4896544"/>
          </a:xfrm>
        </p:spPr>
        <p:txBody>
          <a:bodyPr>
            <a:normAutofit/>
          </a:bodyPr>
          <a:lstStyle/>
          <a:p>
            <a:pPr lvl="1"/>
            <a:endParaRPr lang="tr-TR" b="1" dirty="0" smtClean="0"/>
          </a:p>
          <a:p>
            <a:pPr lvl="1"/>
            <a:r>
              <a:rPr lang="tr-TR" b="1" dirty="0" smtClean="0"/>
              <a:t>Programdan </a:t>
            </a:r>
            <a:r>
              <a:rPr lang="tr-TR" b="1" dirty="0"/>
              <a:t>Mezun Olanların Alacakları Unvan</a:t>
            </a:r>
            <a:endParaRPr lang="tr-TR" dirty="0"/>
          </a:p>
          <a:p>
            <a:pPr algn="just"/>
            <a:r>
              <a:rPr lang="tr-TR" sz="2000" dirty="0"/>
              <a:t>Beden Eğitimi ve Spor Eğitimi bölümünden mezun olanlar, "Beden Eğitimi ve Spor Öğretmeni" u</a:t>
            </a:r>
            <a:r>
              <a:rPr lang="tr-TR" sz="2000" dirty="0" smtClean="0"/>
              <a:t>nvanı </a:t>
            </a:r>
            <a:r>
              <a:rPr lang="tr-TR" sz="2000" dirty="0"/>
              <a:t>alırlar. Mezunlarımız ayrıca ağırlıklı aldıkları bir spor branşının antrenörlük belgesine de sahip olacaklardır.</a:t>
            </a:r>
          </a:p>
          <a:p>
            <a:pPr>
              <a:buNone/>
            </a:pPr>
            <a:r>
              <a:rPr lang="tr-TR" sz="2000" dirty="0"/>
              <a:t> </a:t>
            </a:r>
          </a:p>
          <a:p>
            <a:pPr lvl="1"/>
            <a:endParaRPr lang="tr-TR" b="1" dirty="0" smtClean="0"/>
          </a:p>
          <a:p>
            <a:pPr lvl="1"/>
            <a:r>
              <a:rPr lang="tr-TR" b="1" dirty="0" smtClean="0"/>
              <a:t>Programdan </a:t>
            </a:r>
            <a:r>
              <a:rPr lang="tr-TR" b="1" dirty="0">
                <a:latin typeface="Times New Roman" pitchFamily="18" charset="0"/>
                <a:cs typeface="Times New Roman" pitchFamily="18" charset="0"/>
              </a:rPr>
              <a:t>Mezun</a:t>
            </a:r>
            <a:r>
              <a:rPr lang="tr-TR" b="1" dirty="0"/>
              <a:t> Olanların Çalışma Alanları </a:t>
            </a:r>
            <a:endParaRPr lang="tr-TR" dirty="0"/>
          </a:p>
          <a:p>
            <a:pPr algn="just"/>
            <a:r>
              <a:rPr lang="tr-TR" sz="2000" dirty="0"/>
              <a:t>Beden Eğitimi ve Spor Eğitiminden mezun olan öğrenciler başta Mili Eğitim Bakanlığına bağlı </a:t>
            </a:r>
            <a:r>
              <a:rPr lang="tr-TR" sz="2000" dirty="0" smtClean="0"/>
              <a:t>okullarda, Gençlik ve Spor Bakanlığı </a:t>
            </a:r>
            <a:r>
              <a:rPr lang="tr-TR" sz="2000" dirty="0"/>
              <a:t>ve bağlı kuruluşlar </a:t>
            </a:r>
            <a:r>
              <a:rPr lang="tr-TR" sz="2000" dirty="0" smtClean="0"/>
              <a:t>ile özel </a:t>
            </a:r>
            <a:r>
              <a:rPr lang="tr-TR" sz="2000" dirty="0"/>
              <a:t>sektör ve kulüpler, </a:t>
            </a:r>
            <a:r>
              <a:rPr lang="tr-TR" sz="2000" dirty="0" smtClean="0"/>
              <a:t>belediyeler </a:t>
            </a:r>
            <a:r>
              <a:rPr lang="tr-TR" sz="2000" dirty="0"/>
              <a:t>ve öğretim kurumlarında istihdam </a:t>
            </a:r>
            <a:r>
              <a:rPr lang="tr-TR" sz="2000" dirty="0" smtClean="0"/>
              <a:t>edilebilirler.</a:t>
            </a:r>
            <a:endParaRPr lang="tr-TR" sz="2000" dirty="0"/>
          </a:p>
          <a:p>
            <a:endParaRPr lang="tr-TR" dirty="0"/>
          </a:p>
        </p:txBody>
      </p:sp>
    </p:spTree>
  </p:cSld>
  <p:clrMapOvr>
    <a:masterClrMapping/>
  </p:clrMapOvr>
  <p:transition spd="med">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539552" y="980728"/>
            <a:ext cx="8208912" cy="5112568"/>
          </a:xfrm>
        </p:spPr>
        <p:txBody>
          <a:bodyPr>
            <a:normAutofit/>
          </a:bodyPr>
          <a:lstStyle/>
          <a:p>
            <a:pPr marL="393192" lvl="1" indent="0">
              <a:buNone/>
            </a:pPr>
            <a:endParaRPr lang="tr-TR" b="1" dirty="0">
              <a:latin typeface="Times New Roman" pitchFamily="18" charset="0"/>
              <a:cs typeface="Times New Roman" pitchFamily="18" charset="0"/>
            </a:endParaRPr>
          </a:p>
          <a:p>
            <a:pPr marL="393192" lvl="1" indent="0">
              <a:buNone/>
            </a:pPr>
            <a:r>
              <a:rPr lang="tr-TR" b="1" dirty="0" smtClean="0">
                <a:latin typeface="Times New Roman" pitchFamily="18" charset="0"/>
                <a:cs typeface="Times New Roman" pitchFamily="18" charset="0"/>
              </a:rPr>
              <a:t>Programda Öğrenci Sayısı</a:t>
            </a:r>
            <a:endParaRPr lang="tr-TR" dirty="0" smtClean="0">
              <a:latin typeface="Times New Roman" pitchFamily="18" charset="0"/>
              <a:cs typeface="Times New Roman" pitchFamily="18" charset="0"/>
            </a:endParaRPr>
          </a:p>
          <a:p>
            <a:pPr marL="0" indent="0" algn="just">
              <a:buNone/>
            </a:pPr>
            <a:r>
              <a:rPr lang="tr-TR" sz="2000" dirty="0" smtClean="0">
                <a:latin typeface="Times New Roman" pitchFamily="18" charset="0"/>
                <a:cs typeface="Times New Roman" pitchFamily="18" charset="0"/>
              </a:rPr>
              <a:t>         Programa 2014–2015 eğitim öğretim yılında özel yetenek sınavıyla 40       2015-2016 eğitim öğretim yılında 50 öğrenci, 2016-2017 eğitim öğretim yılında 60 öğrenci 2017-2018 eğitim-öğretim yılında ise yine 60 öğrenci alınmıştır.</a:t>
            </a:r>
          </a:p>
          <a:p>
            <a:pPr marL="393192" lvl="1" indent="0">
              <a:buNone/>
            </a:pPr>
            <a:endParaRPr lang="tr-TR" b="1" dirty="0" smtClean="0">
              <a:latin typeface="Times New Roman" pitchFamily="18" charset="0"/>
              <a:cs typeface="Times New Roman" pitchFamily="18" charset="0"/>
            </a:endParaRPr>
          </a:p>
          <a:p>
            <a:pPr marL="393192" lvl="1" indent="0">
              <a:buNone/>
            </a:pPr>
            <a:r>
              <a:rPr lang="tr-TR" b="1" dirty="0" smtClean="0">
                <a:latin typeface="Times New Roman" pitchFamily="18" charset="0"/>
                <a:cs typeface="Times New Roman" pitchFamily="18" charset="0"/>
              </a:rPr>
              <a:t>Mezuniyet Koşulları</a:t>
            </a:r>
            <a:endParaRPr lang="tr-TR" dirty="0">
              <a:latin typeface="Times New Roman" pitchFamily="18" charset="0"/>
              <a:cs typeface="Times New Roman" pitchFamily="18" charset="0"/>
            </a:endParaRPr>
          </a:p>
          <a:p>
            <a:pPr marL="0" indent="0" algn="just">
              <a:buNone/>
            </a:pPr>
            <a:r>
              <a:rPr lang="tr-TR" sz="2000" dirty="0" smtClean="0">
                <a:latin typeface="Times New Roman" pitchFamily="18" charset="0"/>
                <a:cs typeface="Times New Roman" pitchFamily="18" charset="0"/>
              </a:rPr>
              <a:t>        Programın </a:t>
            </a:r>
            <a:r>
              <a:rPr lang="tr-TR" sz="2000" dirty="0">
                <a:latin typeface="Times New Roman" pitchFamily="18" charset="0"/>
                <a:cs typeface="Times New Roman" pitchFamily="18" charset="0"/>
              </a:rPr>
              <a:t>süresi 4 yıldır. Öğrenciler mezun olabilmek için almış oldukları bütün dersleri başarıyla tamamlamalı ve en az 60 genel not ortalamasını sağlamış olmalıdırlar. Programın resmi öğretim dili Türkçedir.  Programdan mezun olabilmek için toplam </a:t>
            </a:r>
            <a:r>
              <a:rPr lang="tr-TR" sz="2000" dirty="0" smtClean="0">
                <a:latin typeface="Times New Roman" pitchFamily="18" charset="0"/>
                <a:cs typeface="Times New Roman" pitchFamily="18" charset="0"/>
              </a:rPr>
              <a:t>240 AKTS </a:t>
            </a:r>
            <a:r>
              <a:rPr lang="tr-TR" sz="2000" dirty="0">
                <a:latin typeface="Times New Roman" pitchFamily="18" charset="0"/>
                <a:cs typeface="Times New Roman" pitchFamily="18" charset="0"/>
              </a:rPr>
              <a:t>ders almış olmaları gerekmektedir.</a:t>
            </a:r>
          </a:p>
          <a:p>
            <a:pPr>
              <a:buNone/>
            </a:pPr>
            <a:endParaRPr lang="tr-TR" dirty="0"/>
          </a:p>
        </p:txBody>
      </p:sp>
    </p:spTree>
  </p:cSld>
  <p:clrMapOvr>
    <a:masterClrMapping/>
  </p:clrMapOvr>
  <p:transition spd="med">
    <p:pull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00042"/>
            <a:ext cx="8229600" cy="642942"/>
          </a:xfrm>
        </p:spPr>
        <p:txBody>
          <a:bodyPr>
            <a:normAutofit/>
          </a:bodyPr>
          <a:lstStyle/>
          <a:p>
            <a:pPr algn="ctr"/>
            <a:r>
              <a:rPr lang="tr-TR" sz="3200" dirty="0" smtClean="0"/>
              <a:t>Spor Yöneticiliği Bölümü İle İlgili Bilgiler</a:t>
            </a:r>
            <a:endParaRPr lang="tr-TR" sz="3200" dirty="0"/>
          </a:p>
        </p:txBody>
      </p:sp>
      <p:sp>
        <p:nvSpPr>
          <p:cNvPr id="3" name="2 İçerik Yer Tutucusu"/>
          <p:cNvSpPr>
            <a:spLocks noGrp="1"/>
          </p:cNvSpPr>
          <p:nvPr>
            <p:ph idx="1"/>
          </p:nvPr>
        </p:nvSpPr>
        <p:spPr>
          <a:xfrm>
            <a:off x="357157" y="1357299"/>
            <a:ext cx="8329643" cy="4967302"/>
          </a:xfrm>
        </p:spPr>
        <p:txBody>
          <a:bodyPr/>
          <a:lstStyle/>
          <a:p>
            <a:pPr lvl="1">
              <a:buNone/>
            </a:pPr>
            <a:r>
              <a:rPr lang="tr-TR" sz="2000" b="1" dirty="0" smtClean="0"/>
              <a:t>Programın Bağlı Olduğu Bölüm ve/veya Fakülte;</a:t>
            </a:r>
            <a:endParaRPr lang="tr-TR" sz="2000" dirty="0" smtClean="0"/>
          </a:p>
          <a:p>
            <a:pPr algn="just"/>
            <a:r>
              <a:rPr lang="tr-TR" sz="2000" dirty="0" smtClean="0"/>
              <a:t>Spor Yöneticiliği Bölümü/Beden Eğitimi ve Spor Yüksekokulu bünyesindedir.</a:t>
            </a:r>
          </a:p>
          <a:p>
            <a:pPr>
              <a:buNone/>
            </a:pPr>
            <a:endParaRPr lang="tr-TR" sz="2000" b="1" dirty="0" smtClean="0"/>
          </a:p>
          <a:p>
            <a:pPr>
              <a:buNone/>
            </a:pPr>
            <a:r>
              <a:rPr lang="tr-TR" sz="2000" b="1" dirty="0" smtClean="0"/>
              <a:t>     Programın Amacı;</a:t>
            </a:r>
          </a:p>
          <a:p>
            <a:pPr algn="just"/>
            <a:r>
              <a:rPr lang="tr-TR" sz="2000" dirty="0" smtClean="0"/>
              <a:t>Hızla gelişen ve giderek büyüyen bir öneme sahip olan spor bilimi alanında gereksinim duyduğu nitelikli elemanları ve yöneticileri yetiştirme amacıyla yola çıkan bölümümüz de, bu amaca yönelik bir ders programı uygulamaktadır. </a:t>
            </a:r>
          </a:p>
          <a:p>
            <a:pPr algn="just"/>
            <a:r>
              <a:rPr lang="tr-TR" sz="2000" dirty="0" smtClean="0"/>
              <a:t>Okulumuz sektörün İhtiyaçlarına göre ders programlarını belirleyip, programda ekonomi, spor hukuku, spor pazarlaması, spor psikolojisi, spor sosyolojisi gibi teorik ve bireysel sporlar, takım sporları gibi uygulamalı dersler öğretilerek geleceğin spor yöneticilerini tam donanımlı olarak yetiştirmeyi amaçlamaktadır. </a:t>
            </a:r>
          </a:p>
          <a:p>
            <a:pPr>
              <a:buNone/>
            </a:pPr>
            <a:endParaRPr lang="tr-TR" sz="2000" dirty="0"/>
          </a:p>
        </p:txBody>
      </p:sp>
    </p:spTree>
  </p:cSld>
  <p:clrMapOvr>
    <a:masterClrMapping/>
  </p:clrMapOvr>
  <p:transition spd="med">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1214422"/>
            <a:ext cx="8229600" cy="4286280"/>
          </a:xfrm>
        </p:spPr>
        <p:txBody>
          <a:bodyPr/>
          <a:lstStyle/>
          <a:p>
            <a:pPr marL="274320" lvl="1" indent="-274320">
              <a:buClr>
                <a:schemeClr val="accent3"/>
              </a:buClr>
              <a:buSzPct val="95000"/>
            </a:pPr>
            <a:r>
              <a:rPr lang="tr-TR" b="1" dirty="0" smtClean="0"/>
              <a:t>Programdan Mezun Olanların Alacakları Unvan;</a:t>
            </a:r>
          </a:p>
          <a:p>
            <a:pPr marL="274320" lvl="1" indent="-274320">
              <a:buClr>
                <a:schemeClr val="accent3"/>
              </a:buClr>
              <a:buSzPct val="95000"/>
              <a:buNone/>
            </a:pPr>
            <a:r>
              <a:rPr lang="tr-TR" sz="2400" dirty="0" smtClean="0"/>
              <a:t>     Spor Yöneticisi, Spor Uzmanı.</a:t>
            </a:r>
          </a:p>
          <a:p>
            <a:pPr marL="274320" lvl="1" indent="-274320">
              <a:buClr>
                <a:schemeClr val="accent3"/>
              </a:buClr>
              <a:buSzPct val="95000"/>
              <a:buNone/>
            </a:pPr>
            <a:endParaRPr lang="tr-TR" b="1" dirty="0" smtClean="0"/>
          </a:p>
          <a:p>
            <a:pPr marL="274320" lvl="1" indent="-274320">
              <a:buClr>
                <a:schemeClr val="accent3"/>
              </a:buClr>
              <a:buSzPct val="95000"/>
              <a:buNone/>
            </a:pPr>
            <a:r>
              <a:rPr lang="tr-TR" b="1" dirty="0" smtClean="0"/>
              <a:t>    Programdan </a:t>
            </a:r>
            <a:r>
              <a:rPr lang="tr-TR" b="1" dirty="0" smtClean="0">
                <a:latin typeface="Times New Roman" pitchFamily="18" charset="0"/>
                <a:cs typeface="Times New Roman" pitchFamily="18" charset="0"/>
              </a:rPr>
              <a:t>Mezun</a:t>
            </a:r>
            <a:r>
              <a:rPr lang="tr-TR" b="1" dirty="0" smtClean="0"/>
              <a:t> Olanların Çalışma Alanları;</a:t>
            </a:r>
            <a:endParaRPr lang="tr-TR" dirty="0" smtClean="0"/>
          </a:p>
          <a:p>
            <a:pPr algn="just">
              <a:buNone/>
            </a:pPr>
            <a:r>
              <a:rPr lang="tr-TR" sz="2000" dirty="0" smtClean="0"/>
              <a:t>    Spor Yöneticiliği Bölümü mezunları, üniversitelerde, yerel yönetimlerde, amatör ve profesyonel spor kulüplerinde, spor federasyonlarında, Gençlik Hizmetleri ve Spor Genel Müdürlüğü merkez ve taşra teşkilatlarında, milli piyango ve spor toto kurumlarında spor uzmanı olarak çalışırlar. Ayrıca özel spor salonlarında ve turizm sektörü gibi sportif aktivitelerin öğretilmesi ve organizasyonlarda görev alabilirler.</a:t>
            </a:r>
          </a:p>
          <a:p>
            <a:endParaRPr lang="tr-TR" dirty="0"/>
          </a:p>
        </p:txBody>
      </p:sp>
    </p:spTree>
  </p:cSld>
  <p:clrMapOvr>
    <a:masterClrMapping/>
  </p:clrMapOvr>
  <p:transition spd="med">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642918"/>
            <a:ext cx="8229600" cy="5681682"/>
          </a:xfrm>
        </p:spPr>
        <p:txBody>
          <a:bodyPr>
            <a:normAutofit lnSpcReduction="10000"/>
          </a:bodyPr>
          <a:lstStyle/>
          <a:p>
            <a:pPr marL="274320" lvl="1" indent="-274320">
              <a:buClr>
                <a:schemeClr val="accent3"/>
              </a:buClr>
              <a:buSzPct val="95000"/>
            </a:pPr>
            <a:endParaRPr lang="tr-TR" b="1" dirty="0" smtClean="0">
              <a:latin typeface="Times New Roman" pitchFamily="18" charset="0"/>
              <a:cs typeface="Times New Roman" pitchFamily="18" charset="0"/>
            </a:endParaRPr>
          </a:p>
          <a:p>
            <a:pPr marL="274320" lvl="1" indent="-274320">
              <a:buClr>
                <a:schemeClr val="accent3"/>
              </a:buClr>
              <a:buSzPct val="95000"/>
            </a:pPr>
            <a:r>
              <a:rPr lang="tr-TR" b="1" dirty="0" smtClean="0">
                <a:latin typeface="Times New Roman" pitchFamily="18" charset="0"/>
                <a:cs typeface="Times New Roman" pitchFamily="18" charset="0"/>
              </a:rPr>
              <a:t>Programda Öğrenci Sayısı</a:t>
            </a:r>
            <a:endParaRPr lang="tr-TR" dirty="0" smtClean="0">
              <a:latin typeface="Times New Roman" pitchFamily="18" charset="0"/>
              <a:cs typeface="Times New Roman" pitchFamily="18" charset="0"/>
            </a:endParaRPr>
          </a:p>
          <a:p>
            <a:pPr algn="just">
              <a:lnSpc>
                <a:spcPct val="150000"/>
              </a:lnSpc>
              <a:spcBef>
                <a:spcPts val="0"/>
              </a:spcBef>
            </a:pPr>
            <a:r>
              <a:rPr lang="tr-TR" sz="2000" dirty="0" smtClean="0">
                <a:latin typeface="Times New Roman" pitchFamily="18" charset="0"/>
                <a:cs typeface="Times New Roman" pitchFamily="18" charset="0"/>
              </a:rPr>
              <a:t>Programa 2015–2016 eğitim öğretim yılında özel yetenek sınavıyla Normal (40) ve İkinci öğretim (40) bölümlerine toplam 80 öğrenci ve 2016–2017 eğitim öğretim yılında özel yetenek sınavıyla Normal (50) ve İkinci öğretim (50) bölümlerine 100, 2017-2018 eğitim öğretim yılında ise Normal (50) ve İkinci öğretimlere (50) olmak üzere toplamda 100 öğrenci alınmıştır.</a:t>
            </a:r>
          </a:p>
          <a:p>
            <a:pPr algn="just">
              <a:lnSpc>
                <a:spcPct val="150000"/>
              </a:lnSpc>
              <a:spcBef>
                <a:spcPts val="0"/>
              </a:spcBef>
            </a:pPr>
            <a:endParaRPr lang="tr-TR" sz="2000" b="1" dirty="0" smtClean="0">
              <a:latin typeface="Times New Roman" pitchFamily="18" charset="0"/>
              <a:cs typeface="Times New Roman" pitchFamily="18" charset="0"/>
            </a:endParaRPr>
          </a:p>
          <a:p>
            <a:pPr algn="just">
              <a:lnSpc>
                <a:spcPct val="150000"/>
              </a:lnSpc>
              <a:spcBef>
                <a:spcPts val="0"/>
              </a:spcBef>
            </a:pPr>
            <a:r>
              <a:rPr lang="tr-TR" b="1" dirty="0" smtClean="0">
                <a:latin typeface="Times New Roman" pitchFamily="18" charset="0"/>
                <a:cs typeface="Times New Roman" pitchFamily="18" charset="0"/>
              </a:rPr>
              <a:t>Mezuniyet Koşulları</a:t>
            </a:r>
            <a:endParaRPr lang="tr-TR" dirty="0" smtClean="0">
              <a:latin typeface="Times New Roman" pitchFamily="18" charset="0"/>
              <a:cs typeface="Times New Roman" pitchFamily="18" charset="0"/>
            </a:endParaRPr>
          </a:p>
          <a:p>
            <a:pPr marL="0" indent="0" algn="just">
              <a:buNone/>
            </a:pPr>
            <a:r>
              <a:rPr lang="tr-TR" sz="2000" dirty="0" smtClean="0">
                <a:latin typeface="Times New Roman" pitchFamily="18" charset="0"/>
                <a:cs typeface="Times New Roman" pitchFamily="18" charset="0"/>
              </a:rPr>
              <a:t>        Programın süresi 4 yıldır. Öğrenciler mezun olabilmek için almış oldukları bütün dersleri başarıyla tamamlamalı ve en az 60 genel not ortalamasını sağlamış olmalıdırlar. Programın resmi öğretim dili Türkçedir.  Programdan mezun olabilmek için toplam 240 AKTS ders almış olmaları gerekmektedir.</a:t>
            </a:r>
          </a:p>
          <a:p>
            <a:pPr algn="just">
              <a:lnSpc>
                <a:spcPct val="150000"/>
              </a:lnSpc>
              <a:spcBef>
                <a:spcPts val="0"/>
              </a:spcBef>
            </a:pPr>
            <a:endParaRPr lang="tr-TR" sz="2000" dirty="0"/>
          </a:p>
        </p:txBody>
      </p:sp>
    </p:spTree>
  </p:cSld>
  <p:clrMapOvr>
    <a:masterClrMapping/>
  </p:clrMapOvr>
  <p:transition spd="med">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27584" y="620688"/>
            <a:ext cx="7859216" cy="720080"/>
          </a:xfrm>
        </p:spPr>
        <p:txBody>
          <a:bodyPr>
            <a:normAutofit/>
          </a:bodyPr>
          <a:lstStyle/>
          <a:p>
            <a:pPr algn="ctr"/>
            <a:r>
              <a:rPr lang="tr-TR" sz="3600" dirty="0" smtClean="0"/>
              <a:t>Antrenörlük Bölümü İle İlgili Bilgiler </a:t>
            </a:r>
            <a:endParaRPr lang="tr-TR" sz="3600" dirty="0"/>
          </a:p>
        </p:txBody>
      </p:sp>
      <p:sp>
        <p:nvSpPr>
          <p:cNvPr id="3" name="İçerik Yer Tutucusu 2"/>
          <p:cNvSpPr>
            <a:spLocks noGrp="1"/>
          </p:cNvSpPr>
          <p:nvPr>
            <p:ph idx="1"/>
          </p:nvPr>
        </p:nvSpPr>
        <p:spPr>
          <a:xfrm>
            <a:off x="251520" y="1772817"/>
            <a:ext cx="8435280" cy="3168352"/>
          </a:xfrm>
        </p:spPr>
        <p:txBody>
          <a:bodyPr>
            <a:normAutofit fontScale="25000" lnSpcReduction="20000"/>
          </a:bodyPr>
          <a:lstStyle/>
          <a:p>
            <a:pPr lvl="1">
              <a:buNone/>
            </a:pPr>
            <a:r>
              <a:rPr lang="tr-TR" sz="8000" b="1" dirty="0" smtClean="0">
                <a:latin typeface="Times New Roman" pitchFamily="18" charset="0"/>
                <a:cs typeface="Times New Roman" pitchFamily="18" charset="0"/>
              </a:rPr>
              <a:t>Programın Bağlı Olduğu Bölüm ve/veya Fakülte;</a:t>
            </a:r>
            <a:endParaRPr lang="tr-TR" sz="8000" dirty="0" smtClean="0">
              <a:latin typeface="Times New Roman" pitchFamily="18" charset="0"/>
              <a:cs typeface="Times New Roman" pitchFamily="18" charset="0"/>
            </a:endParaRPr>
          </a:p>
          <a:p>
            <a:pPr algn="just"/>
            <a:r>
              <a:rPr lang="tr-TR" sz="8000" dirty="0" smtClean="0">
                <a:latin typeface="Times New Roman" pitchFamily="18" charset="0"/>
                <a:cs typeface="Times New Roman" pitchFamily="18" charset="0"/>
              </a:rPr>
              <a:t>Antrenörlük Bölümü/Beden Eğitimi ve Spor Yüksekokulu bünyesindedir.</a:t>
            </a:r>
          </a:p>
          <a:p>
            <a:pPr>
              <a:buNone/>
            </a:pPr>
            <a:endParaRPr lang="tr-TR" sz="8000" b="1" dirty="0" smtClean="0">
              <a:latin typeface="Times New Roman" pitchFamily="18" charset="0"/>
              <a:cs typeface="Times New Roman" pitchFamily="18" charset="0"/>
            </a:endParaRPr>
          </a:p>
          <a:p>
            <a:pPr>
              <a:buNone/>
            </a:pPr>
            <a:r>
              <a:rPr lang="tr-TR" sz="8000" b="1" dirty="0" smtClean="0">
                <a:latin typeface="Times New Roman" pitchFamily="18" charset="0"/>
                <a:cs typeface="Times New Roman" pitchFamily="18" charset="0"/>
              </a:rPr>
              <a:t>     Programın Amacı;</a:t>
            </a:r>
          </a:p>
          <a:p>
            <a:pPr algn="just"/>
            <a:r>
              <a:rPr lang="tr-TR" sz="8000" dirty="0" smtClean="0">
                <a:latin typeface="Times New Roman" pitchFamily="18" charset="0"/>
                <a:cs typeface="Times New Roman" pitchFamily="18" charset="0"/>
              </a:rPr>
              <a:t>Hızla gelişen ve giderek büyüyen bir öneme sahip olan spor bilimi alanında gereksinim duyduğu nitelikli elemanları ve yöneticileri yetiştirme amacıyla yola çıkan bölümümüz, bu amaca yönelik bir ders programı uygulamaktadır. </a:t>
            </a:r>
          </a:p>
          <a:p>
            <a:pPr algn="just"/>
            <a:endParaRPr lang="tr-TR" sz="8000" dirty="0" smtClean="0">
              <a:latin typeface="Times New Roman" pitchFamily="18" charset="0"/>
              <a:cs typeface="Times New Roman" pitchFamily="18" charset="0"/>
            </a:endParaRPr>
          </a:p>
          <a:p>
            <a:pPr algn="just"/>
            <a:r>
              <a:rPr lang="tr-TR" sz="8000" dirty="0" smtClean="0">
                <a:latin typeface="Times New Roman" pitchFamily="18" charset="0"/>
                <a:cs typeface="Times New Roman" pitchFamily="18" charset="0"/>
              </a:rPr>
              <a:t> Öğrencilerin hem Türkiye'de hem dünyada sporcuların performanslarını takip edebilmelerini, etkili sporcu çalışması yaptırabilmelerini, spor alanında bilimsel araştırmalar yapabilmelerini amaçlamaktadır.</a:t>
            </a:r>
          </a:p>
          <a:p>
            <a:endParaRPr lang="tr-TR" sz="2000" dirty="0"/>
          </a:p>
        </p:txBody>
      </p:sp>
    </p:spTree>
    <p:extLst>
      <p:ext uri="{BB962C8B-B14F-4D97-AF65-F5344CB8AC3E}">
        <p14:creationId xmlns="" xmlns:p14="http://schemas.microsoft.com/office/powerpoint/2010/main" val="4182420796"/>
      </p:ext>
    </p:extLst>
  </p:cSld>
  <p:clrMapOvr>
    <a:masterClrMapping/>
  </p:clrMapOvr>
  <p:transition spd="med">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323528" y="0"/>
            <a:ext cx="8363272" cy="764704"/>
          </a:xfrm>
        </p:spPr>
        <p:txBody>
          <a:bodyPr>
            <a:normAutofit fontScale="90000"/>
          </a:bodyPr>
          <a:lstStyle/>
          <a:p>
            <a:r>
              <a:rPr lang="tr-TR" dirty="0" smtClean="0"/>
              <a:t/>
            </a:r>
            <a:br>
              <a:rPr lang="tr-TR" dirty="0" smtClean="0"/>
            </a:br>
            <a:endParaRPr lang="tr-TR" dirty="0"/>
          </a:p>
        </p:txBody>
      </p:sp>
      <p:sp>
        <p:nvSpPr>
          <p:cNvPr id="3" name="2 İçerik Yer Tutucusu"/>
          <p:cNvSpPr>
            <a:spLocks noGrp="1"/>
          </p:cNvSpPr>
          <p:nvPr>
            <p:ph idx="1"/>
          </p:nvPr>
        </p:nvSpPr>
        <p:spPr/>
        <p:txBody>
          <a:bodyPr>
            <a:normAutofit fontScale="25000" lnSpcReduction="20000"/>
          </a:bodyPr>
          <a:lstStyle/>
          <a:p>
            <a:pPr marL="274320" lvl="1" indent="-274320">
              <a:buClr>
                <a:schemeClr val="accent3"/>
              </a:buClr>
              <a:buSzPct val="95000"/>
              <a:buNone/>
            </a:pPr>
            <a:r>
              <a:rPr lang="tr-TR" sz="8000" b="1" dirty="0" smtClean="0">
                <a:latin typeface="Times New Roman" pitchFamily="18" charset="0"/>
                <a:cs typeface="Times New Roman" pitchFamily="18" charset="0"/>
              </a:rPr>
              <a:t>Programdan Mezun Olanların Alacakları Unvan;</a:t>
            </a:r>
          </a:p>
          <a:p>
            <a:pPr marL="274320" lvl="1" indent="-274320">
              <a:buClr>
                <a:schemeClr val="accent3"/>
              </a:buClr>
              <a:buSzPct val="95000"/>
              <a:buNone/>
            </a:pPr>
            <a:r>
              <a:rPr lang="tr-TR" sz="8000" dirty="0" smtClean="0">
                <a:latin typeface="Times New Roman" pitchFamily="18" charset="0"/>
                <a:cs typeface="Times New Roman" pitchFamily="18" charset="0"/>
              </a:rPr>
              <a:t>     Antrenör</a:t>
            </a:r>
          </a:p>
          <a:p>
            <a:pPr marL="274320" lvl="1" indent="-274320">
              <a:buClr>
                <a:schemeClr val="accent3"/>
              </a:buClr>
              <a:buSzPct val="95000"/>
              <a:buNone/>
            </a:pPr>
            <a:endParaRPr lang="tr-TR" sz="8000" b="1" dirty="0" smtClean="0">
              <a:latin typeface="Times New Roman" pitchFamily="18" charset="0"/>
              <a:cs typeface="Times New Roman" pitchFamily="18" charset="0"/>
            </a:endParaRPr>
          </a:p>
          <a:p>
            <a:pPr marL="274320" lvl="1" indent="-274320">
              <a:buClr>
                <a:schemeClr val="accent3"/>
              </a:buClr>
              <a:buSzPct val="95000"/>
              <a:buNone/>
            </a:pPr>
            <a:r>
              <a:rPr lang="tr-TR" sz="8000" b="1" dirty="0" smtClean="0">
                <a:latin typeface="Times New Roman" pitchFamily="18" charset="0"/>
                <a:cs typeface="Times New Roman" pitchFamily="18" charset="0"/>
              </a:rPr>
              <a:t>    Programdan Mezun Olanların Çalışma Alanları;</a:t>
            </a:r>
            <a:endParaRPr lang="tr-TR" sz="8000" dirty="0" smtClean="0">
              <a:latin typeface="Times New Roman" pitchFamily="18" charset="0"/>
              <a:cs typeface="Times New Roman" pitchFamily="18" charset="0"/>
            </a:endParaRPr>
          </a:p>
          <a:p>
            <a:pPr algn="just">
              <a:buNone/>
            </a:pPr>
            <a:r>
              <a:rPr lang="tr-TR" sz="8000" dirty="0" smtClean="0">
                <a:latin typeface="Times New Roman" pitchFamily="18" charset="0"/>
                <a:cs typeface="Times New Roman" pitchFamily="18" charset="0"/>
              </a:rPr>
              <a:t>    Antrenörlük mezunları,</a:t>
            </a:r>
            <a:r>
              <a:rPr lang="tr-TR" sz="800" dirty="0" smtClean="0"/>
              <a:t> </a:t>
            </a:r>
            <a:r>
              <a:rPr lang="tr-TR" sz="8000" dirty="0" smtClean="0">
                <a:latin typeface="Times New Roman" pitchFamily="18" charset="0"/>
                <a:cs typeface="Times New Roman" pitchFamily="18" charset="0"/>
              </a:rPr>
              <a:t> Artistik Jimnastik, Atletizm, Badminton, Basketbol, Futbol, Hentbol, Masa Tenisi, Ritmik Jimnastik, Tenis, Voleybol, Yüzme. Öğrenciler bu alanların içinden istedikleri alanda uzmanlaşmaktadır. üniversitelerde, yerel yönetimlerde, amatör ve profesyonel spor kulüplerinde, spor federasyonlarında, Gençlik Hizmetleri ve Spor Genel Müdürlüğü merkez ve taşra teşkilatlarında, Ayrıca özel spor salonlarında ve turizm sektörü gibi sportif aktivitelerin öğretilmesi ve organizasyonlarda görev alabilirler.</a:t>
            </a:r>
          </a:p>
          <a:p>
            <a:endParaRPr lang="tr-TR" sz="2000" dirty="0" smtClean="0"/>
          </a:p>
          <a:p>
            <a:endParaRPr lang="tr-TR" dirty="0"/>
          </a:p>
        </p:txBody>
      </p:sp>
    </p:spTree>
  </p:cSld>
  <p:clrMapOvr>
    <a:masterClrMapping/>
  </p:clrMapOvr>
  <p:transition spd="med">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28596" y="785794"/>
            <a:ext cx="8229600" cy="4714908"/>
          </a:xfrm>
        </p:spPr>
        <p:txBody>
          <a:bodyPr>
            <a:normAutofit/>
          </a:bodyPr>
          <a:lstStyle/>
          <a:p>
            <a:pPr marL="274320" lvl="1" indent="-274320">
              <a:buClr>
                <a:schemeClr val="accent3"/>
              </a:buClr>
              <a:buSzPct val="95000"/>
              <a:buNone/>
            </a:pPr>
            <a:r>
              <a:rPr lang="tr-TR" b="1" dirty="0" smtClean="0">
                <a:latin typeface="Times New Roman" pitchFamily="18" charset="0"/>
                <a:cs typeface="Times New Roman" pitchFamily="18" charset="0"/>
              </a:rPr>
              <a:t>Programda Öğrenci Sayısı</a:t>
            </a:r>
            <a:endParaRPr lang="tr-TR" dirty="0" smtClean="0">
              <a:latin typeface="Times New Roman" pitchFamily="18" charset="0"/>
              <a:cs typeface="Times New Roman" pitchFamily="18" charset="0"/>
            </a:endParaRPr>
          </a:p>
          <a:p>
            <a:pPr algn="just">
              <a:lnSpc>
                <a:spcPct val="150000"/>
              </a:lnSpc>
              <a:spcBef>
                <a:spcPts val="0"/>
              </a:spcBef>
            </a:pPr>
            <a:r>
              <a:rPr lang="tr-TR" sz="2000" dirty="0" smtClean="0">
                <a:latin typeface="Times New Roman" pitchFamily="18" charset="0"/>
                <a:cs typeface="Times New Roman" pitchFamily="18" charset="0"/>
              </a:rPr>
              <a:t>2016–2017 eğitim öğretim yılında özel yetenek sınavıyla 50 öğrenci,   2017-2018 eğitim-öğretim yılında ise 50 olmak üzere toplamda 100  öğrenci alınmıştır.</a:t>
            </a:r>
            <a:endParaRPr lang="tr-TR" sz="2000" b="1" dirty="0" smtClean="0">
              <a:latin typeface="Times New Roman" pitchFamily="18" charset="0"/>
              <a:cs typeface="Times New Roman" pitchFamily="18" charset="0"/>
            </a:endParaRPr>
          </a:p>
          <a:p>
            <a:pPr algn="just">
              <a:lnSpc>
                <a:spcPct val="150000"/>
              </a:lnSpc>
              <a:spcBef>
                <a:spcPts val="0"/>
              </a:spcBef>
            </a:pPr>
            <a:r>
              <a:rPr lang="tr-TR" b="1" dirty="0" smtClean="0">
                <a:latin typeface="Times New Roman" pitchFamily="18" charset="0"/>
                <a:cs typeface="Times New Roman" pitchFamily="18" charset="0"/>
              </a:rPr>
              <a:t>Mezuniyet Koşulları</a:t>
            </a:r>
            <a:endParaRPr lang="tr-TR" dirty="0" smtClean="0">
              <a:latin typeface="Times New Roman" pitchFamily="18" charset="0"/>
              <a:cs typeface="Times New Roman" pitchFamily="18" charset="0"/>
            </a:endParaRPr>
          </a:p>
          <a:p>
            <a:pPr marL="0" indent="0" algn="just">
              <a:buNone/>
            </a:pPr>
            <a:r>
              <a:rPr lang="tr-TR" sz="2000" dirty="0" smtClean="0">
                <a:latin typeface="Times New Roman" pitchFamily="18" charset="0"/>
                <a:cs typeface="Times New Roman" pitchFamily="18" charset="0"/>
              </a:rPr>
              <a:t>        Programın süresi 4 yıldır. Öğrenciler mezun olabilmek için almış oldukları bütün dersleri başarıyla tamamlamalı ve en az 60 genel not ortalamasını sağlamış olmalıdırlar. Programın resmi öğretim dili Türkçedir.  Programdan mezun olabilmek için toplam 240 AKTS ders almış olmaları gerekmektedir.</a:t>
            </a:r>
          </a:p>
          <a:p>
            <a:pPr algn="just">
              <a:lnSpc>
                <a:spcPct val="150000"/>
              </a:lnSpc>
              <a:spcBef>
                <a:spcPts val="0"/>
              </a:spcBef>
            </a:pPr>
            <a:endParaRPr lang="tr-TR" sz="2000" dirty="0"/>
          </a:p>
        </p:txBody>
      </p:sp>
    </p:spTree>
  </p:cSld>
  <p:clrMapOvr>
    <a:masterClrMapping/>
  </p:clrMapOvr>
  <p:transition spd="med">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7544" y="476672"/>
            <a:ext cx="8229600" cy="1143000"/>
          </a:xfrm>
        </p:spPr>
        <p:txBody>
          <a:bodyPr>
            <a:noAutofit/>
          </a:bodyPr>
          <a:lstStyle/>
          <a:p>
            <a:pPr algn="ctr"/>
            <a:r>
              <a:rPr lang="tr-TR" sz="2800" b="1" dirty="0" smtClean="0"/>
              <a:t>2017/2018 Eğitim Öğretim Döneminde Kayıt Yaptıran Öğrencilerin Geldikleri İllere Göre Dağılımı</a:t>
            </a:r>
            <a:endParaRPr lang="tr-TR" sz="2800" dirty="0"/>
          </a:p>
        </p:txBody>
      </p:sp>
      <p:graphicFrame>
        <p:nvGraphicFramePr>
          <p:cNvPr id="4" name="4 İçerik Yer Tutucusu"/>
          <p:cNvGraphicFramePr>
            <a:graphicFrameLocks noGrp="1"/>
          </p:cNvGraphicFramePr>
          <p:nvPr>
            <p:ph idx="1"/>
          </p:nvPr>
        </p:nvGraphicFramePr>
        <p:xfrm>
          <a:off x="395536" y="1700808"/>
          <a:ext cx="8229600" cy="4745690"/>
        </p:xfrm>
        <a:graphic>
          <a:graphicData uri="http://schemas.openxmlformats.org/drawingml/2006/table">
            <a:tbl>
              <a:tblPr firstRow="1" bandRow="1">
                <a:tableStyleId>{5C22544A-7EE6-4342-B048-85BDC9FD1C3A}</a:tableStyleId>
              </a:tblPr>
              <a:tblGrid>
                <a:gridCol w="2743200"/>
                <a:gridCol w="2743200"/>
                <a:gridCol w="2743200"/>
              </a:tblGrid>
              <a:tr h="822960">
                <a:tc>
                  <a:txBody>
                    <a:bodyPr/>
                    <a:lstStyle/>
                    <a:p>
                      <a:pPr algn="ctr">
                        <a:lnSpc>
                          <a:spcPct val="150000"/>
                        </a:lnSpc>
                        <a:spcBef>
                          <a:spcPts val="500"/>
                        </a:spcBef>
                        <a:spcAft>
                          <a:spcPts val="1200"/>
                        </a:spcAft>
                      </a:pPr>
                      <a:r>
                        <a:rPr lang="tr-TR" sz="1200" b="1" dirty="0">
                          <a:latin typeface="Times New Roman"/>
                          <a:ea typeface="Times New Roman"/>
                          <a:cs typeface="Times New Roman"/>
                        </a:rPr>
                        <a:t>İller</a:t>
                      </a:r>
                      <a:endParaRPr lang="tr-TR" sz="1100" dirty="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dirty="0">
                          <a:latin typeface="Times New Roman"/>
                          <a:ea typeface="Times New Roman"/>
                          <a:cs typeface="Times New Roman"/>
                        </a:rPr>
                        <a:t>Öğrenci Sayısı</a:t>
                      </a:r>
                      <a:endParaRPr lang="tr-TR" sz="1100" dirty="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a:latin typeface="Times New Roman"/>
                          <a:ea typeface="Times New Roman"/>
                          <a:cs typeface="Times New Roman"/>
                        </a:rPr>
                        <a:t>Kayıt Yaptıran Öğrenci İçindeki  Yüzde Oranı   %</a:t>
                      </a:r>
                      <a:endParaRPr lang="tr-TR" sz="1100">
                        <a:latin typeface="Calibri"/>
                        <a:ea typeface="Calibri"/>
                        <a:cs typeface="Times New Roman"/>
                      </a:endParaRPr>
                    </a:p>
                  </a:txBody>
                  <a:tcPr marL="44451" marR="44451" marT="0" marB="0" anchor="ctr"/>
                </a:tc>
              </a:tr>
              <a:tr h="560390">
                <a:tc>
                  <a:txBody>
                    <a:bodyPr/>
                    <a:lstStyle/>
                    <a:p>
                      <a:pPr algn="ctr">
                        <a:lnSpc>
                          <a:spcPct val="150000"/>
                        </a:lnSpc>
                        <a:spcBef>
                          <a:spcPts val="500"/>
                        </a:spcBef>
                        <a:spcAft>
                          <a:spcPts val="1200"/>
                        </a:spcAft>
                      </a:pPr>
                      <a:r>
                        <a:rPr lang="tr-TR" sz="1000" b="1" dirty="0">
                          <a:latin typeface="Times New Roman"/>
                          <a:ea typeface="Times New Roman"/>
                          <a:cs typeface="Times New Roman"/>
                        </a:rPr>
                        <a:t> SİİRT</a:t>
                      </a:r>
                      <a:endParaRPr lang="tr-TR" sz="1100" dirty="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58</a:t>
                      </a:r>
                      <a:endParaRPr lang="tr-TR" sz="1100" dirty="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25,5</a:t>
                      </a:r>
                      <a:endParaRPr lang="tr-TR" sz="1100" dirty="0">
                        <a:latin typeface="Calibri"/>
                        <a:ea typeface="Calibri"/>
                        <a:cs typeface="Times New Roman"/>
                      </a:endParaRPr>
                    </a:p>
                  </a:txBody>
                  <a:tcPr marL="44451" marR="44451" marT="0" marB="0" anchor="ctr"/>
                </a:tc>
              </a:tr>
              <a:tr h="560390">
                <a:tc>
                  <a:txBody>
                    <a:bodyPr/>
                    <a:lstStyle/>
                    <a:p>
                      <a:pPr algn="ctr">
                        <a:lnSpc>
                          <a:spcPct val="150000"/>
                        </a:lnSpc>
                        <a:spcBef>
                          <a:spcPts val="500"/>
                        </a:spcBef>
                        <a:spcAft>
                          <a:spcPts val="1200"/>
                        </a:spcAft>
                      </a:pPr>
                      <a:r>
                        <a:rPr lang="tr-TR" sz="1000" b="1" dirty="0">
                          <a:latin typeface="Times New Roman"/>
                          <a:ea typeface="Times New Roman"/>
                          <a:cs typeface="Times New Roman"/>
                        </a:rPr>
                        <a:t> DİYARBAKIR</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16</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8,8</a:t>
                      </a:r>
                      <a:endParaRPr lang="tr-TR" sz="1100" dirty="0">
                        <a:latin typeface="Calibri"/>
                        <a:ea typeface="Calibri"/>
                        <a:cs typeface="Times New Roman"/>
                      </a:endParaRPr>
                    </a:p>
                  </a:txBody>
                  <a:tcPr marL="44451" marR="44451" marT="0" marB="0" anchor="b"/>
                </a:tc>
              </a:tr>
              <a:tr h="560390">
                <a:tc>
                  <a:txBody>
                    <a:bodyPr/>
                    <a:lstStyle/>
                    <a:p>
                      <a:pPr algn="ctr">
                        <a:lnSpc>
                          <a:spcPct val="150000"/>
                        </a:lnSpc>
                        <a:spcBef>
                          <a:spcPts val="500"/>
                        </a:spcBef>
                        <a:spcAft>
                          <a:spcPts val="1200"/>
                        </a:spcAft>
                      </a:pPr>
                      <a:r>
                        <a:rPr lang="tr-TR" sz="1000" b="1" dirty="0">
                          <a:latin typeface="Times New Roman"/>
                          <a:ea typeface="Times New Roman"/>
                          <a:cs typeface="Times New Roman"/>
                        </a:rPr>
                        <a:t>BATMAN</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31</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Times New Roman"/>
                          <a:cs typeface="Times New Roman"/>
                        </a:rPr>
                        <a:t>17,4</a:t>
                      </a:r>
                      <a:endParaRPr lang="tr-TR" sz="1100" dirty="0">
                        <a:latin typeface="Calibri"/>
                        <a:ea typeface="Calibri"/>
                        <a:cs typeface="Times New Roman"/>
                      </a:endParaRPr>
                    </a:p>
                  </a:txBody>
                  <a:tcPr marL="44451" marR="44451" marT="0" marB="0" anchor="b"/>
                </a:tc>
              </a:tr>
              <a:tr h="560390">
                <a:tc>
                  <a:txBody>
                    <a:bodyPr/>
                    <a:lstStyle/>
                    <a:p>
                      <a:pPr algn="ctr">
                        <a:lnSpc>
                          <a:spcPct val="150000"/>
                        </a:lnSpc>
                        <a:spcBef>
                          <a:spcPts val="500"/>
                        </a:spcBef>
                        <a:spcAft>
                          <a:spcPts val="1200"/>
                        </a:spcAft>
                      </a:pPr>
                      <a:r>
                        <a:rPr lang="tr-TR" sz="1000" b="1" dirty="0" smtClean="0">
                          <a:latin typeface="Times New Roman"/>
                          <a:ea typeface="Calibri"/>
                          <a:cs typeface="Times New Roman"/>
                        </a:rPr>
                        <a:t>MARDİN</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13</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8,7</a:t>
                      </a:r>
                      <a:endParaRPr lang="tr-TR" sz="1100" dirty="0">
                        <a:latin typeface="Calibri"/>
                        <a:ea typeface="Calibri"/>
                        <a:cs typeface="Times New Roman"/>
                      </a:endParaRPr>
                    </a:p>
                  </a:txBody>
                  <a:tcPr marL="44451" marR="44451" marT="0" marB="0" anchor="b"/>
                </a:tc>
              </a:tr>
              <a:tr h="560390">
                <a:tc>
                  <a:txBody>
                    <a:bodyPr/>
                    <a:lstStyle/>
                    <a:p>
                      <a:pPr algn="ctr">
                        <a:lnSpc>
                          <a:spcPct val="150000"/>
                        </a:lnSpc>
                        <a:spcBef>
                          <a:spcPts val="500"/>
                        </a:spcBef>
                        <a:spcAft>
                          <a:spcPts val="1200"/>
                        </a:spcAft>
                      </a:pPr>
                      <a:r>
                        <a:rPr lang="tr-TR" sz="1000" b="1" dirty="0" smtClean="0">
                          <a:latin typeface="Times New Roman"/>
                          <a:ea typeface="Calibri"/>
                          <a:cs typeface="Times New Roman"/>
                        </a:rPr>
                        <a:t>HAKKARİ</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17</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9,3</a:t>
                      </a:r>
                      <a:endParaRPr lang="tr-TR" sz="1100" dirty="0">
                        <a:latin typeface="Calibri"/>
                        <a:ea typeface="Calibri"/>
                        <a:cs typeface="Times New Roman"/>
                      </a:endParaRPr>
                    </a:p>
                  </a:txBody>
                  <a:tcPr marL="44451" marR="44451" marT="0" marB="0" anchor="b"/>
                </a:tc>
              </a:tr>
              <a:tr h="560390">
                <a:tc>
                  <a:txBody>
                    <a:bodyPr/>
                    <a:lstStyle/>
                    <a:p>
                      <a:pPr algn="ctr">
                        <a:lnSpc>
                          <a:spcPct val="150000"/>
                        </a:lnSpc>
                        <a:spcAft>
                          <a:spcPts val="0"/>
                        </a:spcAft>
                      </a:pPr>
                      <a:r>
                        <a:rPr lang="tr-TR" sz="1200" b="1" dirty="0">
                          <a:latin typeface="Times New Roman"/>
                          <a:ea typeface="Times New Roman"/>
                          <a:cs typeface="Times New Roman"/>
                        </a:rPr>
                        <a:t>Diğer iller</a:t>
                      </a:r>
                      <a:endParaRPr lang="tr-TR" sz="1100" dirty="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75</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30,3</a:t>
                      </a:r>
                      <a:endParaRPr lang="tr-TR" sz="1100" dirty="0">
                        <a:latin typeface="Calibri"/>
                        <a:ea typeface="Calibri"/>
                        <a:cs typeface="Times New Roman"/>
                      </a:endParaRPr>
                    </a:p>
                  </a:txBody>
                  <a:tcPr marL="44451" marR="44451" marT="0" marB="0" anchor="b"/>
                </a:tc>
              </a:tr>
              <a:tr h="560390">
                <a:tc>
                  <a:txBody>
                    <a:bodyPr/>
                    <a:lstStyle/>
                    <a:p>
                      <a:pPr algn="ctr">
                        <a:lnSpc>
                          <a:spcPct val="150000"/>
                        </a:lnSpc>
                        <a:spcBef>
                          <a:spcPts val="500"/>
                        </a:spcBef>
                        <a:spcAft>
                          <a:spcPts val="1200"/>
                        </a:spcAft>
                      </a:pPr>
                      <a:r>
                        <a:rPr lang="tr-TR" sz="1200" b="1" dirty="0">
                          <a:latin typeface="Times New Roman"/>
                          <a:ea typeface="Times New Roman"/>
                          <a:cs typeface="Times New Roman"/>
                        </a:rPr>
                        <a:t>TOPLAM</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210</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100</a:t>
                      </a:r>
                      <a:endParaRPr lang="tr-TR" sz="1100" dirty="0">
                        <a:latin typeface="Calibri"/>
                        <a:ea typeface="Calibri"/>
                        <a:cs typeface="Times New Roman"/>
                      </a:endParaRPr>
                    </a:p>
                  </a:txBody>
                  <a:tcPr marL="44451" marR="44451" marT="0" marB="0" anchor="b"/>
                </a:tc>
              </a:tr>
            </a:tbl>
          </a:graphicData>
        </a:graphic>
      </p:graphicFrame>
    </p:spTree>
  </p:cSld>
  <p:clrMapOvr>
    <a:masterClrMapping/>
  </p:clrMapOvr>
  <p:transition spd="med">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İçerik Yer Tutucusu"/>
          <p:cNvGraphicFramePr>
            <a:graphicFrameLocks noGrp="1"/>
          </p:cNvGraphicFramePr>
          <p:nvPr>
            <p:ph idx="1"/>
          </p:nvPr>
        </p:nvGraphicFramePr>
        <p:xfrm>
          <a:off x="457200" y="500632"/>
          <a:ext cx="8115328" cy="6096720"/>
        </p:xfrm>
        <a:graphic>
          <a:graphicData uri="http://schemas.openxmlformats.org/drawingml/2006/table">
            <a:tbl>
              <a:tblPr firstRow="1" bandRow="1">
                <a:tableStyleId>{5C22544A-7EE6-4342-B048-85BDC9FD1C3A}</a:tableStyleId>
              </a:tblPr>
              <a:tblGrid>
                <a:gridCol w="370384"/>
                <a:gridCol w="936104"/>
                <a:gridCol w="1224136"/>
                <a:gridCol w="1080120"/>
                <a:gridCol w="766680"/>
                <a:gridCol w="722352"/>
                <a:gridCol w="939058"/>
                <a:gridCol w="650117"/>
                <a:gridCol w="722352"/>
                <a:gridCol w="704025"/>
              </a:tblGrid>
              <a:tr h="725389">
                <a:tc gridSpan="10">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b="1" dirty="0" smtClean="0"/>
                        <a:t>2015-2017  Yıllarında Yayımlanan  Bildiri ve Makale Sayıları</a:t>
                      </a:r>
                      <a:endParaRPr lang="tr-TR" dirty="0" smtClean="0"/>
                    </a:p>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621762">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Sıra No</a:t>
                      </a:r>
                      <a:endParaRPr lang="tr-TR" sz="1100" dirty="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Unvan</a:t>
                      </a:r>
                      <a:endParaRPr lang="tr-TR" sz="1100" dirty="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Adı  Soyadı</a:t>
                      </a:r>
                      <a:endParaRPr lang="tr-TR" sz="1100" dirty="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2015</a:t>
                      </a:r>
                      <a:endParaRPr lang="tr-TR" sz="1100" dirty="0">
                        <a:latin typeface="Calibri"/>
                        <a:ea typeface="Calibri"/>
                        <a:cs typeface="Times New Roman"/>
                      </a:endParaRPr>
                    </a:p>
                    <a:p>
                      <a:pPr algn="ctr">
                        <a:lnSpc>
                          <a:spcPct val="150000"/>
                        </a:lnSpc>
                        <a:spcAft>
                          <a:spcPts val="0"/>
                        </a:spcAft>
                      </a:pPr>
                      <a:r>
                        <a:rPr lang="tr-TR" sz="1200" b="1" dirty="0">
                          <a:solidFill>
                            <a:srgbClr val="000000"/>
                          </a:solidFill>
                          <a:latin typeface="Times New Roman"/>
                          <a:ea typeface="Times New Roman"/>
                          <a:cs typeface="Times New Roman"/>
                        </a:rPr>
                        <a:t>Bildiri</a:t>
                      </a:r>
                      <a:endParaRPr lang="tr-TR" sz="1100" dirty="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2016</a:t>
                      </a:r>
                      <a:endParaRPr lang="tr-TR" sz="1100" dirty="0">
                        <a:latin typeface="Calibri"/>
                        <a:ea typeface="Calibri"/>
                        <a:cs typeface="Times New Roman"/>
                      </a:endParaRPr>
                    </a:p>
                    <a:p>
                      <a:pPr algn="ctr">
                        <a:lnSpc>
                          <a:spcPct val="150000"/>
                        </a:lnSpc>
                        <a:spcAft>
                          <a:spcPts val="0"/>
                        </a:spcAft>
                      </a:pPr>
                      <a:r>
                        <a:rPr lang="tr-TR" sz="1200" b="1" dirty="0">
                          <a:solidFill>
                            <a:srgbClr val="000000"/>
                          </a:solidFill>
                          <a:latin typeface="Times New Roman"/>
                          <a:ea typeface="Times New Roman"/>
                          <a:cs typeface="Times New Roman"/>
                        </a:rPr>
                        <a:t>Bildiri</a:t>
                      </a:r>
                      <a:endParaRPr lang="tr-TR" sz="1100" dirty="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2015</a:t>
                      </a:r>
                      <a:endParaRPr lang="tr-TR" sz="1100" dirty="0">
                        <a:latin typeface="Calibri"/>
                        <a:ea typeface="Calibri"/>
                        <a:cs typeface="Times New Roman"/>
                      </a:endParaRPr>
                    </a:p>
                    <a:p>
                      <a:pPr algn="ctr">
                        <a:lnSpc>
                          <a:spcPct val="150000"/>
                        </a:lnSpc>
                        <a:spcAft>
                          <a:spcPts val="0"/>
                        </a:spcAft>
                      </a:pPr>
                      <a:r>
                        <a:rPr lang="tr-TR" sz="1200" b="1" dirty="0">
                          <a:solidFill>
                            <a:srgbClr val="000000"/>
                          </a:solidFill>
                          <a:latin typeface="Times New Roman"/>
                          <a:ea typeface="Times New Roman"/>
                          <a:cs typeface="Times New Roman"/>
                        </a:rPr>
                        <a:t>Makale</a:t>
                      </a:r>
                      <a:endParaRPr lang="tr-TR" sz="1100" dirty="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dirty="0" smtClean="0">
                          <a:solidFill>
                            <a:srgbClr val="000000"/>
                          </a:solidFill>
                          <a:latin typeface="Times New Roman"/>
                          <a:ea typeface="Times New Roman"/>
                          <a:cs typeface="Times New Roman"/>
                        </a:rPr>
                        <a:t>2016</a:t>
                      </a:r>
                      <a:endParaRPr lang="tr-TR" sz="1100" dirty="0">
                        <a:latin typeface="Calibri"/>
                        <a:ea typeface="Calibri"/>
                        <a:cs typeface="Times New Roman"/>
                      </a:endParaRPr>
                    </a:p>
                    <a:p>
                      <a:pPr algn="ctr">
                        <a:lnSpc>
                          <a:spcPct val="150000"/>
                        </a:lnSpc>
                        <a:spcAft>
                          <a:spcPts val="0"/>
                        </a:spcAft>
                      </a:pPr>
                      <a:r>
                        <a:rPr lang="tr-TR" sz="1200" b="1" dirty="0">
                          <a:solidFill>
                            <a:srgbClr val="000000"/>
                          </a:solidFill>
                          <a:latin typeface="Times New Roman"/>
                          <a:ea typeface="Times New Roman"/>
                          <a:cs typeface="Times New Roman"/>
                        </a:rPr>
                        <a:t>Makale</a:t>
                      </a:r>
                      <a:endParaRPr lang="tr-TR" sz="1100" dirty="0">
                        <a:latin typeface="Calibri"/>
                        <a:ea typeface="Calibri"/>
                        <a:cs typeface="Times New Roman"/>
                      </a:endParaRPr>
                    </a:p>
                  </a:txBody>
                  <a:tcPr marL="44450" marR="44450" marT="0" marB="0" anchor="ctr"/>
                </a:tc>
                <a:tc>
                  <a:txBody>
                    <a:bodyPr/>
                    <a:lstStyle/>
                    <a:p>
                      <a:pPr marL="0" algn="ctr" rtl="0" eaLnBrk="1" latinLnBrk="0" hangingPunct="1">
                        <a:lnSpc>
                          <a:spcPct val="150000"/>
                        </a:lnSpc>
                        <a:spcAft>
                          <a:spcPts val="0"/>
                        </a:spcAft>
                      </a:pPr>
                      <a:r>
                        <a:rPr kumimoji="0" lang="tr-TR" sz="1200" b="1" kern="1200" dirty="0" smtClean="0">
                          <a:solidFill>
                            <a:srgbClr val="000000"/>
                          </a:solidFill>
                          <a:latin typeface="Times New Roman"/>
                          <a:ea typeface="Times New Roman"/>
                          <a:cs typeface="Times New Roman"/>
                        </a:rPr>
                        <a:t>2017</a:t>
                      </a:r>
                    </a:p>
                    <a:p>
                      <a:pPr marL="0" algn="ctr" rtl="0" eaLnBrk="1" latinLnBrk="0" hangingPunct="1">
                        <a:lnSpc>
                          <a:spcPct val="150000"/>
                        </a:lnSpc>
                        <a:spcAft>
                          <a:spcPts val="0"/>
                        </a:spcAft>
                      </a:pPr>
                      <a:r>
                        <a:rPr kumimoji="0" lang="tr-TR" sz="1200" b="1" kern="1200" dirty="0" smtClean="0">
                          <a:solidFill>
                            <a:srgbClr val="000000"/>
                          </a:solidFill>
                          <a:latin typeface="Times New Roman"/>
                          <a:ea typeface="Times New Roman"/>
                          <a:cs typeface="Times New Roman"/>
                        </a:rPr>
                        <a:t>Bildiri</a:t>
                      </a:r>
                      <a:endParaRPr kumimoji="0" lang="tr-TR" sz="1200" b="1" kern="1200" dirty="0">
                        <a:solidFill>
                          <a:srgbClr val="000000"/>
                        </a:solidFill>
                        <a:latin typeface="Times New Roman"/>
                        <a:ea typeface="Times New Roman"/>
                        <a:cs typeface="Times New Roman"/>
                      </a:endParaRPr>
                    </a:p>
                  </a:txBody>
                  <a:tcPr marL="44450" marR="44450" marT="0" marB="0" anchor="ctr"/>
                </a:tc>
                <a:tc>
                  <a:txBody>
                    <a:bodyPr/>
                    <a:lstStyle/>
                    <a:p>
                      <a:pPr marL="0" algn="ctr" rtl="0" eaLnBrk="1" latinLnBrk="0" hangingPunct="1">
                        <a:lnSpc>
                          <a:spcPct val="150000"/>
                        </a:lnSpc>
                        <a:spcAft>
                          <a:spcPts val="0"/>
                        </a:spcAft>
                      </a:pPr>
                      <a:r>
                        <a:rPr kumimoji="0" lang="tr-TR" sz="1200" b="1" kern="1200" dirty="0" smtClean="0">
                          <a:solidFill>
                            <a:srgbClr val="000000"/>
                          </a:solidFill>
                          <a:latin typeface="Times New Roman"/>
                          <a:ea typeface="Times New Roman"/>
                          <a:cs typeface="Times New Roman"/>
                        </a:rPr>
                        <a:t>2017</a:t>
                      </a:r>
                    </a:p>
                    <a:p>
                      <a:pPr marL="0" algn="ctr" rtl="0" eaLnBrk="1" latinLnBrk="0" hangingPunct="1">
                        <a:lnSpc>
                          <a:spcPct val="150000"/>
                        </a:lnSpc>
                        <a:spcAft>
                          <a:spcPts val="0"/>
                        </a:spcAft>
                      </a:pPr>
                      <a:r>
                        <a:rPr kumimoji="0" lang="tr-TR" sz="1200" b="1" kern="1200" dirty="0" smtClean="0">
                          <a:solidFill>
                            <a:srgbClr val="000000"/>
                          </a:solidFill>
                          <a:latin typeface="Times New Roman"/>
                          <a:ea typeface="Times New Roman"/>
                          <a:cs typeface="Times New Roman"/>
                        </a:rPr>
                        <a:t>Makale</a:t>
                      </a:r>
                      <a:endParaRPr kumimoji="0" lang="tr-TR" sz="1200" b="1" kern="1200" dirty="0">
                        <a:solidFill>
                          <a:srgbClr val="000000"/>
                        </a:solidFill>
                        <a:latin typeface="Times New Roman"/>
                        <a:ea typeface="Times New Roman"/>
                        <a:cs typeface="Times New Roman"/>
                      </a:endParaRPr>
                    </a:p>
                  </a:txBody>
                  <a:tcPr marL="44450" marR="44450" marT="0" marB="0" anchor="ctr"/>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tc>
              </a:tr>
              <a:tr h="420265">
                <a:tc>
                  <a:txBody>
                    <a:bodyPr/>
                    <a:lstStyle/>
                    <a:p>
                      <a:pPr>
                        <a:lnSpc>
                          <a:spcPct val="150000"/>
                        </a:lnSpc>
                        <a:spcAft>
                          <a:spcPts val="0"/>
                        </a:spcAft>
                      </a:pPr>
                      <a:r>
                        <a:rPr lang="tr-TR" sz="1200" b="1" dirty="0">
                          <a:solidFill>
                            <a:srgbClr val="000000"/>
                          </a:solidFill>
                          <a:latin typeface="Times New Roman"/>
                          <a:ea typeface="Times New Roman"/>
                          <a:cs typeface="Times New Roman"/>
                        </a:rPr>
                        <a:t>1 </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200" b="1" dirty="0">
                          <a:solidFill>
                            <a:srgbClr val="000000"/>
                          </a:solidFill>
                          <a:latin typeface="Times New Roman"/>
                          <a:ea typeface="Times New Roman"/>
                          <a:cs typeface="Times New Roman"/>
                        </a:rPr>
                        <a:t> </a:t>
                      </a:r>
                      <a:r>
                        <a:rPr lang="tr-TR" sz="1200" b="1" dirty="0" smtClean="0">
                          <a:solidFill>
                            <a:srgbClr val="000000"/>
                          </a:solidFill>
                          <a:latin typeface="Times New Roman"/>
                          <a:ea typeface="Times New Roman"/>
                          <a:cs typeface="Times New Roman"/>
                        </a:rPr>
                        <a:t>Yrd.</a:t>
                      </a:r>
                      <a:r>
                        <a:rPr lang="tr-TR" sz="1200" b="1" dirty="0" err="1" smtClean="0">
                          <a:solidFill>
                            <a:srgbClr val="000000"/>
                          </a:solidFill>
                          <a:latin typeface="Times New Roman"/>
                          <a:ea typeface="Times New Roman"/>
                          <a:cs typeface="Times New Roman"/>
                        </a:rPr>
                        <a:t>Doç.Dr</a:t>
                      </a:r>
                      <a:r>
                        <a:rPr lang="tr-TR" sz="1200" b="1"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100" b="1" dirty="0" smtClean="0">
                          <a:solidFill>
                            <a:srgbClr val="000000"/>
                          </a:solidFill>
                          <a:latin typeface="+mn-lt"/>
                          <a:ea typeface="Calibri"/>
                          <a:cs typeface="Times New Roman"/>
                        </a:rPr>
                        <a:t>Varol</a:t>
                      </a:r>
                      <a:r>
                        <a:rPr lang="tr-TR" sz="1100" b="1" baseline="0" dirty="0" smtClean="0">
                          <a:solidFill>
                            <a:srgbClr val="000000"/>
                          </a:solidFill>
                          <a:latin typeface="+mn-lt"/>
                          <a:ea typeface="Calibri"/>
                          <a:cs typeface="Times New Roman"/>
                        </a:rPr>
                        <a:t> TUTAL</a:t>
                      </a:r>
                      <a:endParaRPr lang="tr-TR" sz="1100" dirty="0">
                        <a:latin typeface="+mn-lt"/>
                        <a:ea typeface="Calibri"/>
                        <a:cs typeface="Times New Roman"/>
                      </a:endParaRPr>
                    </a:p>
                  </a:txBody>
                  <a:tcPr marL="44450" marR="44450" marT="0" marB="0" anchor="ctr"/>
                </a:tc>
                <a:tc>
                  <a:txBody>
                    <a:bodyPr/>
                    <a:lstStyle/>
                    <a:p>
                      <a:r>
                        <a:rPr lang="tr-TR" dirty="0" smtClean="0"/>
                        <a:t>       4</a:t>
                      </a:r>
                      <a:endParaRPr lang="tr-TR" dirty="0"/>
                    </a:p>
                  </a:txBody>
                  <a:tcPr/>
                </a:tc>
                <a:tc>
                  <a:txBody>
                    <a:bodyPr/>
                    <a:lstStyle/>
                    <a:p>
                      <a:r>
                        <a:rPr lang="tr-TR" dirty="0" smtClean="0"/>
                        <a:t>7</a:t>
                      </a:r>
                      <a:endParaRPr lang="tr-TR" dirty="0"/>
                    </a:p>
                  </a:txBody>
                  <a:tcPr/>
                </a:tc>
                <a:tc>
                  <a:txBody>
                    <a:bodyPr/>
                    <a:lstStyle/>
                    <a:p>
                      <a:r>
                        <a:rPr lang="tr-TR" dirty="0" smtClean="0"/>
                        <a:t>1</a:t>
                      </a:r>
                      <a:endParaRPr lang="tr-TR" dirty="0"/>
                    </a:p>
                  </a:txBody>
                  <a:tcPr/>
                </a:tc>
                <a:tc>
                  <a:txBody>
                    <a:bodyPr/>
                    <a:lstStyle/>
                    <a:p>
                      <a:endParaRPr lang="tr-TR" dirty="0"/>
                    </a:p>
                  </a:txBody>
                  <a:tcPr/>
                </a:tc>
                <a:tc>
                  <a:txBody>
                    <a:bodyPr/>
                    <a:lstStyle/>
                    <a:p>
                      <a:r>
                        <a:rPr lang="tr-TR" dirty="0" smtClean="0"/>
                        <a:t>4</a:t>
                      </a:r>
                      <a:endParaRPr lang="tr-TR" dirty="0"/>
                    </a:p>
                  </a:txBody>
                  <a:tcPr/>
                </a:tc>
                <a:tc>
                  <a:txBody>
                    <a:bodyPr/>
                    <a:lstStyle/>
                    <a:p>
                      <a:endParaRPr lang="tr-TR" dirty="0"/>
                    </a:p>
                  </a:txBody>
                  <a:tcPr/>
                </a:tc>
                <a:tc>
                  <a:txBody>
                    <a:bodyPr/>
                    <a:lstStyle/>
                    <a:p>
                      <a:r>
                        <a:rPr lang="tr-TR" dirty="0" smtClean="0"/>
                        <a:t>16</a:t>
                      </a:r>
                      <a:endParaRPr lang="tr-TR" dirty="0"/>
                    </a:p>
                  </a:txBody>
                  <a:tcPr/>
                </a:tc>
              </a:tr>
              <a:tr h="420265">
                <a:tc>
                  <a:txBody>
                    <a:bodyPr/>
                    <a:lstStyle/>
                    <a:p>
                      <a:pPr>
                        <a:lnSpc>
                          <a:spcPct val="150000"/>
                        </a:lnSpc>
                        <a:spcAft>
                          <a:spcPts val="0"/>
                        </a:spcAft>
                      </a:pPr>
                      <a:r>
                        <a:rPr lang="tr-TR" sz="1200" b="1" dirty="0">
                          <a:solidFill>
                            <a:srgbClr val="000000"/>
                          </a:solidFill>
                          <a:latin typeface="Times New Roman"/>
                          <a:ea typeface="Times New Roman"/>
                          <a:cs typeface="Times New Roman"/>
                        </a:rPr>
                        <a:t>2</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200" b="1" dirty="0">
                          <a:solidFill>
                            <a:srgbClr val="000000"/>
                          </a:solidFill>
                          <a:latin typeface="Times New Roman"/>
                          <a:ea typeface="Times New Roman"/>
                          <a:cs typeface="Times New Roman"/>
                        </a:rPr>
                        <a:t>Yrd.</a:t>
                      </a:r>
                      <a:r>
                        <a:rPr lang="tr-TR" sz="1200" b="1" dirty="0" err="1">
                          <a:solidFill>
                            <a:srgbClr val="000000"/>
                          </a:solidFill>
                          <a:latin typeface="Times New Roman"/>
                          <a:ea typeface="Times New Roman"/>
                          <a:cs typeface="Times New Roman"/>
                        </a:rPr>
                        <a:t>Doç.Dr</a:t>
                      </a:r>
                      <a:r>
                        <a:rPr lang="tr-TR" sz="1200" b="1"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100" b="1" dirty="0" smtClean="0">
                          <a:solidFill>
                            <a:srgbClr val="000000"/>
                          </a:solidFill>
                          <a:latin typeface="+mn-lt"/>
                          <a:ea typeface="Times New Roman"/>
                          <a:cs typeface="Times New Roman"/>
                        </a:rPr>
                        <a:t>Mehmet EFE</a:t>
                      </a:r>
                      <a:endParaRPr lang="tr-TR" sz="1100" dirty="0">
                        <a:latin typeface="+mn-lt"/>
                        <a:ea typeface="Calibri"/>
                        <a:cs typeface="Times New Roman"/>
                      </a:endParaRPr>
                    </a:p>
                  </a:txBody>
                  <a:tcPr marL="44450" marR="44450" marT="0" marB="0" anchor="ctr"/>
                </a:tc>
                <a:tc>
                  <a:txBody>
                    <a:bodyPr/>
                    <a:lstStyle/>
                    <a:p>
                      <a:r>
                        <a:rPr lang="tr-TR" dirty="0" smtClean="0"/>
                        <a:t>        3</a:t>
                      </a:r>
                      <a:endParaRPr lang="tr-TR" dirty="0"/>
                    </a:p>
                  </a:txBody>
                  <a:tcPr/>
                </a:tc>
                <a:tc>
                  <a:txBody>
                    <a:bodyPr/>
                    <a:lstStyle/>
                    <a:p>
                      <a:r>
                        <a:rPr lang="tr-TR" dirty="0" smtClean="0"/>
                        <a:t>5</a:t>
                      </a:r>
                      <a:endParaRPr lang="tr-TR" dirty="0"/>
                    </a:p>
                  </a:txBody>
                  <a:tcPr/>
                </a:tc>
                <a:tc>
                  <a:txBody>
                    <a:bodyPr/>
                    <a:lstStyle/>
                    <a:p>
                      <a:r>
                        <a:rPr lang="tr-TR" dirty="0" smtClean="0"/>
                        <a:t>1</a:t>
                      </a:r>
                      <a:endParaRPr lang="tr-TR" dirty="0"/>
                    </a:p>
                  </a:txBody>
                  <a:tcPr/>
                </a:tc>
                <a:tc>
                  <a:txBody>
                    <a:bodyPr/>
                    <a:lstStyle/>
                    <a:p>
                      <a:endParaRPr lang="tr-TR" dirty="0"/>
                    </a:p>
                  </a:txBody>
                  <a:tcPr/>
                </a:tc>
                <a:tc>
                  <a:txBody>
                    <a:bodyPr/>
                    <a:lstStyle/>
                    <a:p>
                      <a:r>
                        <a:rPr lang="tr-TR" dirty="0" smtClean="0"/>
                        <a:t>4</a:t>
                      </a:r>
                      <a:endParaRPr lang="tr-TR" dirty="0"/>
                    </a:p>
                  </a:txBody>
                  <a:tcPr/>
                </a:tc>
                <a:tc>
                  <a:txBody>
                    <a:bodyPr/>
                    <a:lstStyle/>
                    <a:p>
                      <a:endParaRPr lang="tr-TR"/>
                    </a:p>
                  </a:txBody>
                  <a:tcPr/>
                </a:tc>
                <a:tc>
                  <a:txBody>
                    <a:bodyPr/>
                    <a:lstStyle/>
                    <a:p>
                      <a:r>
                        <a:rPr lang="tr-TR" dirty="0" smtClean="0"/>
                        <a:t>13</a:t>
                      </a:r>
                      <a:endParaRPr lang="tr-TR" dirty="0"/>
                    </a:p>
                  </a:txBody>
                  <a:tcPr/>
                </a:tc>
              </a:tr>
              <a:tr h="420265">
                <a:tc>
                  <a:txBody>
                    <a:bodyPr/>
                    <a:lstStyle/>
                    <a:p>
                      <a:pPr>
                        <a:lnSpc>
                          <a:spcPct val="150000"/>
                        </a:lnSpc>
                        <a:spcAft>
                          <a:spcPts val="0"/>
                        </a:spcAft>
                      </a:pPr>
                      <a:r>
                        <a:rPr lang="tr-TR" sz="1200" b="1" dirty="0">
                          <a:solidFill>
                            <a:srgbClr val="000000"/>
                          </a:solidFill>
                          <a:latin typeface="Times New Roman"/>
                          <a:ea typeface="Times New Roman"/>
                          <a:cs typeface="Times New Roman"/>
                        </a:rPr>
                        <a:t>3</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200" b="1" dirty="0">
                          <a:solidFill>
                            <a:srgbClr val="000000"/>
                          </a:solidFill>
                          <a:latin typeface="Times New Roman"/>
                          <a:ea typeface="Times New Roman"/>
                          <a:cs typeface="Times New Roman"/>
                        </a:rPr>
                        <a:t>Yrd.</a:t>
                      </a:r>
                      <a:r>
                        <a:rPr lang="tr-TR" sz="1200" b="1" dirty="0" err="1">
                          <a:solidFill>
                            <a:srgbClr val="000000"/>
                          </a:solidFill>
                          <a:latin typeface="Times New Roman"/>
                          <a:ea typeface="Times New Roman"/>
                          <a:cs typeface="Times New Roman"/>
                        </a:rPr>
                        <a:t>Doç.Dr</a:t>
                      </a:r>
                      <a:r>
                        <a:rPr lang="tr-TR" sz="1200" b="1"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100" b="1" dirty="0">
                          <a:solidFill>
                            <a:srgbClr val="000000"/>
                          </a:solidFill>
                          <a:latin typeface="+mn-lt"/>
                          <a:ea typeface="Times New Roman"/>
                          <a:cs typeface="Times New Roman"/>
                        </a:rPr>
                        <a:t>Rasim TÖSTEN</a:t>
                      </a:r>
                      <a:endParaRPr lang="tr-TR" sz="1100" dirty="0">
                        <a:latin typeface="+mn-lt"/>
                        <a:ea typeface="Calibri"/>
                        <a:cs typeface="Times New Roman"/>
                      </a:endParaRPr>
                    </a:p>
                  </a:txBody>
                  <a:tcPr marL="44450" marR="44450" marT="0" marB="0" anchor="ctr"/>
                </a:tc>
                <a:tc>
                  <a:txBody>
                    <a:bodyPr/>
                    <a:lstStyle/>
                    <a:p>
                      <a:endParaRPr lang="tr-TR"/>
                    </a:p>
                  </a:txBody>
                  <a:tcPr/>
                </a:tc>
                <a:tc>
                  <a:txBody>
                    <a:bodyPr/>
                    <a:lstStyle/>
                    <a:p>
                      <a:r>
                        <a:rPr lang="tr-TR" dirty="0" smtClean="0"/>
                        <a:t>1</a:t>
                      </a:r>
                      <a:endParaRPr lang="tr-TR" dirty="0"/>
                    </a:p>
                  </a:txBody>
                  <a:tcPr/>
                </a:tc>
                <a:tc>
                  <a:txBody>
                    <a:bodyPr/>
                    <a:lstStyle/>
                    <a:p>
                      <a:endParaRPr lang="tr-TR"/>
                    </a:p>
                  </a:txBody>
                  <a:tcPr/>
                </a:tc>
                <a:tc>
                  <a:txBody>
                    <a:bodyPr/>
                    <a:lstStyle/>
                    <a:p>
                      <a:r>
                        <a:rPr lang="tr-TR" dirty="0" smtClean="0"/>
                        <a:t>5</a:t>
                      </a:r>
                      <a:endParaRPr lang="tr-TR" dirty="0"/>
                    </a:p>
                  </a:txBody>
                  <a:tcPr/>
                </a:tc>
                <a:tc>
                  <a:txBody>
                    <a:bodyPr/>
                    <a:lstStyle/>
                    <a:p>
                      <a:r>
                        <a:rPr lang="tr-TR" dirty="0" smtClean="0"/>
                        <a:t>6</a:t>
                      </a:r>
                      <a:endParaRPr lang="tr-TR" dirty="0"/>
                    </a:p>
                  </a:txBody>
                  <a:tcPr/>
                </a:tc>
                <a:tc>
                  <a:txBody>
                    <a:bodyPr/>
                    <a:lstStyle/>
                    <a:p>
                      <a:r>
                        <a:rPr lang="tr-TR" dirty="0" smtClean="0"/>
                        <a:t>12</a:t>
                      </a:r>
                      <a:endParaRPr lang="tr-TR" dirty="0"/>
                    </a:p>
                  </a:txBody>
                  <a:tcPr/>
                </a:tc>
                <a:tc>
                  <a:txBody>
                    <a:bodyPr/>
                    <a:lstStyle/>
                    <a:p>
                      <a:r>
                        <a:rPr lang="tr-TR" dirty="0" smtClean="0"/>
                        <a:t>24</a:t>
                      </a:r>
                      <a:endParaRPr lang="tr-TR" dirty="0"/>
                    </a:p>
                  </a:txBody>
                  <a:tcPr/>
                </a:tc>
              </a:tr>
              <a:tr h="420265">
                <a:tc>
                  <a:txBody>
                    <a:bodyPr/>
                    <a:lstStyle/>
                    <a:p>
                      <a:pPr>
                        <a:lnSpc>
                          <a:spcPct val="150000"/>
                        </a:lnSpc>
                        <a:spcAft>
                          <a:spcPts val="0"/>
                        </a:spcAft>
                      </a:pPr>
                      <a:r>
                        <a:rPr lang="tr-TR" sz="1200" b="1" dirty="0">
                          <a:solidFill>
                            <a:srgbClr val="000000"/>
                          </a:solidFill>
                          <a:latin typeface="Times New Roman"/>
                          <a:ea typeface="Times New Roman"/>
                          <a:cs typeface="Times New Roman"/>
                        </a:rPr>
                        <a:t>4</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200" b="1" dirty="0">
                          <a:solidFill>
                            <a:srgbClr val="000000"/>
                          </a:solidFill>
                          <a:latin typeface="Times New Roman"/>
                          <a:ea typeface="Times New Roman"/>
                          <a:cs typeface="Times New Roman"/>
                        </a:rPr>
                        <a:t>Yrd.</a:t>
                      </a:r>
                      <a:r>
                        <a:rPr lang="tr-TR" sz="1200" b="1" dirty="0" err="1">
                          <a:solidFill>
                            <a:srgbClr val="000000"/>
                          </a:solidFill>
                          <a:latin typeface="Times New Roman"/>
                          <a:ea typeface="Times New Roman"/>
                          <a:cs typeface="Times New Roman"/>
                        </a:rPr>
                        <a:t>Doç.Dr</a:t>
                      </a:r>
                      <a:r>
                        <a:rPr lang="tr-TR" sz="1200" b="1"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100" dirty="0" err="1" smtClean="0">
                          <a:latin typeface="+mn-lt"/>
                          <a:ea typeface="Calibri"/>
                          <a:cs typeface="Times New Roman"/>
                        </a:rPr>
                        <a:t>Erşan</a:t>
                      </a:r>
                      <a:r>
                        <a:rPr lang="tr-TR" sz="1100" baseline="0" dirty="0" smtClean="0">
                          <a:latin typeface="+mn-lt"/>
                          <a:ea typeface="Calibri"/>
                          <a:cs typeface="Times New Roman"/>
                        </a:rPr>
                        <a:t> ARSLAN</a:t>
                      </a:r>
                      <a:endParaRPr lang="tr-TR" sz="1100" dirty="0">
                        <a:latin typeface="+mn-lt"/>
                        <a:ea typeface="Calibri"/>
                        <a:cs typeface="Times New Roman"/>
                      </a:endParaRPr>
                    </a:p>
                  </a:txBody>
                  <a:tcPr marL="44450" marR="44450" marT="0" marB="0" anchor="ctr"/>
                </a:tc>
                <a:tc>
                  <a:txBody>
                    <a:bodyPr/>
                    <a:lstStyle/>
                    <a:p>
                      <a:r>
                        <a:rPr lang="tr-TR" dirty="0" smtClean="0"/>
                        <a:t>        </a:t>
                      </a:r>
                      <a:endParaRPr lang="tr-TR" dirty="0"/>
                    </a:p>
                  </a:txBody>
                  <a:tcPr/>
                </a:tc>
                <a:tc>
                  <a:txBody>
                    <a:bodyPr/>
                    <a:lstStyle/>
                    <a:p>
                      <a:endParaRPr lang="tr-TR" dirty="0"/>
                    </a:p>
                  </a:txBody>
                  <a:tcPr/>
                </a:tc>
                <a:tc>
                  <a:txBody>
                    <a:bodyPr/>
                    <a:lstStyle/>
                    <a:p>
                      <a:r>
                        <a:rPr lang="tr-TR" smtClean="0"/>
                        <a:t>1</a:t>
                      </a:r>
                      <a:endParaRPr lang="tr-TR" dirty="0"/>
                    </a:p>
                  </a:txBody>
                  <a:tcPr/>
                </a:tc>
                <a:tc>
                  <a:txBody>
                    <a:bodyPr/>
                    <a:lstStyle/>
                    <a:p>
                      <a:r>
                        <a:rPr lang="tr-TR" dirty="0" smtClean="0"/>
                        <a:t>3</a:t>
                      </a:r>
                      <a:endParaRPr lang="tr-TR" dirty="0"/>
                    </a:p>
                  </a:txBody>
                  <a:tcPr/>
                </a:tc>
                <a:tc>
                  <a:txBody>
                    <a:bodyPr/>
                    <a:lstStyle/>
                    <a:p>
                      <a:r>
                        <a:rPr lang="tr-TR" dirty="0" smtClean="0"/>
                        <a:t>3</a:t>
                      </a:r>
                      <a:endParaRPr lang="tr-TR" dirty="0"/>
                    </a:p>
                  </a:txBody>
                  <a:tcPr/>
                </a:tc>
                <a:tc>
                  <a:txBody>
                    <a:bodyPr/>
                    <a:lstStyle/>
                    <a:p>
                      <a:r>
                        <a:rPr lang="tr-TR" dirty="0" smtClean="0"/>
                        <a:t>7</a:t>
                      </a:r>
                      <a:endParaRPr lang="tr-TR" dirty="0"/>
                    </a:p>
                  </a:txBody>
                  <a:tcPr/>
                </a:tc>
                <a:tc>
                  <a:txBody>
                    <a:bodyPr/>
                    <a:lstStyle/>
                    <a:p>
                      <a:r>
                        <a:rPr lang="tr-TR" dirty="0" smtClean="0"/>
                        <a:t>14</a:t>
                      </a:r>
                      <a:endParaRPr lang="tr-TR" dirty="0"/>
                    </a:p>
                  </a:txBody>
                  <a:tcPr/>
                </a:tc>
              </a:tr>
              <a:tr h="420265">
                <a:tc>
                  <a:txBody>
                    <a:bodyPr/>
                    <a:lstStyle/>
                    <a:p>
                      <a:pPr>
                        <a:lnSpc>
                          <a:spcPct val="150000"/>
                        </a:lnSpc>
                        <a:spcAft>
                          <a:spcPts val="0"/>
                        </a:spcAft>
                      </a:pPr>
                      <a:r>
                        <a:rPr lang="tr-TR" sz="1200" b="1" dirty="0">
                          <a:solidFill>
                            <a:srgbClr val="000000"/>
                          </a:solidFill>
                          <a:latin typeface="Times New Roman"/>
                          <a:ea typeface="Times New Roman"/>
                          <a:cs typeface="Times New Roman"/>
                        </a:rPr>
                        <a:t>5</a:t>
                      </a:r>
                      <a:endParaRPr lang="tr-TR" sz="1100" dirty="0">
                        <a:latin typeface="Calibri"/>
                        <a:ea typeface="Calibri"/>
                        <a:cs typeface="Times New Roman"/>
                      </a:endParaRPr>
                    </a:p>
                  </a:txBody>
                  <a:tcPr marL="44450" marR="44450" marT="0" marB="0" anchor="b"/>
                </a:tc>
                <a:tc>
                  <a:txBody>
                    <a:bodyPr/>
                    <a:lstStyle/>
                    <a:p>
                      <a:pPr>
                        <a:lnSpc>
                          <a:spcPct val="150000"/>
                        </a:lnSpc>
                        <a:spcAft>
                          <a:spcPts val="0"/>
                        </a:spcAft>
                      </a:pPr>
                      <a:r>
                        <a:rPr lang="tr-TR" sz="1200" b="1" dirty="0">
                          <a:solidFill>
                            <a:srgbClr val="000000"/>
                          </a:solidFill>
                          <a:latin typeface="Times New Roman"/>
                          <a:ea typeface="Times New Roman"/>
                          <a:cs typeface="Times New Roman"/>
                        </a:rPr>
                        <a:t>Yrd.</a:t>
                      </a:r>
                      <a:r>
                        <a:rPr lang="tr-TR" sz="1200" b="1" dirty="0" err="1">
                          <a:solidFill>
                            <a:srgbClr val="000000"/>
                          </a:solidFill>
                          <a:latin typeface="Times New Roman"/>
                          <a:ea typeface="Times New Roman"/>
                          <a:cs typeface="Times New Roman"/>
                        </a:rPr>
                        <a:t>Doç.Dr</a:t>
                      </a:r>
                      <a:r>
                        <a:rPr lang="tr-TR" sz="1200" b="1"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b"/>
                </a:tc>
                <a:tc>
                  <a:txBody>
                    <a:bodyPr/>
                    <a:lstStyle/>
                    <a:p>
                      <a:pPr>
                        <a:lnSpc>
                          <a:spcPct val="150000"/>
                        </a:lnSpc>
                        <a:spcAft>
                          <a:spcPts val="0"/>
                        </a:spcAft>
                      </a:pPr>
                      <a:r>
                        <a:rPr kumimoji="0" lang="tr-TR" sz="1100" b="1" kern="1200" dirty="0" smtClean="0">
                          <a:solidFill>
                            <a:srgbClr val="000000"/>
                          </a:solidFill>
                          <a:latin typeface="+mn-lt"/>
                          <a:ea typeface="Times New Roman"/>
                          <a:cs typeface="Times New Roman"/>
                        </a:rPr>
                        <a:t>Servet REYHAN</a:t>
                      </a:r>
                      <a:endParaRPr kumimoji="0" lang="tr-TR" sz="1100" b="1" kern="1200" dirty="0">
                        <a:solidFill>
                          <a:srgbClr val="000000"/>
                        </a:solidFill>
                        <a:latin typeface="+mn-lt"/>
                        <a:ea typeface="Times New Roman"/>
                        <a:cs typeface="Times New Roman"/>
                      </a:endParaRPr>
                    </a:p>
                  </a:txBody>
                  <a:tcPr marL="44450" marR="44450" marT="0" marB="0" anchor="ctr"/>
                </a:tc>
                <a:tc>
                  <a:txBody>
                    <a:bodyPr/>
                    <a:lstStyle/>
                    <a:p>
                      <a:r>
                        <a:rPr lang="tr-TR" dirty="0" smtClean="0"/>
                        <a:t>         1</a:t>
                      </a:r>
                      <a:endParaRPr lang="tr-TR" dirty="0"/>
                    </a:p>
                  </a:txBody>
                  <a:tcPr/>
                </a:tc>
                <a:tc>
                  <a:txBody>
                    <a:bodyPr/>
                    <a:lstStyle/>
                    <a:p>
                      <a:endParaRPr lang="tr-TR" dirty="0"/>
                    </a:p>
                  </a:txBody>
                  <a:tcPr/>
                </a:tc>
                <a:tc>
                  <a:txBody>
                    <a:bodyPr/>
                    <a:lstStyle/>
                    <a:p>
                      <a:r>
                        <a:rPr lang="tr-TR" dirty="0" smtClean="0"/>
                        <a:t>1</a:t>
                      </a:r>
                      <a:endParaRPr lang="tr-TR" dirty="0"/>
                    </a:p>
                  </a:txBody>
                  <a:tcPr/>
                </a:tc>
                <a:tc>
                  <a:txBody>
                    <a:bodyPr/>
                    <a:lstStyle/>
                    <a:p>
                      <a:r>
                        <a:rPr lang="tr-TR" dirty="0" smtClean="0"/>
                        <a:t>1</a:t>
                      </a:r>
                      <a:endParaRPr lang="tr-TR" dirty="0"/>
                    </a:p>
                  </a:txBody>
                  <a:tcPr/>
                </a:tc>
                <a:tc>
                  <a:txBody>
                    <a:bodyPr/>
                    <a:lstStyle/>
                    <a:p>
                      <a:r>
                        <a:rPr lang="tr-TR" dirty="0" smtClean="0"/>
                        <a:t>2</a:t>
                      </a:r>
                      <a:endParaRPr lang="tr-TR" dirty="0"/>
                    </a:p>
                  </a:txBody>
                  <a:tcPr/>
                </a:tc>
                <a:tc>
                  <a:txBody>
                    <a:bodyPr/>
                    <a:lstStyle/>
                    <a:p>
                      <a:r>
                        <a:rPr lang="tr-TR" dirty="0" smtClean="0"/>
                        <a:t>4</a:t>
                      </a:r>
                      <a:endParaRPr lang="tr-TR" dirty="0"/>
                    </a:p>
                  </a:txBody>
                  <a:tcPr/>
                </a:tc>
                <a:tc>
                  <a:txBody>
                    <a:bodyPr/>
                    <a:lstStyle/>
                    <a:p>
                      <a:r>
                        <a:rPr lang="tr-TR" dirty="0" smtClean="0"/>
                        <a:t>9</a:t>
                      </a:r>
                      <a:endParaRPr lang="tr-TR" dirty="0"/>
                    </a:p>
                  </a:txBody>
                  <a:tcPr/>
                </a:tc>
              </a:tr>
              <a:tr h="483592">
                <a:tc>
                  <a:txBody>
                    <a:bodyPr/>
                    <a:lstStyle/>
                    <a:p>
                      <a:pPr>
                        <a:lnSpc>
                          <a:spcPct val="150000"/>
                        </a:lnSpc>
                        <a:spcAft>
                          <a:spcPts val="0"/>
                        </a:spcAft>
                      </a:pPr>
                      <a:r>
                        <a:rPr lang="tr-TR" sz="1200" b="1" dirty="0">
                          <a:latin typeface="Times New Roman"/>
                          <a:ea typeface="Calibri"/>
                          <a:cs typeface="Times New Roman"/>
                        </a:rPr>
                        <a:t> 6</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200" b="1" dirty="0" smtClean="0">
                          <a:solidFill>
                            <a:srgbClr val="000000"/>
                          </a:solidFill>
                          <a:latin typeface="Times New Roman"/>
                          <a:ea typeface="Times New Roman"/>
                          <a:cs typeface="Times New Roman"/>
                        </a:rPr>
                        <a:t>Yrd.</a:t>
                      </a:r>
                      <a:r>
                        <a:rPr lang="tr-TR" sz="1200" b="1" dirty="0" err="1" smtClean="0">
                          <a:solidFill>
                            <a:srgbClr val="000000"/>
                          </a:solidFill>
                          <a:latin typeface="Times New Roman"/>
                          <a:ea typeface="Times New Roman"/>
                          <a:cs typeface="Times New Roman"/>
                        </a:rPr>
                        <a:t>Doç.Dr</a:t>
                      </a:r>
                      <a:r>
                        <a:rPr lang="tr-TR" sz="1200" b="1" dirty="0" smtClean="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tc>
                <a:tc>
                  <a:txBody>
                    <a:bodyPr/>
                    <a:lstStyle/>
                    <a:p>
                      <a:r>
                        <a:rPr kumimoji="0" lang="tr-TR" sz="1100" b="1" kern="1200" dirty="0" smtClean="0">
                          <a:solidFill>
                            <a:srgbClr val="000000"/>
                          </a:solidFill>
                          <a:latin typeface="+mn-lt"/>
                          <a:ea typeface="Times New Roman"/>
                          <a:cs typeface="Times New Roman"/>
                        </a:rPr>
                        <a:t>Deniz ÇAKAROĞLU</a:t>
                      </a:r>
                      <a:endParaRPr kumimoji="0" lang="tr-TR" sz="1100" b="1" kern="1200" dirty="0">
                        <a:solidFill>
                          <a:srgbClr val="000000"/>
                        </a:solidFill>
                        <a:latin typeface="+mn-lt"/>
                        <a:ea typeface="Times New Roman"/>
                        <a:cs typeface="Times New Roman"/>
                      </a:endParaRPr>
                    </a:p>
                  </a:txBody>
                  <a:tcPr/>
                </a:tc>
                <a:tc>
                  <a:txBody>
                    <a:bodyPr/>
                    <a:lstStyle/>
                    <a:p>
                      <a:endParaRPr lang="tr-TR" dirty="0"/>
                    </a:p>
                  </a:txBody>
                  <a:tcPr/>
                </a:tc>
                <a:tc>
                  <a:txBody>
                    <a:bodyPr/>
                    <a:lstStyle/>
                    <a:p>
                      <a:endParaRPr lang="tr-TR"/>
                    </a:p>
                  </a:txBody>
                  <a:tcPr/>
                </a:tc>
                <a:tc>
                  <a:txBody>
                    <a:bodyPr/>
                    <a:lstStyle/>
                    <a:p>
                      <a:endParaRPr lang="tr-TR" dirty="0"/>
                    </a:p>
                  </a:txBody>
                  <a:tcPr/>
                </a:tc>
                <a:tc>
                  <a:txBody>
                    <a:bodyPr/>
                    <a:lstStyle/>
                    <a:p>
                      <a:endParaRPr lang="tr-TR" dirty="0"/>
                    </a:p>
                  </a:txBody>
                  <a:tcPr/>
                </a:tc>
                <a:tc>
                  <a:txBody>
                    <a:bodyPr/>
                    <a:lstStyle/>
                    <a:p>
                      <a:r>
                        <a:rPr lang="tr-TR" dirty="0" smtClean="0"/>
                        <a:t>4</a:t>
                      </a:r>
                      <a:endParaRPr lang="tr-TR" dirty="0"/>
                    </a:p>
                  </a:txBody>
                  <a:tcPr/>
                </a:tc>
                <a:tc>
                  <a:txBody>
                    <a:bodyPr/>
                    <a:lstStyle/>
                    <a:p>
                      <a:endParaRPr lang="tr-TR" dirty="0"/>
                    </a:p>
                  </a:txBody>
                  <a:tcPr/>
                </a:tc>
                <a:tc>
                  <a:txBody>
                    <a:bodyPr/>
                    <a:lstStyle/>
                    <a:p>
                      <a:r>
                        <a:rPr lang="tr-TR" dirty="0" smtClean="0"/>
                        <a:t>4</a:t>
                      </a:r>
                      <a:endParaRPr lang="tr-TR" dirty="0"/>
                    </a:p>
                  </a:txBody>
                  <a:tcPr/>
                </a:tc>
              </a:tr>
              <a:tr h="420265">
                <a:tc>
                  <a:txBody>
                    <a:bodyPr/>
                    <a:lstStyle/>
                    <a:p>
                      <a:pPr>
                        <a:lnSpc>
                          <a:spcPct val="150000"/>
                        </a:lnSpc>
                        <a:spcAft>
                          <a:spcPts val="0"/>
                        </a:spcAft>
                      </a:pPr>
                      <a:r>
                        <a:rPr lang="tr-TR" sz="1200" b="1" dirty="0">
                          <a:latin typeface="Times New Roman"/>
                          <a:ea typeface="Calibri"/>
                          <a:cs typeface="Times New Roman"/>
                        </a:rPr>
                        <a:t>7</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200" b="1" dirty="0" smtClean="0">
                          <a:solidFill>
                            <a:srgbClr val="000000"/>
                          </a:solidFill>
                          <a:latin typeface="Times New Roman"/>
                          <a:ea typeface="Times New Roman"/>
                          <a:cs typeface="Times New Roman"/>
                        </a:rPr>
                        <a:t>Yrd.</a:t>
                      </a:r>
                      <a:r>
                        <a:rPr lang="tr-TR" sz="1200" b="1" dirty="0" err="1" smtClean="0">
                          <a:solidFill>
                            <a:srgbClr val="000000"/>
                          </a:solidFill>
                          <a:latin typeface="Times New Roman"/>
                          <a:ea typeface="Times New Roman"/>
                          <a:cs typeface="Times New Roman"/>
                        </a:rPr>
                        <a:t>Doç.Dr</a:t>
                      </a:r>
                      <a:r>
                        <a:rPr lang="tr-TR" sz="1200" b="1" dirty="0" smtClean="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tc>
                <a:tc>
                  <a:txBody>
                    <a:bodyPr/>
                    <a:lstStyle/>
                    <a:p>
                      <a:r>
                        <a:rPr kumimoji="0" lang="tr-TR" sz="1100" b="1" kern="1200" dirty="0" smtClean="0">
                          <a:solidFill>
                            <a:srgbClr val="000000"/>
                          </a:solidFill>
                          <a:latin typeface="+mn-lt"/>
                          <a:ea typeface="Times New Roman"/>
                          <a:cs typeface="Times New Roman"/>
                        </a:rPr>
                        <a:t>Ömer CENGİZ</a:t>
                      </a:r>
                    </a:p>
                  </a:txBody>
                  <a:tcPr/>
                </a:tc>
                <a:tc>
                  <a:txBody>
                    <a:bodyPr/>
                    <a:lstStyle/>
                    <a:p>
                      <a:endParaRPr lang="tr-TR" dirty="0"/>
                    </a:p>
                  </a:txBody>
                  <a:tcPr/>
                </a:tc>
                <a:tc>
                  <a:txBody>
                    <a:bodyPr/>
                    <a:lstStyle/>
                    <a:p>
                      <a:endParaRPr lang="tr-TR" dirty="0"/>
                    </a:p>
                  </a:txBody>
                  <a:tcPr/>
                </a:tc>
                <a:tc>
                  <a:txBody>
                    <a:bodyPr/>
                    <a:lstStyle/>
                    <a:p>
                      <a:r>
                        <a:rPr lang="tr-TR" dirty="0" smtClean="0"/>
                        <a:t>1</a:t>
                      </a:r>
                      <a:endParaRPr lang="tr-TR" dirty="0"/>
                    </a:p>
                  </a:txBody>
                  <a:tcPr/>
                </a:tc>
                <a:tc>
                  <a:txBody>
                    <a:bodyPr/>
                    <a:lstStyle/>
                    <a:p>
                      <a:r>
                        <a:rPr lang="tr-TR" dirty="0" smtClean="0"/>
                        <a:t>2</a:t>
                      </a:r>
                      <a:endParaRPr lang="tr-TR" dirty="0"/>
                    </a:p>
                  </a:txBody>
                  <a:tcPr/>
                </a:tc>
                <a:tc>
                  <a:txBody>
                    <a:bodyPr/>
                    <a:lstStyle/>
                    <a:p>
                      <a:r>
                        <a:rPr lang="tr-TR" dirty="0" smtClean="0"/>
                        <a:t>1</a:t>
                      </a:r>
                      <a:endParaRPr lang="tr-TR" dirty="0"/>
                    </a:p>
                  </a:txBody>
                  <a:tcPr/>
                </a:tc>
                <a:tc>
                  <a:txBody>
                    <a:bodyPr/>
                    <a:lstStyle/>
                    <a:p>
                      <a:endParaRPr lang="tr-TR" dirty="0"/>
                    </a:p>
                  </a:txBody>
                  <a:tcPr/>
                </a:tc>
                <a:tc>
                  <a:txBody>
                    <a:bodyPr/>
                    <a:lstStyle/>
                    <a:p>
                      <a:r>
                        <a:rPr lang="tr-TR" dirty="0" smtClean="0"/>
                        <a:t>4</a:t>
                      </a:r>
                      <a:endParaRPr lang="tr-TR" dirty="0"/>
                    </a:p>
                  </a:txBody>
                  <a:tcPr/>
                </a:tc>
              </a:tr>
              <a:tr h="420265">
                <a:tc>
                  <a:txBody>
                    <a:bodyPr/>
                    <a:lstStyle/>
                    <a:p>
                      <a:pPr>
                        <a:lnSpc>
                          <a:spcPct val="150000"/>
                        </a:lnSpc>
                        <a:spcAft>
                          <a:spcPts val="0"/>
                        </a:spcAft>
                      </a:pPr>
                      <a:r>
                        <a:rPr lang="tr-TR" sz="1100" dirty="0" smtClean="0">
                          <a:latin typeface="Calibri"/>
                          <a:ea typeface="Calibri"/>
                          <a:cs typeface="Times New Roman"/>
                        </a:rPr>
                        <a:t>8</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200" b="1" dirty="0">
                          <a:solidFill>
                            <a:srgbClr val="000000"/>
                          </a:solidFill>
                          <a:latin typeface="Times New Roman"/>
                          <a:ea typeface="Times New Roman"/>
                          <a:cs typeface="Times New Roman"/>
                        </a:rPr>
                        <a:t> </a:t>
                      </a:r>
                      <a:r>
                        <a:rPr lang="tr-TR" sz="1200" b="1" dirty="0" err="1" smtClean="0">
                          <a:solidFill>
                            <a:srgbClr val="000000"/>
                          </a:solidFill>
                          <a:latin typeface="Times New Roman"/>
                          <a:ea typeface="Times New Roman"/>
                          <a:cs typeface="Times New Roman"/>
                        </a:rPr>
                        <a:t>Öğr</a:t>
                      </a:r>
                      <a:r>
                        <a:rPr lang="tr-TR" sz="1200" b="1" dirty="0" smtClean="0">
                          <a:solidFill>
                            <a:srgbClr val="000000"/>
                          </a:solidFill>
                          <a:latin typeface="Times New Roman"/>
                          <a:ea typeface="Times New Roman"/>
                          <a:cs typeface="Times New Roman"/>
                        </a:rPr>
                        <a:t>.Gör.</a:t>
                      </a:r>
                      <a:endParaRPr lang="tr-TR" sz="1100" dirty="0">
                        <a:latin typeface="Calibri"/>
                        <a:ea typeface="Calibri"/>
                        <a:cs typeface="Times New Roman"/>
                      </a:endParaRPr>
                    </a:p>
                  </a:txBody>
                  <a:tcPr marL="44450" marR="44450" marT="0" marB="0" anchor="ctr"/>
                </a:tc>
                <a:tc>
                  <a:txBody>
                    <a:bodyPr/>
                    <a:lstStyle/>
                    <a:p>
                      <a:r>
                        <a:rPr kumimoji="0" lang="tr-TR" sz="1100" b="1" kern="1200" dirty="0" smtClean="0">
                          <a:solidFill>
                            <a:srgbClr val="000000"/>
                          </a:solidFill>
                          <a:latin typeface="+mn-lt"/>
                          <a:ea typeface="Times New Roman"/>
                          <a:cs typeface="Times New Roman"/>
                        </a:rPr>
                        <a:t>Emre SERİN</a:t>
                      </a:r>
                    </a:p>
                  </a:txBody>
                  <a:tcPr/>
                </a:tc>
                <a:tc>
                  <a:txBody>
                    <a:bodyPr/>
                    <a:lstStyle/>
                    <a:p>
                      <a:endParaRPr lang="tr-TR" dirty="0"/>
                    </a:p>
                  </a:txBody>
                  <a:tcPr/>
                </a:tc>
                <a:tc>
                  <a:txBody>
                    <a:bodyPr/>
                    <a:lstStyle/>
                    <a:p>
                      <a:r>
                        <a:rPr lang="tr-TR" dirty="0" smtClean="0"/>
                        <a:t>1</a:t>
                      </a:r>
                      <a:endParaRPr lang="tr-TR" dirty="0"/>
                    </a:p>
                  </a:txBody>
                  <a:tcPr/>
                </a:tc>
                <a:tc>
                  <a:txBody>
                    <a:bodyPr/>
                    <a:lstStyle/>
                    <a:p>
                      <a:endParaRPr lang="tr-TR" dirty="0"/>
                    </a:p>
                  </a:txBody>
                  <a:tcPr/>
                </a:tc>
                <a:tc>
                  <a:txBody>
                    <a:bodyPr/>
                    <a:lstStyle/>
                    <a:p>
                      <a:r>
                        <a:rPr lang="tr-TR" dirty="0" smtClean="0"/>
                        <a:t>3</a:t>
                      </a:r>
                      <a:endParaRPr lang="tr-TR" dirty="0"/>
                    </a:p>
                  </a:txBody>
                  <a:tcPr/>
                </a:tc>
                <a:tc>
                  <a:txBody>
                    <a:bodyPr/>
                    <a:lstStyle/>
                    <a:p>
                      <a:r>
                        <a:rPr lang="tr-TR" dirty="0" smtClean="0"/>
                        <a:t>2</a:t>
                      </a:r>
                      <a:endParaRPr lang="tr-TR" dirty="0"/>
                    </a:p>
                  </a:txBody>
                  <a:tcPr/>
                </a:tc>
                <a:tc>
                  <a:txBody>
                    <a:bodyPr/>
                    <a:lstStyle/>
                    <a:p>
                      <a:r>
                        <a:rPr lang="tr-TR" dirty="0" smtClean="0"/>
                        <a:t>3</a:t>
                      </a:r>
                      <a:endParaRPr lang="tr-TR" dirty="0"/>
                    </a:p>
                  </a:txBody>
                  <a:tcPr/>
                </a:tc>
                <a:tc>
                  <a:txBody>
                    <a:bodyPr/>
                    <a:lstStyle/>
                    <a:p>
                      <a:r>
                        <a:rPr lang="tr-TR" dirty="0" smtClean="0"/>
                        <a:t>9</a:t>
                      </a:r>
                      <a:endParaRPr lang="tr-TR" dirty="0"/>
                    </a:p>
                  </a:txBody>
                  <a:tcPr/>
                </a:tc>
              </a:tr>
              <a:tr h="420265">
                <a:tc>
                  <a:txBody>
                    <a:bodyPr/>
                    <a:lstStyle/>
                    <a:p>
                      <a:pPr>
                        <a:lnSpc>
                          <a:spcPct val="150000"/>
                        </a:lnSpc>
                        <a:spcAft>
                          <a:spcPts val="0"/>
                        </a:spcAft>
                      </a:pPr>
                      <a:r>
                        <a:rPr lang="tr-TR" sz="1200" b="1" dirty="0" smtClean="0">
                          <a:solidFill>
                            <a:srgbClr val="000000"/>
                          </a:solidFill>
                          <a:latin typeface="Times New Roman"/>
                          <a:ea typeface="Calibri"/>
                          <a:cs typeface="Times New Roman"/>
                        </a:rPr>
                        <a:t>9</a:t>
                      </a:r>
                      <a:endParaRPr lang="tr-TR" sz="1100" dirty="0">
                        <a:latin typeface="Calibri"/>
                        <a:ea typeface="Calibri"/>
                        <a:cs typeface="Times New Roman"/>
                      </a:endParaRPr>
                    </a:p>
                  </a:txBody>
                  <a:tcPr marL="44450" marR="4445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1" dirty="0" err="1" smtClean="0">
                          <a:solidFill>
                            <a:srgbClr val="000000"/>
                          </a:solidFill>
                          <a:latin typeface="Times New Roman"/>
                          <a:ea typeface="Times New Roman"/>
                          <a:cs typeface="Times New Roman"/>
                        </a:rPr>
                        <a:t>Öğr</a:t>
                      </a:r>
                      <a:r>
                        <a:rPr lang="tr-TR" sz="1200" b="1" dirty="0" smtClean="0">
                          <a:solidFill>
                            <a:srgbClr val="000000"/>
                          </a:solidFill>
                          <a:latin typeface="Times New Roman"/>
                          <a:ea typeface="Times New Roman"/>
                          <a:cs typeface="Times New Roman"/>
                        </a:rPr>
                        <a:t>.Gör.</a:t>
                      </a:r>
                      <a:endParaRPr kumimoji="0" lang="tr-TR" sz="1200" b="1" kern="1200" dirty="0" smtClean="0">
                        <a:solidFill>
                          <a:srgbClr val="000000"/>
                        </a:solidFill>
                        <a:latin typeface="Times New Roman"/>
                        <a:ea typeface="Times New Roman"/>
                        <a:cs typeface="Times New Roman"/>
                      </a:endParaRPr>
                    </a:p>
                  </a:txBody>
                  <a:tcPr/>
                </a:tc>
                <a:tc>
                  <a:txBody>
                    <a:bodyPr/>
                    <a:lstStyle/>
                    <a:p>
                      <a:r>
                        <a:rPr kumimoji="0" lang="tr-TR" sz="1100" b="1" kern="1200" dirty="0" smtClean="0">
                          <a:solidFill>
                            <a:srgbClr val="000000"/>
                          </a:solidFill>
                          <a:latin typeface="+mn-lt"/>
                          <a:ea typeface="Times New Roman"/>
                          <a:cs typeface="Times New Roman"/>
                        </a:rPr>
                        <a:t>Yusuf SOYLU</a:t>
                      </a:r>
                    </a:p>
                  </a:txBody>
                  <a:tcPr/>
                </a:tc>
                <a:tc>
                  <a:txBody>
                    <a:bodyPr/>
                    <a:lstStyle/>
                    <a:p>
                      <a:endParaRPr lang="tr-TR"/>
                    </a:p>
                  </a:txBody>
                  <a:tcPr/>
                </a:tc>
                <a:tc>
                  <a:txBody>
                    <a:bodyPr/>
                    <a:lstStyle/>
                    <a:p>
                      <a:r>
                        <a:rPr lang="tr-TR" dirty="0" smtClean="0"/>
                        <a:t>2</a:t>
                      </a:r>
                      <a:endParaRPr lang="tr-TR" dirty="0"/>
                    </a:p>
                  </a:txBody>
                  <a:tcPr/>
                </a:tc>
                <a:tc>
                  <a:txBody>
                    <a:bodyPr/>
                    <a:lstStyle/>
                    <a:p>
                      <a:endParaRPr lang="tr-TR" dirty="0"/>
                    </a:p>
                  </a:txBody>
                  <a:tcPr/>
                </a:tc>
                <a:tc>
                  <a:txBody>
                    <a:bodyPr/>
                    <a:lstStyle/>
                    <a:p>
                      <a:r>
                        <a:rPr lang="tr-TR" dirty="0" smtClean="0"/>
                        <a:t>1</a:t>
                      </a:r>
                      <a:endParaRPr lang="tr-TR" dirty="0"/>
                    </a:p>
                  </a:txBody>
                  <a:tcPr/>
                </a:tc>
                <a:tc>
                  <a:txBody>
                    <a:bodyPr/>
                    <a:lstStyle/>
                    <a:p>
                      <a:r>
                        <a:rPr lang="tr-TR" dirty="0" smtClean="0"/>
                        <a:t>5</a:t>
                      </a:r>
                      <a:endParaRPr lang="tr-TR" dirty="0"/>
                    </a:p>
                  </a:txBody>
                  <a:tcPr/>
                </a:tc>
                <a:tc>
                  <a:txBody>
                    <a:bodyPr/>
                    <a:lstStyle/>
                    <a:p>
                      <a:r>
                        <a:rPr lang="tr-TR" dirty="0" smtClean="0"/>
                        <a:t>4</a:t>
                      </a:r>
                      <a:endParaRPr lang="tr-TR" dirty="0"/>
                    </a:p>
                  </a:txBody>
                  <a:tcPr/>
                </a:tc>
                <a:tc>
                  <a:txBody>
                    <a:bodyPr/>
                    <a:lstStyle/>
                    <a:p>
                      <a:r>
                        <a:rPr lang="tr-TR" dirty="0" smtClean="0"/>
                        <a:t>12</a:t>
                      </a:r>
                      <a:endParaRPr lang="tr-TR" dirty="0"/>
                    </a:p>
                  </a:txBody>
                  <a:tcPr/>
                </a:tc>
              </a:tr>
              <a:tr h="420265">
                <a:tc>
                  <a:txBody>
                    <a:bodyPr/>
                    <a:lstStyle/>
                    <a:p>
                      <a:pPr>
                        <a:lnSpc>
                          <a:spcPct val="150000"/>
                        </a:lnSpc>
                        <a:spcAft>
                          <a:spcPts val="0"/>
                        </a:spcAft>
                      </a:pPr>
                      <a:r>
                        <a:rPr lang="tr-TR" sz="1200" b="1" dirty="0" smtClean="0">
                          <a:solidFill>
                            <a:srgbClr val="000000"/>
                          </a:solidFill>
                          <a:latin typeface="Times New Roman"/>
                          <a:ea typeface="Calibri"/>
                          <a:cs typeface="Times New Roman"/>
                        </a:rPr>
                        <a:t>10</a:t>
                      </a:r>
                      <a:endParaRPr lang="tr-TR" sz="1100" dirty="0">
                        <a:latin typeface="Calibri"/>
                        <a:ea typeface="Calibri"/>
                        <a:cs typeface="Times New Roman"/>
                      </a:endParaRPr>
                    </a:p>
                  </a:txBody>
                  <a:tcPr marL="44450" marR="44450" marT="0" marB="0" anchor="ctr"/>
                </a:tc>
                <a:tc>
                  <a:txBody>
                    <a:bodyPr/>
                    <a:lstStyle/>
                    <a:p>
                      <a:r>
                        <a:rPr kumimoji="0" lang="tr-TR" sz="1200" b="1" kern="1200" dirty="0" smtClean="0">
                          <a:solidFill>
                            <a:srgbClr val="000000"/>
                          </a:solidFill>
                          <a:latin typeface="Times New Roman"/>
                          <a:ea typeface="Times New Roman"/>
                          <a:cs typeface="Times New Roman"/>
                        </a:rPr>
                        <a:t>Arş.Gör.</a:t>
                      </a:r>
                    </a:p>
                  </a:txBody>
                  <a:tcPr/>
                </a:tc>
                <a:tc>
                  <a:txBody>
                    <a:bodyPr/>
                    <a:lstStyle/>
                    <a:p>
                      <a:r>
                        <a:rPr kumimoji="0" lang="tr-TR" sz="1100" b="1" kern="1200" dirty="0" smtClean="0">
                          <a:solidFill>
                            <a:srgbClr val="000000"/>
                          </a:solidFill>
                          <a:latin typeface="+mn-lt"/>
                          <a:ea typeface="Times New Roman"/>
                          <a:cs typeface="Times New Roman"/>
                        </a:rPr>
                        <a:t>Erhan ŞAHİN</a:t>
                      </a:r>
                    </a:p>
                  </a:txBody>
                  <a:tcPr/>
                </a:tc>
                <a:tc>
                  <a:txBody>
                    <a:bodyPr/>
                    <a:lstStyle/>
                    <a:p>
                      <a:r>
                        <a:rPr lang="tr-TR" dirty="0" smtClean="0"/>
                        <a:t>           1</a:t>
                      </a:r>
                      <a:endParaRPr lang="tr-TR" dirty="0"/>
                    </a:p>
                  </a:txBody>
                  <a:tcPr/>
                </a:tc>
                <a:tc>
                  <a:txBody>
                    <a:bodyPr/>
                    <a:lstStyle/>
                    <a:p>
                      <a:r>
                        <a:rPr lang="tr-TR" dirty="0" smtClean="0"/>
                        <a:t>1</a:t>
                      </a:r>
                      <a:endParaRPr lang="tr-TR" dirty="0"/>
                    </a:p>
                  </a:txBody>
                  <a:tcPr/>
                </a:tc>
                <a:tc>
                  <a:txBody>
                    <a:bodyPr/>
                    <a:lstStyle/>
                    <a:p>
                      <a:r>
                        <a:rPr lang="tr-TR" dirty="0" smtClean="0"/>
                        <a:t>1</a:t>
                      </a:r>
                      <a:endParaRPr lang="tr-TR" dirty="0"/>
                    </a:p>
                  </a:txBody>
                  <a:tcPr/>
                </a:tc>
                <a:tc>
                  <a:txBody>
                    <a:bodyPr/>
                    <a:lstStyle/>
                    <a:p>
                      <a:endParaRPr lang="tr-TR" dirty="0"/>
                    </a:p>
                  </a:txBody>
                  <a:tcPr/>
                </a:tc>
                <a:tc>
                  <a:txBody>
                    <a:bodyPr/>
                    <a:lstStyle/>
                    <a:p>
                      <a:r>
                        <a:rPr lang="tr-TR" dirty="0" smtClean="0"/>
                        <a:t>3</a:t>
                      </a:r>
                      <a:endParaRPr lang="tr-TR" dirty="0"/>
                    </a:p>
                  </a:txBody>
                  <a:tcPr/>
                </a:tc>
                <a:tc>
                  <a:txBody>
                    <a:bodyPr/>
                    <a:lstStyle/>
                    <a:p>
                      <a:r>
                        <a:rPr lang="tr-TR" dirty="0" smtClean="0"/>
                        <a:t>4</a:t>
                      </a:r>
                      <a:endParaRPr lang="tr-TR" dirty="0"/>
                    </a:p>
                  </a:txBody>
                  <a:tcPr/>
                </a:tc>
                <a:tc>
                  <a:txBody>
                    <a:bodyPr/>
                    <a:lstStyle/>
                    <a:p>
                      <a:r>
                        <a:rPr lang="tr-TR" dirty="0" smtClean="0"/>
                        <a:t>10</a:t>
                      </a:r>
                      <a:endParaRPr lang="tr-TR" dirty="0"/>
                    </a:p>
                  </a:txBody>
                  <a:tcPr/>
                </a:tc>
              </a:tr>
              <a:tr h="483592">
                <a:tc>
                  <a:txBody>
                    <a:bodyPr/>
                    <a:lstStyle/>
                    <a:p>
                      <a:pPr>
                        <a:lnSpc>
                          <a:spcPct val="150000"/>
                        </a:lnSpc>
                        <a:spcAft>
                          <a:spcPts val="0"/>
                        </a:spcAft>
                      </a:pPr>
                      <a:r>
                        <a:rPr lang="tr-TR" sz="1200" b="1" dirty="0" smtClean="0">
                          <a:solidFill>
                            <a:srgbClr val="000000"/>
                          </a:solidFill>
                          <a:latin typeface="Times New Roman"/>
                          <a:ea typeface="Calibri"/>
                          <a:cs typeface="Times New Roman"/>
                        </a:rPr>
                        <a:t>11</a:t>
                      </a:r>
                      <a:endParaRPr lang="tr-TR" sz="1100" dirty="0">
                        <a:latin typeface="Calibri"/>
                        <a:ea typeface="Calibri"/>
                        <a:cs typeface="Times New Roman"/>
                      </a:endParaRPr>
                    </a:p>
                  </a:txBody>
                  <a:tcPr marL="44450" marR="4445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tr-TR" sz="1100" b="1" kern="1200" dirty="0" smtClean="0">
                          <a:solidFill>
                            <a:srgbClr val="000000"/>
                          </a:solidFill>
                          <a:latin typeface="Times New Roman"/>
                          <a:ea typeface="Times New Roman"/>
                          <a:cs typeface="Times New Roman"/>
                        </a:rPr>
                        <a:t>Arş.Gör.</a:t>
                      </a:r>
                    </a:p>
                  </a:txBody>
                  <a:tcPr/>
                </a:tc>
                <a:tc>
                  <a:txBody>
                    <a:bodyPr/>
                    <a:lstStyle/>
                    <a:p>
                      <a:r>
                        <a:rPr kumimoji="0" lang="tr-TR" sz="1100" b="1" kern="1200" dirty="0" smtClean="0">
                          <a:solidFill>
                            <a:srgbClr val="000000"/>
                          </a:solidFill>
                          <a:latin typeface="+mn-lt"/>
                          <a:ea typeface="Times New Roman"/>
                          <a:cs typeface="Times New Roman"/>
                        </a:rPr>
                        <a:t>Y.Emre YARAYAN</a:t>
                      </a:r>
                    </a:p>
                  </a:txBody>
                  <a:tcPr/>
                </a:tc>
                <a:tc>
                  <a:txBody>
                    <a:bodyPr/>
                    <a:lstStyle/>
                    <a:p>
                      <a:endParaRPr lang="tr-TR"/>
                    </a:p>
                  </a:txBody>
                  <a:tcPr/>
                </a:tc>
                <a:tc>
                  <a:txBody>
                    <a:bodyPr/>
                    <a:lstStyle/>
                    <a:p>
                      <a:endParaRPr lang="tr-TR"/>
                    </a:p>
                  </a:txBody>
                  <a:tcPr/>
                </a:tc>
                <a:tc>
                  <a:txBody>
                    <a:bodyPr/>
                    <a:lstStyle/>
                    <a:p>
                      <a:endParaRPr lang="tr-TR"/>
                    </a:p>
                  </a:txBody>
                  <a:tcPr/>
                </a:tc>
                <a:tc>
                  <a:txBody>
                    <a:bodyPr/>
                    <a:lstStyle/>
                    <a:p>
                      <a:endParaRPr lang="tr-TR"/>
                    </a:p>
                  </a:txBody>
                  <a:tcPr/>
                </a:tc>
                <a:tc>
                  <a:txBody>
                    <a:bodyPr/>
                    <a:lstStyle/>
                    <a:p>
                      <a:r>
                        <a:rPr lang="tr-TR" dirty="0" smtClean="0"/>
                        <a:t>6</a:t>
                      </a:r>
                      <a:endParaRPr lang="tr-TR" dirty="0"/>
                    </a:p>
                  </a:txBody>
                  <a:tcPr/>
                </a:tc>
                <a:tc>
                  <a:txBody>
                    <a:bodyPr/>
                    <a:lstStyle/>
                    <a:p>
                      <a:r>
                        <a:rPr lang="tr-TR" dirty="0" smtClean="0"/>
                        <a:t>2</a:t>
                      </a:r>
                      <a:endParaRPr lang="tr-TR" dirty="0"/>
                    </a:p>
                  </a:txBody>
                  <a:tcPr/>
                </a:tc>
                <a:tc>
                  <a:txBody>
                    <a:bodyPr/>
                    <a:lstStyle/>
                    <a:p>
                      <a:r>
                        <a:rPr lang="tr-TR" dirty="0" smtClean="0"/>
                        <a:t>8</a:t>
                      </a:r>
                      <a:endParaRPr lang="tr-TR" dirty="0"/>
                    </a:p>
                  </a:txBody>
                  <a:tcPr/>
                </a:tc>
              </a:tr>
            </a:tbl>
          </a:graphicData>
        </a:graphic>
      </p:graphicFrame>
    </p:spTree>
  </p:cSld>
  <p:clrMapOvr>
    <a:masterClrMapping/>
  </p:clrMapOvr>
  <p:transition spd="med">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395536" y="2420888"/>
            <a:ext cx="8229600" cy="1143000"/>
          </a:xfrm>
        </p:spPr>
        <p:txBody>
          <a:bodyPr>
            <a:noAutofit/>
          </a:bodyPr>
          <a:lstStyle/>
          <a:p>
            <a:pPr algn="ctr"/>
            <a:r>
              <a:rPr lang="tr-TR" sz="9600" dirty="0" smtClean="0"/>
              <a:t>MALİ İŞLER</a:t>
            </a:r>
            <a:endParaRPr lang="tr-TR" sz="9600" dirty="0"/>
          </a:p>
        </p:txBody>
      </p:sp>
    </p:spTree>
  </p:cSld>
  <p:clrMapOvr>
    <a:masterClrMapping/>
  </p:clrMapOvr>
  <p:transition spd="med">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               HARCAMALAR</a:t>
            </a:r>
            <a:endParaRPr lang="tr-TR" dirty="0"/>
          </a:p>
        </p:txBody>
      </p:sp>
      <p:graphicFrame>
        <p:nvGraphicFramePr>
          <p:cNvPr id="7" name="6 İçerik Yer Tutucusu"/>
          <p:cNvGraphicFramePr>
            <a:graphicFrameLocks noGrp="1"/>
          </p:cNvGraphicFramePr>
          <p:nvPr>
            <p:ph idx="1"/>
          </p:nvPr>
        </p:nvGraphicFramePr>
        <p:xfrm>
          <a:off x="457200" y="1988839"/>
          <a:ext cx="8229600" cy="2651760"/>
        </p:xfrm>
        <a:graphic>
          <a:graphicData uri="http://schemas.openxmlformats.org/drawingml/2006/table">
            <a:tbl>
              <a:tblPr firstRow="1" bandRow="1">
                <a:tableStyleId>{5C22544A-7EE6-4342-B048-85BDC9FD1C3A}</a:tableStyleId>
              </a:tblPr>
              <a:tblGrid>
                <a:gridCol w="1090464"/>
                <a:gridCol w="3600400"/>
                <a:gridCol w="1481336"/>
                <a:gridCol w="2057400"/>
              </a:tblGrid>
              <a:tr h="629463">
                <a:tc>
                  <a:txBody>
                    <a:bodyPr/>
                    <a:lstStyle/>
                    <a:p>
                      <a:r>
                        <a:rPr lang="tr-TR" dirty="0" smtClean="0"/>
                        <a:t>SIRA NO</a:t>
                      </a:r>
                      <a:endParaRPr lang="tr-TR" dirty="0"/>
                    </a:p>
                  </a:txBody>
                  <a:tcPr/>
                </a:tc>
                <a:tc>
                  <a:txBody>
                    <a:bodyPr/>
                    <a:lstStyle/>
                    <a:p>
                      <a:r>
                        <a:rPr lang="tr-TR" dirty="0" smtClean="0"/>
                        <a:t>HARCAMA</a:t>
                      </a:r>
                      <a:r>
                        <a:rPr lang="tr-TR" baseline="0" dirty="0" smtClean="0"/>
                        <a:t> TÜRÜ</a:t>
                      </a:r>
                      <a:endParaRPr lang="tr-TR" dirty="0"/>
                    </a:p>
                  </a:txBody>
                  <a:tcPr/>
                </a:tc>
                <a:tc>
                  <a:txBody>
                    <a:bodyPr/>
                    <a:lstStyle/>
                    <a:p>
                      <a:r>
                        <a:rPr lang="tr-TR" dirty="0" smtClean="0"/>
                        <a:t>ÖDENEK</a:t>
                      </a:r>
                      <a:endParaRPr lang="tr-TR" dirty="0"/>
                    </a:p>
                  </a:txBody>
                  <a:tcPr/>
                </a:tc>
                <a:tc>
                  <a:txBody>
                    <a:bodyPr/>
                    <a:lstStyle/>
                    <a:p>
                      <a:r>
                        <a:rPr lang="tr-TR" dirty="0" smtClean="0"/>
                        <a:t>HARCAMALAR</a:t>
                      </a:r>
                      <a:endParaRPr lang="tr-TR" dirty="0"/>
                    </a:p>
                  </a:txBody>
                  <a:tcPr/>
                </a:tc>
              </a:tr>
              <a:tr h="364689">
                <a:tc>
                  <a:txBody>
                    <a:bodyPr/>
                    <a:lstStyle/>
                    <a:p>
                      <a:r>
                        <a:rPr lang="tr-TR" dirty="0" smtClean="0"/>
                        <a:t>1</a:t>
                      </a:r>
                      <a:endParaRPr lang="tr-TR" dirty="0"/>
                    </a:p>
                  </a:txBody>
                  <a:tcPr/>
                </a:tc>
                <a:tc>
                  <a:txBody>
                    <a:bodyPr/>
                    <a:lstStyle/>
                    <a:p>
                      <a:r>
                        <a:rPr kumimoji="0" lang="tr-TR" b="0" i="0" kern="1200" dirty="0" smtClean="0">
                          <a:solidFill>
                            <a:schemeClr val="dk1"/>
                          </a:solidFill>
                          <a:latin typeface="+mn-lt"/>
                          <a:ea typeface="+mn-ea"/>
                          <a:cs typeface="+mn-cs"/>
                        </a:rPr>
                        <a:t>Tüketime Yönelik Mal ve Malzeme Alımları</a:t>
                      </a:r>
                      <a:endParaRPr lang="tr-TR" dirty="0"/>
                    </a:p>
                  </a:txBody>
                  <a:tcPr/>
                </a:tc>
                <a:tc>
                  <a:txBody>
                    <a:bodyPr/>
                    <a:lstStyle/>
                    <a:p>
                      <a:r>
                        <a:rPr kumimoji="0" lang="tr-TR" b="0" i="0" kern="1200" dirty="0" smtClean="0">
                          <a:solidFill>
                            <a:schemeClr val="dk1"/>
                          </a:solidFill>
                          <a:latin typeface="+mn-lt"/>
                          <a:ea typeface="+mn-ea"/>
                          <a:cs typeface="+mn-cs"/>
                        </a:rPr>
                        <a:t>62.900,00</a:t>
                      </a:r>
                      <a:endParaRPr lang="tr-TR" dirty="0"/>
                    </a:p>
                  </a:txBody>
                  <a:tcPr/>
                </a:tc>
                <a:tc>
                  <a:txBody>
                    <a:bodyPr/>
                    <a:lstStyle/>
                    <a:p>
                      <a:r>
                        <a:rPr kumimoji="0" lang="tr-TR" b="0" i="0" kern="1200" dirty="0" smtClean="0">
                          <a:solidFill>
                            <a:schemeClr val="dk1"/>
                          </a:solidFill>
                          <a:latin typeface="+mn-lt"/>
                          <a:ea typeface="+mn-ea"/>
                          <a:cs typeface="+mn-cs"/>
                        </a:rPr>
                        <a:t>57.586,16</a:t>
                      </a:r>
                      <a:endParaRPr lang="tr-TR" dirty="0"/>
                    </a:p>
                  </a:txBody>
                  <a:tcPr/>
                </a:tc>
              </a:tr>
              <a:tr h="364689">
                <a:tc>
                  <a:txBody>
                    <a:bodyPr/>
                    <a:lstStyle/>
                    <a:p>
                      <a:r>
                        <a:rPr lang="tr-TR" dirty="0" smtClean="0"/>
                        <a:t>2</a:t>
                      </a:r>
                      <a:endParaRPr lang="tr-TR" dirty="0"/>
                    </a:p>
                  </a:txBody>
                  <a:tcPr/>
                </a:tc>
                <a:tc>
                  <a:txBody>
                    <a:bodyPr/>
                    <a:lstStyle/>
                    <a:p>
                      <a:r>
                        <a:rPr kumimoji="0" lang="tr-TR" b="0" i="0" kern="1200" dirty="0" smtClean="0">
                          <a:solidFill>
                            <a:schemeClr val="dk1"/>
                          </a:solidFill>
                          <a:latin typeface="+mn-lt"/>
                          <a:ea typeface="+mn-ea"/>
                          <a:cs typeface="+mn-cs"/>
                        </a:rPr>
                        <a:t>Yolluklar</a:t>
                      </a:r>
                      <a:endParaRPr lang="tr-TR" dirty="0"/>
                    </a:p>
                  </a:txBody>
                  <a:tcPr/>
                </a:tc>
                <a:tc>
                  <a:txBody>
                    <a:bodyPr/>
                    <a:lstStyle/>
                    <a:p>
                      <a:r>
                        <a:rPr kumimoji="0" lang="tr-TR" b="0" i="0" kern="1200" dirty="0" smtClean="0">
                          <a:solidFill>
                            <a:schemeClr val="dk1"/>
                          </a:solidFill>
                          <a:latin typeface="+mn-lt"/>
                          <a:ea typeface="+mn-ea"/>
                          <a:cs typeface="+mn-cs"/>
                        </a:rPr>
                        <a:t>23.300,00</a:t>
                      </a:r>
                      <a:endParaRPr lang="tr-TR" dirty="0"/>
                    </a:p>
                  </a:txBody>
                  <a:tcPr/>
                </a:tc>
                <a:tc>
                  <a:txBody>
                    <a:bodyPr/>
                    <a:lstStyle/>
                    <a:p>
                      <a:r>
                        <a:rPr kumimoji="0" lang="tr-TR" b="0" i="0" kern="1200" dirty="0" smtClean="0">
                          <a:solidFill>
                            <a:schemeClr val="dk1"/>
                          </a:solidFill>
                          <a:latin typeface="+mn-lt"/>
                          <a:ea typeface="+mn-ea"/>
                          <a:cs typeface="+mn-cs"/>
                        </a:rPr>
                        <a:t>16.087,17</a:t>
                      </a:r>
                      <a:endParaRPr lang="tr-TR" dirty="0"/>
                    </a:p>
                  </a:txBody>
                  <a:tcPr/>
                </a:tc>
              </a:tr>
              <a:tr h="364689">
                <a:tc>
                  <a:txBody>
                    <a:bodyPr/>
                    <a:lstStyle/>
                    <a:p>
                      <a:r>
                        <a:rPr lang="tr-TR" dirty="0" smtClean="0"/>
                        <a:t>3</a:t>
                      </a:r>
                      <a:endParaRPr lang="tr-TR" dirty="0"/>
                    </a:p>
                  </a:txBody>
                  <a:tcPr/>
                </a:tc>
                <a:tc>
                  <a:txBody>
                    <a:bodyPr/>
                    <a:lstStyle/>
                    <a:p>
                      <a:r>
                        <a:rPr kumimoji="0" lang="tr-TR" b="0" i="0" kern="1200" dirty="0" smtClean="0">
                          <a:solidFill>
                            <a:schemeClr val="dk1"/>
                          </a:solidFill>
                          <a:latin typeface="+mn-lt"/>
                          <a:ea typeface="+mn-ea"/>
                          <a:cs typeface="+mn-cs"/>
                        </a:rPr>
                        <a:t>Hizmet Alımları</a:t>
                      </a:r>
                      <a:endParaRPr lang="tr-TR" dirty="0"/>
                    </a:p>
                  </a:txBody>
                  <a:tcPr/>
                </a:tc>
                <a:tc>
                  <a:txBody>
                    <a:bodyPr/>
                    <a:lstStyle/>
                    <a:p>
                      <a:r>
                        <a:rPr kumimoji="0" lang="tr-TR" b="0" i="0" kern="1200" dirty="0" smtClean="0">
                          <a:solidFill>
                            <a:schemeClr val="dk1"/>
                          </a:solidFill>
                          <a:latin typeface="+mn-lt"/>
                          <a:ea typeface="+mn-ea"/>
                          <a:cs typeface="+mn-cs"/>
                        </a:rPr>
                        <a:t>2.000,00</a:t>
                      </a:r>
                      <a:endParaRPr lang="tr-TR" dirty="0"/>
                    </a:p>
                  </a:txBody>
                  <a:tcPr/>
                </a:tc>
                <a:tc>
                  <a:txBody>
                    <a:bodyPr/>
                    <a:lstStyle/>
                    <a:p>
                      <a:r>
                        <a:rPr kumimoji="0" lang="tr-TR" b="0" i="0" kern="1200" dirty="0" smtClean="0">
                          <a:solidFill>
                            <a:schemeClr val="dk1"/>
                          </a:solidFill>
                          <a:latin typeface="+mn-lt"/>
                          <a:ea typeface="+mn-ea"/>
                          <a:cs typeface="+mn-cs"/>
                        </a:rPr>
                        <a:t>1.968,67</a:t>
                      </a:r>
                      <a:endParaRPr lang="tr-TR" dirty="0"/>
                    </a:p>
                  </a:txBody>
                  <a:tcPr/>
                </a:tc>
              </a:tr>
              <a:tr h="364689">
                <a:tc>
                  <a:txBody>
                    <a:bodyPr/>
                    <a:lstStyle/>
                    <a:p>
                      <a:r>
                        <a:rPr lang="tr-TR" dirty="0" smtClean="0"/>
                        <a:t>4</a:t>
                      </a:r>
                      <a:endParaRPr lang="tr-TR"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tr-TR" b="0" i="0" kern="1200" dirty="0" smtClean="0">
                          <a:solidFill>
                            <a:schemeClr val="dk1"/>
                          </a:solidFill>
                          <a:latin typeface="+mn-lt"/>
                          <a:ea typeface="+mn-ea"/>
                          <a:cs typeface="+mn-cs"/>
                        </a:rPr>
                        <a:t>Menkul Mal, Gayri maddi Hak Alım, Bakım ve Onarım</a:t>
                      </a:r>
                      <a:endParaRPr lang="tr-TR" dirty="0" smtClean="0"/>
                    </a:p>
                  </a:txBody>
                  <a:tcPr/>
                </a:tc>
                <a:tc>
                  <a:txBody>
                    <a:bodyPr/>
                    <a:lstStyle/>
                    <a:p>
                      <a:r>
                        <a:rPr kumimoji="0" lang="tr-TR" b="0" i="0" kern="1200" dirty="0" smtClean="0">
                          <a:solidFill>
                            <a:schemeClr val="dk1"/>
                          </a:solidFill>
                          <a:latin typeface="+mn-lt"/>
                          <a:ea typeface="+mn-ea"/>
                          <a:cs typeface="+mn-cs"/>
                        </a:rPr>
                        <a:t>3.800,00</a:t>
                      </a:r>
                      <a:endParaRPr lang="tr-TR" dirty="0"/>
                    </a:p>
                  </a:txBody>
                  <a:tcPr/>
                </a:tc>
                <a:tc>
                  <a:txBody>
                    <a:bodyPr/>
                    <a:lstStyle/>
                    <a:p>
                      <a:r>
                        <a:rPr kumimoji="0" lang="tr-TR" b="0" i="0" kern="1200" dirty="0" smtClean="0">
                          <a:solidFill>
                            <a:schemeClr val="dk1"/>
                          </a:solidFill>
                          <a:latin typeface="+mn-lt"/>
                          <a:ea typeface="+mn-ea"/>
                          <a:cs typeface="+mn-cs"/>
                        </a:rPr>
                        <a:t>0,00</a:t>
                      </a:r>
                      <a:endParaRPr lang="tr-TR" dirty="0"/>
                    </a:p>
                  </a:txBody>
                  <a:tcPr/>
                </a:tc>
              </a:tr>
            </a:tbl>
          </a:graphicData>
        </a:graphic>
      </p:graphicFrame>
      <p:sp>
        <p:nvSpPr>
          <p:cNvPr id="9217" name="Rectangle 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0" i="0" u="none" strike="noStrike" cap="none" normalizeH="0" baseline="0" smtClean="0">
                <a:ln>
                  <a:noFill/>
                </a:ln>
                <a:solidFill>
                  <a:schemeClr val="tx1"/>
                </a:solidFill>
                <a:effectLst/>
                <a:latin typeface="Arial" charset="0"/>
                <a:cs typeface="Arial" charset="0"/>
              </a:rPr>
              <a:t/>
            </a:r>
            <a:br>
              <a:rPr kumimoji="0" lang="tr-TR" sz="1800" b="0" i="0" u="none" strike="noStrike" cap="none" normalizeH="0" baseline="0" smtClean="0">
                <a:ln>
                  <a:noFill/>
                </a:ln>
                <a:solidFill>
                  <a:schemeClr val="tx1"/>
                </a:solidFill>
                <a:effectLst/>
                <a:latin typeface="Arial" charset="0"/>
                <a:cs typeface="Arial" charset="0"/>
              </a:rPr>
            </a:br>
            <a:endParaRPr kumimoji="0" lang="tr-TR" sz="1800" b="0" i="0" u="none" strike="noStrike" cap="none" normalizeH="0" baseline="0" smtClean="0">
              <a:ln>
                <a:noFill/>
              </a:ln>
              <a:solidFill>
                <a:schemeClr val="tx1"/>
              </a:solidFill>
              <a:effectLst/>
              <a:latin typeface="Arial" charset="0"/>
              <a:cs typeface="Arial" charset="0"/>
            </a:endParaRPr>
          </a:p>
        </p:txBody>
      </p:sp>
    </p:spTree>
  </p:cSld>
  <p:clrMapOvr>
    <a:masterClrMapping/>
  </p:clrMapOvr>
  <p:transition spd="med">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395536" y="2564904"/>
            <a:ext cx="8229600" cy="1143000"/>
          </a:xfrm>
        </p:spPr>
        <p:txBody>
          <a:bodyPr>
            <a:noAutofit/>
          </a:bodyPr>
          <a:lstStyle/>
          <a:p>
            <a:pPr algn="ctr"/>
            <a:r>
              <a:rPr lang="tr-TR" sz="9600" dirty="0" smtClean="0"/>
              <a:t>ETKİNLİKLER</a:t>
            </a:r>
            <a:endParaRPr lang="tr-TR" sz="9600" dirty="0"/>
          </a:p>
        </p:txBody>
      </p:sp>
    </p:spTree>
  </p:cSld>
  <p:clrMapOvr>
    <a:masterClrMapping/>
  </p:clrMapOvr>
  <p:transition spd="med">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smtClean="0"/>
              <a:t/>
            </a:r>
            <a:br>
              <a:rPr lang="tr-TR" dirty="0" smtClean="0"/>
            </a:br>
            <a:r>
              <a:rPr lang="tr-TR" sz="3100" dirty="0" smtClean="0"/>
              <a:t>BESYO Öğrencileri Tarafından Bisiklet Etkinliği Düzenlendi</a:t>
            </a:r>
            <a:r>
              <a:rPr lang="tr-TR" dirty="0" smtClean="0"/>
              <a:t/>
            </a:r>
            <a:br>
              <a:rPr lang="tr-TR" dirty="0" smtClean="0"/>
            </a:br>
            <a:endParaRPr lang="tr-TR" dirty="0"/>
          </a:p>
        </p:txBody>
      </p:sp>
      <p:pic>
        <p:nvPicPr>
          <p:cNvPr id="4" name="3 İçerik Yer Tutucusu" descr="1-1-siirt-2017410954056.jpg"/>
          <p:cNvPicPr>
            <a:picLocks noGrp="1" noChangeAspect="1"/>
          </p:cNvPicPr>
          <p:nvPr>
            <p:ph idx="1"/>
          </p:nvPr>
        </p:nvPicPr>
        <p:blipFill>
          <a:blip r:embed="rId2" cstate="print"/>
          <a:stretch>
            <a:fillRect/>
          </a:stretch>
        </p:blipFill>
        <p:spPr>
          <a:xfrm>
            <a:off x="728996" y="1628801"/>
            <a:ext cx="7803444" cy="4695800"/>
          </a:xfrm>
        </p:spPr>
      </p:pic>
    </p:spTree>
  </p:cSld>
  <p:clrMapOvr>
    <a:masterClrMapping/>
  </p:clrMapOvr>
  <p:transition spd="med">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1-1-siirt-20174109515912.jpg"/>
          <p:cNvPicPr>
            <a:picLocks noGrp="1" noChangeAspect="1"/>
          </p:cNvPicPr>
          <p:nvPr>
            <p:ph idx="1"/>
          </p:nvPr>
        </p:nvPicPr>
        <p:blipFill>
          <a:blip r:embed="rId2" cstate="print"/>
          <a:stretch>
            <a:fillRect/>
          </a:stretch>
        </p:blipFill>
        <p:spPr>
          <a:xfrm>
            <a:off x="670278" y="1124745"/>
            <a:ext cx="7803444" cy="5199856"/>
          </a:xfrm>
        </p:spPr>
      </p:pic>
    </p:spTree>
  </p:cSld>
  <p:clrMapOvr>
    <a:masterClrMapping/>
  </p:clrMapOvr>
  <p:transition spd="med">
    <p:wip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28596" y="857232"/>
            <a:ext cx="8229600" cy="1714512"/>
          </a:xfrm>
        </p:spPr>
        <p:txBody>
          <a:bodyPr>
            <a:normAutofit fontScale="90000"/>
          </a:bodyPr>
          <a:lstStyle/>
          <a:p>
            <a:pPr algn="ctr"/>
            <a:r>
              <a:rPr lang="tr-TR" sz="4000" dirty="0" smtClean="0"/>
              <a:t/>
            </a:r>
            <a:br>
              <a:rPr lang="tr-TR" sz="4000" dirty="0" smtClean="0"/>
            </a:br>
            <a:r>
              <a:rPr lang="tr-TR" sz="4000" dirty="0" smtClean="0">
                <a:latin typeface="+mn-lt"/>
              </a:rPr>
              <a:t>Sağlıklı Yaşam ve Spor Konulu Panel Düzenlendi</a:t>
            </a:r>
            <a:r>
              <a:rPr lang="tr-TR" dirty="0" smtClean="0"/>
              <a:t/>
            </a:r>
            <a:br>
              <a:rPr lang="tr-TR" dirty="0" smtClean="0"/>
            </a:br>
            <a:endParaRPr lang="tr-TR" dirty="0"/>
          </a:p>
        </p:txBody>
      </p:sp>
      <p:sp>
        <p:nvSpPr>
          <p:cNvPr id="3" name="2 İçerik Yer Tutucusu"/>
          <p:cNvSpPr>
            <a:spLocks noGrp="1"/>
          </p:cNvSpPr>
          <p:nvPr>
            <p:ph idx="1"/>
          </p:nvPr>
        </p:nvSpPr>
        <p:spPr>
          <a:xfrm>
            <a:off x="214282" y="2000240"/>
            <a:ext cx="8715436" cy="4572032"/>
          </a:xfrm>
        </p:spPr>
        <p:txBody>
          <a:bodyPr>
            <a:normAutofit/>
          </a:bodyPr>
          <a:lstStyle/>
          <a:p>
            <a:pPr algn="just"/>
            <a:r>
              <a:rPr lang="tr-TR" sz="2200" dirty="0" smtClean="0"/>
              <a:t>Üniversitemizde “Sağlıklı Yaşam ve Spor Paneli” düzenlendi. Beden Eğitimi ve Spor Yüksekokulu (BESYO) tarafından düzenlenen panele konuşmacı olarak Milli Sporcu Halter Şampiyonu Halil MUTLU katıldı.</a:t>
            </a:r>
          </a:p>
          <a:p>
            <a:pPr algn="just"/>
            <a:r>
              <a:rPr lang="tr-TR" sz="2200" dirty="0" err="1" smtClean="0"/>
              <a:t>Kezer</a:t>
            </a:r>
            <a:r>
              <a:rPr lang="tr-TR" sz="2200" dirty="0" smtClean="0"/>
              <a:t> Yerleşkesi Mühendislik ve Mimarlık Fakültesi </a:t>
            </a:r>
            <a:r>
              <a:rPr lang="tr-TR" sz="2200" dirty="0" smtClean="0">
                <a:hlinkClick r:id="rId2" tooltip="Konferans"/>
              </a:rPr>
              <a:t>Konferans</a:t>
            </a:r>
            <a:r>
              <a:rPr lang="tr-TR" sz="2200" dirty="0" smtClean="0"/>
              <a:t> Salonunda gerçekleşen panele Batman Üniversitesi Beden Eğitimi ve Spor Yüksekokulu Müdürü Doç. Dr. H.Murat ŞAHİN </a:t>
            </a:r>
            <a:r>
              <a:rPr lang="tr-TR" sz="2200" dirty="0" err="1" smtClean="0"/>
              <a:t>moderatörlük</a:t>
            </a:r>
            <a:r>
              <a:rPr lang="tr-TR" sz="2200" dirty="0" smtClean="0"/>
              <a:t> yaptı. Konuşmacı olarak Dünya ve Olimpiyat Şampiyonu Halil MUTLU, Selçuk Üniversitesi Antrenörlük Bölüm Başkanı Prof. Dr. Halil TAŞKIN, Düzce Üniversitesi Spor Bilimleri Fakültesi Dekanı Prof. Dr. Kürşat KARACABEY katıldı.</a:t>
            </a:r>
          </a:p>
          <a:p>
            <a:endParaRPr lang="tr-TR" dirty="0"/>
          </a:p>
        </p:txBody>
      </p:sp>
    </p:spTree>
  </p:cSld>
  <p:clrMapOvr>
    <a:masterClrMapping/>
  </p:clrMapOvr>
  <p:transition spd="med">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00042"/>
            <a:ext cx="8229600" cy="714380"/>
          </a:xfrm>
        </p:spPr>
        <p:txBody>
          <a:bodyPr>
            <a:normAutofit/>
          </a:bodyPr>
          <a:lstStyle/>
          <a:p>
            <a:pPr algn="ctr"/>
            <a:r>
              <a:rPr lang="tr-TR" sz="3600" dirty="0" smtClean="0">
                <a:latin typeface="+mn-lt"/>
              </a:rPr>
              <a:t>Sağlıklı Yaşam ve Spor Panelinden Kareler</a:t>
            </a:r>
            <a:endParaRPr lang="tr-TR" sz="3600" dirty="0">
              <a:latin typeface="+mn-lt"/>
            </a:endParaRPr>
          </a:p>
        </p:txBody>
      </p:sp>
      <p:pic>
        <p:nvPicPr>
          <p:cNvPr id="4" name="3 İçerik Yer Tutucusu" descr="1-1-siirt-201765102910168.jpg"/>
          <p:cNvPicPr>
            <a:picLocks noGrp="1" noChangeAspect="1"/>
          </p:cNvPicPr>
          <p:nvPr>
            <p:ph idx="1"/>
          </p:nvPr>
        </p:nvPicPr>
        <p:blipFill>
          <a:blip r:embed="rId2" cstate="print"/>
          <a:stretch>
            <a:fillRect/>
          </a:stretch>
        </p:blipFill>
        <p:spPr>
          <a:xfrm>
            <a:off x="1071538" y="1643050"/>
            <a:ext cx="6588273" cy="4389437"/>
          </a:xfrm>
        </p:spPr>
      </p:pic>
    </p:spTree>
  </p:cSld>
  <p:clrMapOvr>
    <a:masterClrMapping/>
  </p:clrMapOvr>
  <p:transition spd="med">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1-1-siirt-20176510300977.jpg"/>
          <p:cNvPicPr>
            <a:picLocks noGrp="1" noChangeAspect="1"/>
          </p:cNvPicPr>
          <p:nvPr>
            <p:ph idx="1"/>
          </p:nvPr>
        </p:nvPicPr>
        <p:blipFill>
          <a:blip r:embed="rId2" cstate="print"/>
          <a:stretch>
            <a:fillRect/>
          </a:stretch>
        </p:blipFill>
        <p:spPr>
          <a:xfrm>
            <a:off x="1277863" y="1935163"/>
            <a:ext cx="6588273" cy="4389437"/>
          </a:xfrm>
        </p:spPr>
      </p:pic>
    </p:spTree>
  </p:cSld>
  <p:clrMapOvr>
    <a:masterClrMapping/>
  </p:clrMapOvr>
  <p:transition spd="med">
    <p:wip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28728" y="714356"/>
            <a:ext cx="6572296" cy="1284752"/>
          </a:xfrm>
        </p:spPr>
        <p:txBody>
          <a:bodyPr>
            <a:normAutofit fontScale="90000"/>
          </a:bodyPr>
          <a:lstStyle/>
          <a:p>
            <a:r>
              <a:rPr lang="tr-TR" sz="4000" dirty="0" smtClean="0">
                <a:latin typeface="+mn-lt"/>
              </a:rPr>
              <a:t>29 Ekim Cumhuriyet Bayramı</a:t>
            </a:r>
            <a:r>
              <a:rPr lang="tr-TR" dirty="0" smtClean="0"/>
              <a:t/>
            </a:r>
            <a:br>
              <a:rPr lang="tr-TR" dirty="0" smtClean="0"/>
            </a:br>
            <a:endParaRPr lang="tr-TR" dirty="0"/>
          </a:p>
        </p:txBody>
      </p:sp>
      <p:pic>
        <p:nvPicPr>
          <p:cNvPr id="4" name="3 İçerik Yer Tutucusu" descr="foto1-1-siirt-2017112104043434.jpg"/>
          <p:cNvPicPr>
            <a:picLocks noGrp="1" noChangeAspect="1"/>
          </p:cNvPicPr>
          <p:nvPr>
            <p:ph idx="1"/>
          </p:nvPr>
        </p:nvPicPr>
        <p:blipFill>
          <a:blip r:embed="rId2" cstate="print"/>
          <a:stretch>
            <a:fillRect/>
          </a:stretch>
        </p:blipFill>
        <p:spPr>
          <a:xfrm>
            <a:off x="1357290" y="1643050"/>
            <a:ext cx="5852583" cy="4389437"/>
          </a:xfrm>
        </p:spPr>
      </p:pic>
    </p:spTree>
  </p:cSld>
  <p:clrMapOvr>
    <a:masterClrMapping/>
  </p:clrMapOvr>
  <p:transition spd="med">
    <p:wip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foto2-1-siirt-2017112104054271.jpg"/>
          <p:cNvPicPr>
            <a:picLocks noGrp="1" noChangeAspect="1"/>
          </p:cNvPicPr>
          <p:nvPr>
            <p:ph idx="1"/>
          </p:nvPr>
        </p:nvPicPr>
        <p:blipFill>
          <a:blip r:embed="rId2" cstate="print"/>
          <a:stretch>
            <a:fillRect/>
          </a:stretch>
        </p:blipFill>
        <p:spPr>
          <a:xfrm>
            <a:off x="971600" y="1700807"/>
            <a:ext cx="6984776" cy="4623793"/>
          </a:xfrm>
        </p:spPr>
      </p:pic>
    </p:spTree>
  </p:cSld>
  <p:clrMapOvr>
    <a:masterClrMapping/>
  </p:clrMapOvr>
  <p:transition spd="med">
    <p:wip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285720" y="785794"/>
            <a:ext cx="8643998" cy="2000264"/>
          </a:xfrm>
        </p:spPr>
        <p:txBody>
          <a:bodyPr>
            <a:normAutofit/>
          </a:bodyPr>
          <a:lstStyle/>
          <a:p>
            <a:pPr algn="ctr"/>
            <a:r>
              <a:rPr lang="tr-TR" sz="3600" dirty="0" smtClean="0">
                <a:latin typeface="+mn-lt"/>
              </a:rPr>
              <a:t>Yüksekokulumuz Tarafından “Sporda Başarı” Üzerine Söyleşi Düzenlendi</a:t>
            </a:r>
            <a:br>
              <a:rPr lang="tr-TR" sz="3600" dirty="0" smtClean="0">
                <a:latin typeface="+mn-lt"/>
              </a:rPr>
            </a:br>
            <a:endParaRPr lang="tr-TR" sz="3600" dirty="0">
              <a:latin typeface="+mn-lt"/>
            </a:endParaRPr>
          </a:p>
        </p:txBody>
      </p:sp>
      <p:sp>
        <p:nvSpPr>
          <p:cNvPr id="3" name="2 İçerik Yer Tutucusu"/>
          <p:cNvSpPr>
            <a:spLocks noGrp="1"/>
          </p:cNvSpPr>
          <p:nvPr>
            <p:ph idx="1"/>
          </p:nvPr>
        </p:nvSpPr>
        <p:spPr>
          <a:xfrm>
            <a:off x="457200" y="2852936"/>
            <a:ext cx="8229600" cy="3471664"/>
          </a:xfrm>
        </p:spPr>
        <p:txBody>
          <a:bodyPr/>
          <a:lstStyle/>
          <a:p>
            <a:r>
              <a:rPr lang="tr-TR" dirty="0" smtClean="0"/>
              <a:t>Dünya Şampiyonu Rıza </a:t>
            </a:r>
            <a:r>
              <a:rPr lang="tr-TR" dirty="0" err="1" smtClean="0"/>
              <a:t>Kayaalp</a:t>
            </a:r>
            <a:r>
              <a:rPr lang="tr-TR" dirty="0" smtClean="0"/>
              <a:t>  Avrupa Şampiyonu Haşim </a:t>
            </a:r>
            <a:r>
              <a:rPr lang="tr-TR" dirty="0" err="1" smtClean="0"/>
              <a:t>Baykara</a:t>
            </a:r>
            <a:r>
              <a:rPr lang="tr-TR" dirty="0" smtClean="0"/>
              <a:t> ile birlikte</a:t>
            </a:r>
            <a:r>
              <a:rPr lang="tr-TR" dirty="0" smtClean="0">
                <a:hlinkClick r:id="rId2" tooltip="Siirt Üniversitesi"/>
              </a:rPr>
              <a:t> Siirt Üniversitesi</a:t>
            </a:r>
            <a:r>
              <a:rPr lang="tr-TR" dirty="0" smtClean="0"/>
              <a:t> Beden Eğitimi ve Spor Yüksekokulu tarafından düzenlenen söyleşiye katıldı.</a:t>
            </a:r>
            <a:endParaRPr lang="tr-TR" dirty="0"/>
          </a:p>
        </p:txBody>
      </p:sp>
    </p:spTree>
  </p:cSld>
  <p:clrMapOvr>
    <a:masterClrMapping/>
  </p:clrMapOvr>
  <p:transition spd="med">
    <p:wip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724648"/>
          </a:xfrm>
        </p:spPr>
        <p:txBody>
          <a:bodyPr>
            <a:normAutofit/>
          </a:bodyPr>
          <a:lstStyle/>
          <a:p>
            <a:r>
              <a:rPr lang="tr-TR" sz="3600" dirty="0" smtClean="0">
                <a:latin typeface="+mn-lt"/>
              </a:rPr>
              <a:t>Sporda Başarı Üzerine Söyleşiden Kareler</a:t>
            </a:r>
            <a:endParaRPr lang="tr-TR" sz="3600" dirty="0">
              <a:latin typeface="+mn-lt"/>
            </a:endParaRPr>
          </a:p>
        </p:txBody>
      </p:sp>
      <p:pic>
        <p:nvPicPr>
          <p:cNvPr id="4" name="3 İçerik Yer Tutucusu" descr="8-1-siirt-201711691128803.jpg"/>
          <p:cNvPicPr>
            <a:picLocks noGrp="1" noChangeAspect="1"/>
          </p:cNvPicPr>
          <p:nvPr>
            <p:ph idx="1"/>
          </p:nvPr>
        </p:nvPicPr>
        <p:blipFill>
          <a:blip r:embed="rId2" cstate="print"/>
          <a:stretch>
            <a:fillRect/>
          </a:stretch>
        </p:blipFill>
        <p:spPr>
          <a:xfrm>
            <a:off x="1071538" y="1785926"/>
            <a:ext cx="6584156" cy="4389437"/>
          </a:xfrm>
        </p:spPr>
      </p:pic>
    </p:spTree>
  </p:cSld>
  <p:clrMapOvr>
    <a:masterClrMapping/>
  </p:clrMapOvr>
  <p:transition spd="med">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2-1-siirt-201711691022309.jpg"/>
          <p:cNvPicPr>
            <a:picLocks noGrp="1" noChangeAspect="1"/>
          </p:cNvPicPr>
          <p:nvPr>
            <p:ph idx="1"/>
          </p:nvPr>
        </p:nvPicPr>
        <p:blipFill>
          <a:blip r:embed="rId2" cstate="print"/>
          <a:stretch>
            <a:fillRect/>
          </a:stretch>
        </p:blipFill>
        <p:spPr>
          <a:xfrm>
            <a:off x="683568" y="1052736"/>
            <a:ext cx="7848872" cy="5253533"/>
          </a:xfrm>
        </p:spPr>
      </p:pic>
    </p:spTree>
  </p:cSld>
  <p:clrMapOvr>
    <a:masterClrMapping/>
  </p:clrMapOvr>
  <p:transition spd="med">
    <p:wip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7544" y="476672"/>
            <a:ext cx="8229600" cy="1143000"/>
          </a:xfrm>
        </p:spPr>
        <p:txBody>
          <a:bodyPr>
            <a:noAutofit/>
          </a:bodyPr>
          <a:lstStyle/>
          <a:p>
            <a:pPr algn="ctr"/>
            <a:r>
              <a:rPr lang="tr-TR" sz="4000" dirty="0" smtClean="0"/>
              <a:t>BEDEN EĞİTİMİ ve SPOR YÜKSEKOKULU İHTİYAÇLAR</a:t>
            </a:r>
            <a:endParaRPr lang="tr-TR" sz="4000" dirty="0"/>
          </a:p>
        </p:txBody>
      </p:sp>
      <p:sp>
        <p:nvSpPr>
          <p:cNvPr id="3" name="2 İçerik Yer Tutucusu"/>
          <p:cNvSpPr>
            <a:spLocks noGrp="1"/>
          </p:cNvSpPr>
          <p:nvPr>
            <p:ph idx="1"/>
          </p:nvPr>
        </p:nvSpPr>
        <p:spPr>
          <a:xfrm>
            <a:off x="457200" y="1772816"/>
            <a:ext cx="8229600" cy="4551784"/>
          </a:xfrm>
        </p:spPr>
        <p:txBody>
          <a:bodyPr>
            <a:normAutofit fontScale="92500" lnSpcReduction="10000"/>
          </a:bodyPr>
          <a:lstStyle/>
          <a:p>
            <a:pPr marL="514350" indent="-514350">
              <a:buAutoNum type="arabicPeriod"/>
            </a:pPr>
            <a:r>
              <a:rPr lang="tr-TR" dirty="0" smtClean="0"/>
              <a:t>Yüzme Havuzu ve Spor Salonu,</a:t>
            </a:r>
          </a:p>
          <a:p>
            <a:pPr marL="514350" indent="-514350">
              <a:buAutoNum type="arabicPeriod"/>
            </a:pPr>
            <a:r>
              <a:rPr lang="tr-TR" dirty="0" smtClean="0"/>
              <a:t>Atletizm Tesis ve Malzemeleri (Kum Havuzu, Gülle atma, cirit atma ve çekiç atma sahası, yüksek atlama ekipmanı,</a:t>
            </a:r>
          </a:p>
          <a:p>
            <a:pPr marL="514350" indent="-514350">
              <a:buAutoNum type="arabicPeriod"/>
            </a:pPr>
            <a:r>
              <a:rPr lang="tr-TR" dirty="0" smtClean="0"/>
              <a:t>Anatomi dersi malzemeleri.</a:t>
            </a:r>
          </a:p>
          <a:p>
            <a:pPr marL="514350" indent="-514350">
              <a:buAutoNum type="arabicPeriod"/>
            </a:pPr>
            <a:r>
              <a:rPr lang="tr-TR" dirty="0" smtClean="0"/>
              <a:t>Kort tenisi sahasının yenilenmesi, </a:t>
            </a:r>
          </a:p>
          <a:p>
            <a:pPr marL="514350" indent="-514350">
              <a:buAutoNum type="arabicPeriod"/>
            </a:pPr>
            <a:r>
              <a:rPr lang="tr-TR" dirty="0" smtClean="0"/>
              <a:t>Mevcut cep salonlarının zeminlerinin yapılması, cep salonlarına aynaların yapılması, soyunma odalarının düzenlenmesi, soyunma dolapları, askılıklar, oturma yerlerinin yapılması,</a:t>
            </a:r>
          </a:p>
          <a:p>
            <a:pPr marL="514350" indent="-514350">
              <a:buAutoNum type="arabicPeriod"/>
            </a:pPr>
            <a:r>
              <a:rPr lang="tr-TR" dirty="0" smtClean="0"/>
              <a:t>Mevcut cep salonlarının bir tanesini </a:t>
            </a:r>
            <a:r>
              <a:rPr lang="tr-TR" dirty="0" err="1" smtClean="0"/>
              <a:t>fitness</a:t>
            </a:r>
            <a:r>
              <a:rPr lang="tr-TR" dirty="0" smtClean="0"/>
              <a:t> salonu yapmak ve bunun için ihtiyaç olunan </a:t>
            </a:r>
            <a:r>
              <a:rPr lang="tr-TR" dirty="0" err="1" smtClean="0"/>
              <a:t>fitness</a:t>
            </a:r>
            <a:r>
              <a:rPr lang="tr-TR" dirty="0" smtClean="0"/>
              <a:t> malzemelerinin alınması,</a:t>
            </a:r>
          </a:p>
          <a:p>
            <a:pPr marL="514350" indent="-514350">
              <a:buAutoNum type="arabicPeriod"/>
            </a:pPr>
            <a:endParaRPr lang="tr-TR" dirty="0" smtClean="0"/>
          </a:p>
          <a:p>
            <a:pPr marL="514350" indent="-514350">
              <a:buAutoNum type="arabicPeriod"/>
            </a:pPr>
            <a:endParaRPr lang="tr-TR" dirty="0" smtClean="0"/>
          </a:p>
        </p:txBody>
      </p:sp>
    </p:spTree>
  </p:cSld>
  <p:clrMapOvr>
    <a:masterClrMapping/>
  </p:clrMapOvr>
  <p:transition spd="med">
    <p:wip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692696"/>
            <a:ext cx="8229600" cy="5631904"/>
          </a:xfrm>
        </p:spPr>
        <p:txBody>
          <a:bodyPr/>
          <a:lstStyle/>
          <a:p>
            <a:pPr algn="just">
              <a:buNone/>
            </a:pPr>
            <a:r>
              <a:rPr lang="tr-TR" dirty="0" smtClean="0"/>
              <a:t>7-Mevcut binamızda kantinin yerini değiştirilmesi,</a:t>
            </a:r>
          </a:p>
          <a:p>
            <a:pPr algn="just">
              <a:buNone/>
            </a:pPr>
            <a:r>
              <a:rPr lang="tr-TR" dirty="0" smtClean="0"/>
              <a:t>8- Binamızda flora  merkezinin kaldırılması,</a:t>
            </a:r>
          </a:p>
          <a:p>
            <a:pPr algn="just">
              <a:buNone/>
            </a:pPr>
            <a:r>
              <a:rPr lang="tr-TR" dirty="0" smtClean="0"/>
              <a:t>9- Masaj salonunun oluşturulması ve masaj masalarının alınması,</a:t>
            </a:r>
          </a:p>
          <a:p>
            <a:pPr algn="just">
              <a:buNone/>
            </a:pPr>
            <a:r>
              <a:rPr lang="tr-TR" dirty="0" smtClean="0"/>
              <a:t>10-BESYO </a:t>
            </a:r>
            <a:r>
              <a:rPr lang="tr-TR" dirty="0" smtClean="0"/>
              <a:t>binasının yapılması</a:t>
            </a:r>
            <a:r>
              <a:rPr lang="tr-TR" dirty="0" smtClean="0"/>
              <a:t>,</a:t>
            </a:r>
          </a:p>
          <a:p>
            <a:pPr algn="just">
              <a:buNone/>
            </a:pPr>
            <a:r>
              <a:rPr lang="tr-TR" dirty="0" smtClean="0"/>
              <a:t>11. Yardımcı Hizmetli ihtiyacı,</a:t>
            </a:r>
            <a:endParaRPr lang="tr-TR" dirty="0" smtClean="0"/>
          </a:p>
          <a:p>
            <a:pPr algn="just">
              <a:buNone/>
            </a:pPr>
            <a:r>
              <a:rPr lang="tr-TR" dirty="0" smtClean="0"/>
              <a:t>12- </a:t>
            </a:r>
            <a:r>
              <a:rPr lang="tr-TR" dirty="0" smtClean="0"/>
              <a:t>Bilimsel </a:t>
            </a:r>
            <a:r>
              <a:rPr lang="tr-TR" dirty="0" err="1" smtClean="0"/>
              <a:t>laboratuvarın</a:t>
            </a:r>
            <a:r>
              <a:rPr lang="tr-TR" dirty="0" smtClean="0"/>
              <a:t> oluşturulması ve ihtiyaç olan malzemelerin alınması,</a:t>
            </a:r>
          </a:p>
          <a:p>
            <a:pPr>
              <a:buNone/>
            </a:pPr>
            <a:endParaRPr lang="tr-TR" dirty="0"/>
          </a:p>
        </p:txBody>
      </p:sp>
    </p:spTree>
  </p:cSld>
  <p:clrMapOvr>
    <a:masterClrMapping/>
  </p:clrMapOvr>
  <p:transition spd="med">
    <p:wip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332656"/>
            <a:ext cx="8229600" cy="7128792"/>
          </a:xfrm>
        </p:spPr>
        <p:txBody>
          <a:bodyPr>
            <a:normAutofit fontScale="77500" lnSpcReduction="20000"/>
          </a:bodyPr>
          <a:lstStyle/>
          <a:p>
            <a:pPr algn="ctr">
              <a:buNone/>
            </a:pPr>
            <a:endParaRPr lang="tr-TR" dirty="0" smtClean="0"/>
          </a:p>
          <a:p>
            <a:pPr algn="ctr">
              <a:buNone/>
            </a:pPr>
            <a:r>
              <a:rPr lang="tr-TR" dirty="0" smtClean="0"/>
              <a:t>12- </a:t>
            </a:r>
            <a:r>
              <a:rPr lang="tr-TR" b="1" dirty="0" smtClean="0"/>
              <a:t>Sağlıklı Yaşam  ve  Spor  Bilimleri Uygulama ve    Araştırma Merkezinin kurulması,</a:t>
            </a:r>
          </a:p>
          <a:p>
            <a:pPr>
              <a:buNone/>
            </a:pPr>
            <a:r>
              <a:rPr lang="tr-TR" b="1" dirty="0" smtClean="0"/>
              <a:t>  Bu merkezin amacı</a:t>
            </a:r>
          </a:p>
          <a:p>
            <a:endParaRPr lang="tr-TR" dirty="0" smtClean="0"/>
          </a:p>
          <a:p>
            <a:r>
              <a:rPr lang="tr-TR" dirty="0" smtClean="0"/>
              <a:t> Aktif yaşam, fiziksel aktivite, egzersiz ve sporun canlı vücudunda yaratacağı etkileri kapsamlı olarak irdeleyerek, bulgularını bilim dünyasına taşıyabilecekleri bir platform oluşturmak,</a:t>
            </a:r>
          </a:p>
          <a:p>
            <a:pPr>
              <a:buNone/>
            </a:pPr>
            <a:endParaRPr lang="tr-TR" dirty="0" smtClean="0"/>
          </a:p>
          <a:p>
            <a:r>
              <a:rPr lang="tr-TR" dirty="0" smtClean="0"/>
              <a:t>Performans sporcularını takip ederek, üst düzey seviyesine ulaşmasını bilimsel boyutuyla araştırmak ve uygulamaya koymak, </a:t>
            </a:r>
          </a:p>
          <a:p>
            <a:pPr>
              <a:buNone/>
            </a:pPr>
            <a:endParaRPr lang="tr-TR" dirty="0" smtClean="0"/>
          </a:p>
          <a:p>
            <a:r>
              <a:rPr lang="tr-TR" dirty="0" smtClean="0"/>
              <a:t> Egzersiz yapanların, sporcu ve hastaların karşılaşacakları sağlık sorunlarını çözmek,</a:t>
            </a:r>
          </a:p>
          <a:p>
            <a:pPr>
              <a:buNone/>
            </a:pPr>
            <a:endParaRPr lang="tr-TR" dirty="0" smtClean="0"/>
          </a:p>
          <a:p>
            <a:r>
              <a:rPr lang="tr-TR" dirty="0" smtClean="0"/>
              <a:t> Fiziksel aktiviteden fayda görebilecek hastaları değerlendirerek, egzersiz reçetelerini hazırlamak, </a:t>
            </a:r>
          </a:p>
          <a:p>
            <a:pPr>
              <a:buNone/>
            </a:pPr>
            <a:endParaRPr lang="tr-TR" dirty="0" smtClean="0"/>
          </a:p>
          <a:p>
            <a:r>
              <a:rPr lang="tr-TR" dirty="0" smtClean="0"/>
              <a:t> Fiziksel aktivitenin gerçekleştirildiği ve antrenman programlarının hazırlanıp uygulandığı bir merkezi hayata geçirmek.</a:t>
            </a:r>
          </a:p>
          <a:p>
            <a:pPr>
              <a:buNone/>
            </a:pPr>
            <a:endParaRPr lang="tr-TR" b="1" dirty="0" smtClean="0"/>
          </a:p>
          <a:p>
            <a:pPr>
              <a:buNone/>
            </a:pPr>
            <a:r>
              <a:rPr lang="tr-TR" b="1" dirty="0" smtClean="0"/>
              <a:t> </a:t>
            </a:r>
            <a:endParaRPr lang="tr-TR" dirty="0"/>
          </a:p>
        </p:txBody>
      </p:sp>
    </p:spTree>
  </p:cSld>
  <p:clrMapOvr>
    <a:masterClrMapping/>
  </p:clrMapOvr>
  <p:transition spd="med">
    <p:wip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692696"/>
            <a:ext cx="8229600" cy="6480720"/>
          </a:xfrm>
        </p:spPr>
        <p:txBody>
          <a:bodyPr>
            <a:normAutofit/>
          </a:bodyPr>
          <a:lstStyle/>
          <a:p>
            <a:pPr>
              <a:buNone/>
            </a:pPr>
            <a:r>
              <a:rPr lang="tr-TR" dirty="0" smtClean="0"/>
              <a:t> </a:t>
            </a:r>
          </a:p>
          <a:p>
            <a:endParaRPr lang="tr-TR" dirty="0" smtClean="0"/>
          </a:p>
          <a:p>
            <a:pPr algn="just"/>
            <a:r>
              <a:rPr lang="tr-TR" dirty="0" smtClean="0"/>
              <a:t>Üniversitede egzersiz, fiziksel aktivite ve spor bilimleri konusunda araştırma yapmak isteyen bilim insanlarını bir araya toplamak,</a:t>
            </a:r>
          </a:p>
          <a:p>
            <a:pPr algn="just"/>
            <a:r>
              <a:rPr lang="tr-TR" dirty="0" smtClean="0"/>
              <a:t> Araştırmacıların çalışmalarında kullanacakları </a:t>
            </a:r>
            <a:r>
              <a:rPr lang="tr-TR" dirty="0" err="1" smtClean="0"/>
              <a:t>laboratuvar</a:t>
            </a:r>
            <a:r>
              <a:rPr lang="tr-TR" dirty="0" smtClean="0"/>
              <a:t>  alt yapısını kurarak, tek merkez altında çok birimli araştırmalar için bir ortam oluşturmak,</a:t>
            </a:r>
          </a:p>
          <a:p>
            <a:pPr algn="just"/>
            <a:r>
              <a:rPr lang="tr-TR" dirty="0" smtClean="0"/>
              <a:t> Performans sporcularına danışmanlık vermek ve performanslarını değerlendirmek,</a:t>
            </a:r>
          </a:p>
        </p:txBody>
      </p:sp>
    </p:spTree>
  </p:cSld>
  <p:clrMapOvr>
    <a:masterClrMapping/>
  </p:clrMapOvr>
  <p:transition spd="med">
    <p:wip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980728"/>
            <a:ext cx="8229600" cy="5343872"/>
          </a:xfrm>
        </p:spPr>
        <p:txBody>
          <a:bodyPr>
            <a:normAutofit lnSpcReduction="10000"/>
          </a:bodyPr>
          <a:lstStyle/>
          <a:p>
            <a:pPr algn="just"/>
            <a:r>
              <a:rPr lang="tr-TR" dirty="0" smtClean="0"/>
              <a:t> Fiziksel aktivite, egzersiz ve spor sırasında bireyin sağlığını tehdit edebilecek farklı koşulları değerlendirerek önlemler konusunda bilimsel çalışmalar yapmak, eğitim vermek ve alınması gereken önlemleri tartışmak,</a:t>
            </a:r>
          </a:p>
          <a:p>
            <a:pPr algn="just"/>
            <a:r>
              <a:rPr lang="tr-TR" dirty="0" smtClean="0"/>
              <a:t>Doğru beslenme, </a:t>
            </a:r>
            <a:r>
              <a:rPr lang="tr-TR" dirty="0" err="1" smtClean="0"/>
              <a:t>ergojenik</a:t>
            </a:r>
            <a:r>
              <a:rPr lang="tr-TR" dirty="0" smtClean="0"/>
              <a:t> yardım ve doping maddeleri konusunda araştırmalar planlamak, eğitim çalışmalarına katılmak ve beslenme programları hazırlamak,</a:t>
            </a:r>
          </a:p>
          <a:p>
            <a:pPr algn="just"/>
            <a:r>
              <a:rPr lang="tr-TR" dirty="0" smtClean="0"/>
              <a:t> Yaşlılar, çocuklar ve engelliler gibi farklı özellikteki insanların fiziksel aktivite, egzersiz ve sportif etkinlik sırasında karşılaştıkları özel durumlar konusunda bilimsel çalışmalar planlayarak gerçekleştirmek ve eğitim çalışmalarına katılmak,</a:t>
            </a:r>
          </a:p>
          <a:p>
            <a:endParaRPr lang="tr-TR" dirty="0" smtClean="0"/>
          </a:p>
          <a:p>
            <a:endParaRPr lang="tr-TR" dirty="0"/>
          </a:p>
        </p:txBody>
      </p:sp>
    </p:spTree>
  </p:cSld>
  <p:clrMapOvr>
    <a:masterClrMapping/>
  </p:clrMapOvr>
  <p:transition spd="med">
    <p:wip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28597" y="857232"/>
            <a:ext cx="8258204" cy="5467368"/>
          </a:xfrm>
        </p:spPr>
        <p:txBody>
          <a:bodyPr/>
          <a:lstStyle/>
          <a:p>
            <a:endParaRPr lang="tr-TR" dirty="0" smtClean="0"/>
          </a:p>
          <a:p>
            <a:pPr>
              <a:buNone/>
            </a:pPr>
            <a:endParaRPr lang="tr-TR" dirty="0" smtClean="0"/>
          </a:p>
          <a:p>
            <a:pPr algn="ctr">
              <a:buNone/>
            </a:pPr>
            <a:endParaRPr lang="tr-TR" sz="6000" dirty="0" smtClean="0">
              <a:solidFill>
                <a:schemeClr val="accent3">
                  <a:lumMod val="75000"/>
                </a:schemeClr>
              </a:solidFill>
            </a:endParaRPr>
          </a:p>
          <a:p>
            <a:pPr algn="ctr">
              <a:buNone/>
            </a:pPr>
            <a:r>
              <a:rPr lang="tr-TR" sz="6000" dirty="0" smtClean="0">
                <a:solidFill>
                  <a:schemeClr val="accent3">
                    <a:lumMod val="75000"/>
                  </a:schemeClr>
                </a:solidFill>
              </a:rPr>
              <a:t>Teşekkürler…</a:t>
            </a:r>
            <a:endParaRPr lang="tr-TR" sz="6000" dirty="0">
              <a:solidFill>
                <a:schemeClr val="accent3">
                  <a:lumMod val="75000"/>
                </a:schemeClr>
              </a:solidFill>
            </a:endParaRPr>
          </a:p>
        </p:txBody>
      </p:sp>
    </p:spTree>
  </p:cSld>
  <p:clrMapOvr>
    <a:masterClrMapping/>
  </p:clrMapOvr>
  <p:transition spd="med">
    <p:wip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kış">
  <a:themeElements>
    <a:clrScheme name="Akış">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kış">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kış">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1833</TotalTime>
  <Words>1687</Words>
  <Application>Microsoft Office PowerPoint</Application>
  <PresentationFormat>Ekran Gösterisi (4:3)</PresentationFormat>
  <Paragraphs>401</Paragraphs>
  <Slides>48</Slides>
  <Notes>4</Notes>
  <HiddenSlides>0</HiddenSlides>
  <MMClips>0</MMClips>
  <ScaleCrop>false</ScaleCrop>
  <HeadingPairs>
    <vt:vector size="4" baseType="variant">
      <vt:variant>
        <vt:lpstr>Tema</vt:lpstr>
      </vt:variant>
      <vt:variant>
        <vt:i4>1</vt:i4>
      </vt:variant>
      <vt:variant>
        <vt:lpstr>Slayt Başlıkları</vt:lpstr>
      </vt:variant>
      <vt:variant>
        <vt:i4>48</vt:i4>
      </vt:variant>
    </vt:vector>
  </HeadingPairs>
  <TitlesOfParts>
    <vt:vector size="49" baseType="lpstr">
      <vt:lpstr>Akış</vt:lpstr>
      <vt:lpstr>                  BEDEN EĞİTİMİ VE SPOR        YÜKSEKOKULU  </vt:lpstr>
      <vt:lpstr>BEDEN EĞİTİMİ VE SPOR YÜKSEKOKULU</vt:lpstr>
      <vt:lpstr>Slayt 3</vt:lpstr>
      <vt:lpstr>  Beden Eğitimi ve Spor Öğretmenliği Bölümü </vt:lpstr>
      <vt:lpstr>Spor Yöneticiliği Bölümü</vt:lpstr>
      <vt:lpstr> Antrenörlük Eğitimi Bölümü</vt:lpstr>
      <vt:lpstr>Slayt 7</vt:lpstr>
      <vt:lpstr>İdari Personellerimiz</vt:lpstr>
      <vt:lpstr>Slayt 9</vt:lpstr>
      <vt:lpstr>BEDEN EĞİTİMİ ve SPOR YÜKSEKOKULU</vt:lpstr>
      <vt:lpstr>BESYO  İdari Binası</vt:lpstr>
      <vt:lpstr>Slayt 12</vt:lpstr>
      <vt:lpstr>Slayt 13</vt:lpstr>
      <vt:lpstr>Spor Salonu</vt:lpstr>
      <vt:lpstr>Slayt 15</vt:lpstr>
      <vt:lpstr>Suni çim saha</vt:lpstr>
      <vt:lpstr>Kapalı Halı Saha</vt:lpstr>
      <vt:lpstr>Derslikler</vt:lpstr>
      <vt:lpstr>Beden Eğitimi ve Spor Öğretmenliği Programı ile İlgili Bilgiler</vt:lpstr>
      <vt:lpstr>Slayt 20</vt:lpstr>
      <vt:lpstr>Slayt 21</vt:lpstr>
      <vt:lpstr>Spor Yöneticiliği Bölümü İle İlgili Bilgiler</vt:lpstr>
      <vt:lpstr>Slayt 23</vt:lpstr>
      <vt:lpstr>Slayt 24</vt:lpstr>
      <vt:lpstr>Antrenörlük Bölümü İle İlgili Bilgiler </vt:lpstr>
      <vt:lpstr> </vt:lpstr>
      <vt:lpstr>Slayt 27</vt:lpstr>
      <vt:lpstr>2017/2018 Eğitim Öğretim Döneminde Kayıt Yaptıran Öğrencilerin Geldikleri İllere Göre Dağılımı</vt:lpstr>
      <vt:lpstr>Slayt 29</vt:lpstr>
      <vt:lpstr>MALİ İŞLER</vt:lpstr>
      <vt:lpstr>               HARCAMALAR</vt:lpstr>
      <vt:lpstr>ETKİNLİKLER</vt:lpstr>
      <vt:lpstr> BESYO Öğrencileri Tarafından Bisiklet Etkinliği Düzenlendi </vt:lpstr>
      <vt:lpstr>Slayt 34</vt:lpstr>
      <vt:lpstr> Sağlıklı Yaşam ve Spor Konulu Panel Düzenlendi </vt:lpstr>
      <vt:lpstr>Sağlıklı Yaşam ve Spor Panelinden Kareler</vt:lpstr>
      <vt:lpstr>Slayt 37</vt:lpstr>
      <vt:lpstr>29 Ekim Cumhuriyet Bayramı </vt:lpstr>
      <vt:lpstr>Slayt 39</vt:lpstr>
      <vt:lpstr>Yüksekokulumuz Tarafından “Sporda Başarı” Üzerine Söyleşi Düzenlendi </vt:lpstr>
      <vt:lpstr>Sporda Başarı Üzerine Söyleşiden Kareler</vt:lpstr>
      <vt:lpstr>Slayt 42</vt:lpstr>
      <vt:lpstr>BEDEN EĞİTİMİ ve SPOR YÜKSEKOKULU İHTİYAÇLAR</vt:lpstr>
      <vt:lpstr>Slayt 44</vt:lpstr>
      <vt:lpstr>Slayt 45</vt:lpstr>
      <vt:lpstr>Slayt 46</vt:lpstr>
      <vt:lpstr>Slayt 47</vt:lpstr>
      <vt:lpstr>Slayt 48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CozumPark-bilisim</dc:creator>
  <cp:lastModifiedBy>lenovo-</cp:lastModifiedBy>
  <cp:revision>274</cp:revision>
  <dcterms:created xsi:type="dcterms:W3CDTF">2014-05-05T17:23:11Z</dcterms:created>
  <dcterms:modified xsi:type="dcterms:W3CDTF">2018-02-26T06:12:06Z</dcterms:modified>
</cp:coreProperties>
</file>