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81" r:id="rId5"/>
    <p:sldId id="393" r:id="rId6"/>
    <p:sldId id="383" r:id="rId7"/>
    <p:sldId id="385" r:id="rId8"/>
    <p:sldId id="384" r:id="rId9"/>
    <p:sldId id="386" r:id="rId10"/>
    <p:sldId id="391" r:id="rId11"/>
    <p:sldId id="424" r:id="rId12"/>
    <p:sldId id="395" r:id="rId13"/>
    <p:sldId id="396" r:id="rId14"/>
    <p:sldId id="397" r:id="rId15"/>
    <p:sldId id="398" r:id="rId16"/>
    <p:sldId id="399" r:id="rId17"/>
    <p:sldId id="400" r:id="rId18"/>
    <p:sldId id="401" r:id="rId19"/>
    <p:sldId id="429" r:id="rId20"/>
    <p:sldId id="407" r:id="rId21"/>
    <p:sldId id="402" r:id="rId22"/>
    <p:sldId id="403" r:id="rId23"/>
    <p:sldId id="404" r:id="rId24"/>
    <p:sldId id="405" r:id="rId25"/>
    <p:sldId id="409" r:id="rId26"/>
    <p:sldId id="410" r:id="rId27"/>
    <p:sldId id="411" r:id="rId28"/>
    <p:sldId id="412" r:id="rId29"/>
    <p:sldId id="413" r:id="rId30"/>
    <p:sldId id="428" r:id="rId31"/>
    <p:sldId id="414" r:id="rId32"/>
    <p:sldId id="408" r:id="rId33"/>
    <p:sldId id="406" r:id="rId34"/>
    <p:sldId id="392" r:id="rId35"/>
    <p:sldId id="415" r:id="rId36"/>
    <p:sldId id="416" r:id="rId37"/>
    <p:sldId id="417" r:id="rId38"/>
    <p:sldId id="430" r:id="rId39"/>
    <p:sldId id="422" r:id="rId40"/>
    <p:sldId id="427" r:id="rId41"/>
    <p:sldId id="425" r:id="rId42"/>
    <p:sldId id="426" r:id="rId43"/>
    <p:sldId id="421" r:id="rId44"/>
    <p:sldId id="418" r:id="rId45"/>
    <p:sldId id="423" r:id="rId46"/>
    <p:sldId id="394" r:id="rId4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p:scale>
          <a:sx n="60" d="100"/>
          <a:sy n="60" d="100"/>
        </p:scale>
        <p:origin x="-2514" y="-13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al__ma_Sayfas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al__ma_Sayfas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tr-TR" dirty="0" smtClean="0"/>
              <a:t>İllere</a:t>
            </a:r>
            <a:r>
              <a:rPr lang="tr-TR" baseline="0" dirty="0" smtClean="0"/>
              <a:t> Göre Dağılım </a:t>
            </a:r>
            <a:endParaRPr lang="en-US" dirty="0"/>
          </a:p>
        </c:rich>
      </c:tx>
      <c:layout>
        <c:manualLayout>
          <c:xMode val="edge"/>
          <c:yMode val="edge"/>
          <c:x val="0.30131946821864763"/>
          <c:y val="8.7559274871315436E-3"/>
        </c:manualLayout>
      </c:layout>
      <c:overlay val="0"/>
    </c:title>
    <c:autoTitleDeleted val="0"/>
    <c:plotArea>
      <c:layout/>
      <c:pieChart>
        <c:varyColors val="1"/>
        <c:ser>
          <c:idx val="0"/>
          <c:order val="0"/>
          <c:tx>
            <c:strRef>
              <c:f>Sayfa1!$B$1</c:f>
              <c:strCache>
                <c:ptCount val="1"/>
                <c:pt idx="0">
                  <c:v>Satışlar</c:v>
                </c:pt>
              </c:strCache>
            </c:strRef>
          </c:tx>
          <c:dPt>
            <c:idx val="0"/>
            <c:bubble3D val="0"/>
            <c:spPr>
              <a:solidFill>
                <a:schemeClr val="accent1"/>
              </a:solidFill>
            </c:spPr>
          </c:dPt>
          <c:cat>
            <c:strRef>
              <c:f>Sayfa1!$A$2:$A$7</c:f>
              <c:strCache>
                <c:ptCount val="6"/>
                <c:pt idx="0">
                  <c:v>1.Siirt(25.5)</c:v>
                </c:pt>
                <c:pt idx="1">
                  <c:v>2. Batman(17.4)</c:v>
                </c:pt>
                <c:pt idx="2">
                  <c:v>3.Diyarbakır(8.8)</c:v>
                </c:pt>
                <c:pt idx="3">
                  <c:v>4.Mardin(8.7)</c:v>
                </c:pt>
                <c:pt idx="4">
                  <c:v>5.Hakkari(9.3)</c:v>
                </c:pt>
                <c:pt idx="5">
                  <c:v>6.Diğer iller(30.3)</c:v>
                </c:pt>
              </c:strCache>
            </c:strRef>
          </c:cat>
          <c:val>
            <c:numRef>
              <c:f>Sayfa1!$B$2:$B$7</c:f>
              <c:numCache>
                <c:formatCode>General</c:formatCode>
                <c:ptCount val="6"/>
                <c:pt idx="0">
                  <c:v>25.5</c:v>
                </c:pt>
                <c:pt idx="1">
                  <c:v>17.399999999999999</c:v>
                </c:pt>
                <c:pt idx="2">
                  <c:v>8.8000000000000007</c:v>
                </c:pt>
                <c:pt idx="3">
                  <c:v>8.7000000000000011</c:v>
                </c:pt>
                <c:pt idx="4">
                  <c:v>9.3000000000000007</c:v>
                </c:pt>
                <c:pt idx="5">
                  <c:v>30.3</c:v>
                </c:pt>
              </c:numCache>
            </c:numRef>
          </c:val>
        </c:ser>
        <c:dLbls>
          <c:showLegendKey val="0"/>
          <c:showVal val="0"/>
          <c:showCatName val="0"/>
          <c:showSerName val="0"/>
          <c:showPercent val="0"/>
          <c:showBubbleSize val="0"/>
          <c:showLeaderLines val="1"/>
        </c:dLbls>
        <c:firstSliceAng val="0"/>
      </c:pieChart>
    </c:plotArea>
    <c:legend>
      <c:legendPos val="r"/>
      <c:overlay val="0"/>
    </c:legend>
    <c:plotVisOnly val="1"/>
    <c:dispBlanksAs val="zero"/>
    <c:showDLblsOverMax val="0"/>
  </c:chart>
  <c:txPr>
    <a:bodyPr/>
    <a:lstStyle/>
    <a:p>
      <a:pPr>
        <a:defRPr sz="1800"/>
      </a:pPr>
      <a:endParaRPr lang="tr-T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tr-TR" dirty="0" smtClean="0"/>
              <a:t>Yabancı</a:t>
            </a:r>
            <a:r>
              <a:rPr lang="tr-TR" baseline="0" dirty="0" smtClean="0"/>
              <a:t> Uyruklu Öğrenciler</a:t>
            </a:r>
            <a:endParaRPr lang="tr-TR" dirty="0"/>
          </a:p>
        </c:rich>
      </c:tx>
      <c:overlay val="0"/>
    </c:title>
    <c:autoTitleDeleted val="0"/>
    <c:plotArea>
      <c:layout/>
      <c:pieChart>
        <c:varyColors val="1"/>
        <c:ser>
          <c:idx val="0"/>
          <c:order val="0"/>
          <c:tx>
            <c:strRef>
              <c:f>Sayfa1!$B$1</c:f>
              <c:strCache>
                <c:ptCount val="1"/>
                <c:pt idx="0">
                  <c:v>Satışlar</c:v>
                </c:pt>
              </c:strCache>
            </c:strRef>
          </c:tx>
          <c:explosion val="25"/>
          <c:cat>
            <c:strRef>
              <c:f>Sayfa1!$A$2:$A$5</c:f>
              <c:strCache>
                <c:ptCount val="4"/>
                <c:pt idx="0">
                  <c:v>suriye (7)</c:v>
                </c:pt>
                <c:pt idx="1">
                  <c:v>türkmenistan (44)</c:v>
                </c:pt>
                <c:pt idx="2">
                  <c:v>mısır(1)</c:v>
                </c:pt>
                <c:pt idx="3">
                  <c:v>ürdün(3)</c:v>
                </c:pt>
              </c:strCache>
            </c:strRef>
          </c:cat>
          <c:val>
            <c:numRef>
              <c:f>Sayfa1!$B$2:$B$5</c:f>
              <c:numCache>
                <c:formatCode>General</c:formatCode>
                <c:ptCount val="4"/>
                <c:pt idx="0">
                  <c:v>7</c:v>
                </c:pt>
                <c:pt idx="1">
                  <c:v>44</c:v>
                </c:pt>
                <c:pt idx="2">
                  <c:v>1</c:v>
                </c:pt>
                <c:pt idx="3">
                  <c:v>3</c:v>
                </c:pt>
              </c:numCache>
            </c:numRef>
          </c:val>
        </c:ser>
        <c:dLbls>
          <c:showLegendKey val="0"/>
          <c:showVal val="0"/>
          <c:showCatName val="0"/>
          <c:showSerName val="0"/>
          <c:showPercent val="0"/>
          <c:showBubbleSize val="0"/>
          <c:showLeaderLines val="1"/>
        </c:dLbls>
        <c:firstSliceAng val="0"/>
      </c:pieChart>
    </c:plotArea>
    <c:legend>
      <c:legendPos val="r"/>
      <c:overlay val="0"/>
    </c:legend>
    <c:plotVisOnly val="1"/>
    <c:dispBlanksAs val="zero"/>
    <c:showDLblsOverMax val="0"/>
  </c:chart>
  <c:txPr>
    <a:bodyPr/>
    <a:lstStyle/>
    <a:p>
      <a:pPr>
        <a:defRPr sz="1800"/>
      </a:pPr>
      <a:endParaRPr lang="tr-TR"/>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17.06.2019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17.06.2019</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smtClean="0">
                <a:solidFill>
                  <a:schemeClr val="tx1">
                    <a:lumMod val="85000"/>
                    <a:lumOff val="15000"/>
                  </a:schemeClr>
                </a:solidFill>
              </a:rPr>
              <a:t>BEDEN EĞİTİMİ VE SPOR YÜKSEKOKULU</a:t>
            </a:r>
            <a:endParaRPr lang="tr-TR" sz="3200" b="1" dirty="0">
              <a:solidFill>
                <a:schemeClr val="tx1">
                  <a:lumMod val="85000"/>
                  <a:lumOff val="15000"/>
                </a:schemeClr>
              </a:solidFill>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340603" y="1185620"/>
            <a:ext cx="7609668" cy="3970318"/>
          </a:xfrm>
          <a:prstGeom prst="rect">
            <a:avLst/>
          </a:prstGeom>
          <a:noFill/>
        </p:spPr>
        <p:txBody>
          <a:bodyPr wrap="square" rtlCol="0">
            <a:spAutoFit/>
          </a:bodyPr>
          <a:lstStyle/>
          <a:p>
            <a:pPr algn="ctr"/>
            <a:r>
              <a:rPr lang="tr-TR" b="1" u="sng" dirty="0">
                <a:latin typeface="Times New Roman" pitchFamily="18" charset="0"/>
                <a:cs typeface="Times New Roman" pitchFamily="18" charset="0"/>
              </a:rPr>
              <a:t>Tarihçe:</a:t>
            </a:r>
          </a:p>
          <a:p>
            <a:pPr algn="ctr"/>
            <a:r>
              <a:rPr lang="tr-TR" b="1" dirty="0">
                <a:latin typeface="Times New Roman" pitchFamily="18" charset="0"/>
                <a:cs typeface="Times New Roman" pitchFamily="18" charset="0"/>
              </a:rPr>
              <a:t>Siirt Üniversitesi Beden Eğitimi ve Spor Yüksekokulu Bakanlar </a:t>
            </a:r>
            <a:r>
              <a:rPr lang="tr-TR" b="1" dirty="0" smtClean="0">
                <a:latin typeface="Times New Roman" pitchFamily="18" charset="0"/>
                <a:cs typeface="Times New Roman" pitchFamily="18" charset="0"/>
              </a:rPr>
              <a:t>Kurulu’nun 04/03/2013 </a:t>
            </a:r>
            <a:r>
              <a:rPr lang="tr-TR" b="1" dirty="0">
                <a:latin typeface="Times New Roman" pitchFamily="18" charset="0"/>
                <a:cs typeface="Times New Roman" pitchFamily="18" charset="0"/>
              </a:rPr>
              <a:t>tarihinde aldığı kararla, 28582 sayılı Resmi </a:t>
            </a:r>
            <a:r>
              <a:rPr lang="tr-TR" b="1" dirty="0" smtClean="0">
                <a:latin typeface="Times New Roman" pitchFamily="18" charset="0"/>
                <a:cs typeface="Times New Roman" pitchFamily="18" charset="0"/>
              </a:rPr>
              <a:t>Gazete ’de </a:t>
            </a:r>
            <a:r>
              <a:rPr lang="tr-TR" b="1" dirty="0">
                <a:latin typeface="Times New Roman" pitchFamily="18" charset="0"/>
                <a:cs typeface="Times New Roman" pitchFamily="18" charset="0"/>
              </a:rPr>
              <a:t>yayımlanmasıyla, 28/03/1983 tarihli ve 2809 sayılı kanunun ek 30’uncu maddesine göre kurulmuştur.</a:t>
            </a:r>
          </a:p>
          <a:p>
            <a:pPr algn="ctr"/>
            <a:endParaRPr lang="tr-TR" b="1" dirty="0">
              <a:latin typeface="Times New Roman" pitchFamily="18" charset="0"/>
              <a:cs typeface="Times New Roman" pitchFamily="18" charset="0"/>
            </a:endParaRPr>
          </a:p>
          <a:p>
            <a:pPr algn="ctr"/>
            <a:r>
              <a:rPr lang="tr-TR" b="1" dirty="0">
                <a:latin typeface="Times New Roman" pitchFamily="18" charset="0"/>
                <a:cs typeface="Times New Roman" pitchFamily="18" charset="0"/>
              </a:rPr>
              <a:t>Yükseköğretim Yürütme </a:t>
            </a:r>
            <a:r>
              <a:rPr lang="tr-TR" b="1" dirty="0" smtClean="0">
                <a:latin typeface="Times New Roman" pitchFamily="18" charset="0"/>
                <a:cs typeface="Times New Roman" pitchFamily="18" charset="0"/>
              </a:rPr>
              <a:t>Kurulu’nun 02/04/2013 </a:t>
            </a:r>
            <a:r>
              <a:rPr lang="tr-TR" b="1" dirty="0">
                <a:latin typeface="Times New Roman" pitchFamily="18" charset="0"/>
                <a:cs typeface="Times New Roman" pitchFamily="18" charset="0"/>
              </a:rPr>
              <a:t>tarihli toplantısında Siirt Üniversitesi Beden Eğitimi ve Spor Yüksekokulu bünyesinde aşağıda adı geçen bölümlerin kurulması kararlaştırılmıştır.</a:t>
            </a:r>
          </a:p>
          <a:p>
            <a:pPr lvl="0" algn="ctr"/>
            <a:r>
              <a:rPr lang="tr-TR" b="1" dirty="0">
                <a:latin typeface="Times New Roman" pitchFamily="18" charset="0"/>
                <a:cs typeface="Times New Roman" pitchFamily="18" charset="0"/>
              </a:rPr>
              <a:t>Beden Eğitimi ve Spor Eğitimi Bölümü </a:t>
            </a:r>
          </a:p>
          <a:p>
            <a:pPr lvl="0" algn="ctr"/>
            <a:r>
              <a:rPr lang="tr-TR" b="1" dirty="0">
                <a:latin typeface="Times New Roman" pitchFamily="18" charset="0"/>
                <a:cs typeface="Times New Roman" pitchFamily="18" charset="0"/>
              </a:rPr>
              <a:t>Antrenörlük Eğitimi Bölümü</a:t>
            </a:r>
          </a:p>
          <a:p>
            <a:pPr lvl="0" algn="ctr"/>
            <a:r>
              <a:rPr lang="tr-TR" b="1" dirty="0">
                <a:latin typeface="Times New Roman" pitchFamily="18" charset="0"/>
                <a:cs typeface="Times New Roman" pitchFamily="18" charset="0"/>
              </a:rPr>
              <a:t>Spor Yöneticiliği Bölümü</a:t>
            </a:r>
          </a:p>
          <a:p>
            <a:pPr lvl="0" algn="ctr"/>
            <a:r>
              <a:rPr lang="tr-TR" b="1" dirty="0">
                <a:latin typeface="Times New Roman" pitchFamily="18" charset="0"/>
                <a:cs typeface="Times New Roman" pitchFamily="18" charset="0"/>
              </a:rPr>
              <a:t>Rekreasyon Bölümü</a:t>
            </a:r>
          </a:p>
          <a:p>
            <a:endParaRPr lang="tr-TR" dirty="0"/>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ersonel_\Desktop\Akademik personel Foto 2018\varol.jpg201712816433545.jpg"/>
          <p:cNvPicPr>
            <a:picLocks noChangeAspect="1" noChangeArrowheads="1"/>
          </p:cNvPicPr>
          <p:nvPr/>
        </p:nvPicPr>
        <p:blipFill>
          <a:blip r:embed="rId2" cstate="print"/>
          <a:srcRect/>
          <a:stretch>
            <a:fillRect/>
          </a:stretch>
        </p:blipFill>
        <p:spPr bwMode="auto">
          <a:xfrm>
            <a:off x="3975314" y="1069382"/>
            <a:ext cx="2262753" cy="1596325"/>
          </a:xfrm>
          <a:prstGeom prst="rect">
            <a:avLst/>
          </a:prstGeom>
          <a:ln w="88900" cap="sq" cmpd="thickThin">
            <a:solidFill>
              <a:srgbClr val="000000"/>
            </a:solidFill>
            <a:prstDash val="solid"/>
            <a:miter lim="800000"/>
          </a:ln>
          <a:effectLst>
            <a:innerShdw blurRad="76200">
              <a:srgbClr val="000000"/>
            </a:innerShdw>
          </a:effectLst>
        </p:spPr>
      </p:pic>
      <p:pic>
        <p:nvPicPr>
          <p:cNvPr id="3" name="10 Resim" descr="C:\Users\Personel_\Desktop\A0758_2014326114438427.jpg"/>
          <p:cNvPicPr/>
          <p:nvPr/>
        </p:nvPicPr>
        <p:blipFill>
          <a:blip r:embed="rId3" cstate="print"/>
          <a:srcRect b="10186"/>
          <a:stretch>
            <a:fillRect/>
          </a:stretch>
        </p:blipFill>
        <p:spPr bwMode="auto">
          <a:xfrm>
            <a:off x="1960536" y="2076773"/>
            <a:ext cx="1825090" cy="179716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4" name="5 Resim" descr="C:\Users\Personel_\Desktop\B0685_201451285719982.jpg"/>
          <p:cNvPicPr/>
          <p:nvPr/>
        </p:nvPicPr>
        <p:blipFill>
          <a:blip r:embed="rId4" cstate="print"/>
          <a:stretch>
            <a:fillRect/>
          </a:stretch>
        </p:blipFill>
        <p:spPr bwMode="auto">
          <a:xfrm>
            <a:off x="6447230" y="2054333"/>
            <a:ext cx="1960536" cy="179716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5" name="Picture 2" descr="C:\Users\lenovo-\Desktop\B0745_2014220142819378.jpg"/>
          <p:cNvPicPr>
            <a:picLocks noChangeAspect="1" noChangeArrowheads="1"/>
          </p:cNvPicPr>
          <p:nvPr/>
        </p:nvPicPr>
        <p:blipFill>
          <a:blip r:embed="rId5" cstate="print"/>
          <a:srcRect/>
          <a:stretch>
            <a:fillRect/>
          </a:stretch>
        </p:blipFill>
        <p:spPr bwMode="auto">
          <a:xfrm>
            <a:off x="4242594" y="3873936"/>
            <a:ext cx="1728192" cy="1728192"/>
          </a:xfrm>
          <a:prstGeom prst="ellipse">
            <a:avLst/>
          </a:prstGeom>
          <a:ln>
            <a:noFill/>
          </a:ln>
          <a:effectLst>
            <a:softEdge rad="112500"/>
          </a:effectLst>
        </p:spPr>
      </p:pic>
      <p:sp>
        <p:nvSpPr>
          <p:cNvPr id="6" name="Dikdörtgen 5"/>
          <p:cNvSpPr/>
          <p:nvPr/>
        </p:nvSpPr>
        <p:spPr>
          <a:xfrm>
            <a:off x="3905573" y="2676565"/>
            <a:ext cx="2394488" cy="646331"/>
          </a:xfrm>
          <a:prstGeom prst="rect">
            <a:avLst/>
          </a:prstGeom>
        </p:spPr>
        <p:txBody>
          <a:bodyPr wrap="square">
            <a:spAutoFit/>
          </a:bodyPr>
          <a:lstStyle/>
          <a:p>
            <a:pPr algn="ctr">
              <a:buNone/>
            </a:pPr>
            <a:endParaRPr lang="tr-TR" sz="1200" b="1" u="sng" dirty="0" smtClean="0"/>
          </a:p>
          <a:p>
            <a:pPr algn="ctr">
              <a:buNone/>
            </a:pPr>
            <a:r>
              <a:rPr lang="tr-TR" sz="1200" b="1" u="sng" dirty="0" smtClean="0"/>
              <a:t>Yüksekokul </a:t>
            </a:r>
            <a:r>
              <a:rPr lang="tr-TR" sz="1200" b="1" u="sng" dirty="0"/>
              <a:t>Müdürü</a:t>
            </a:r>
            <a:endParaRPr lang="tr-TR" sz="1200" dirty="0"/>
          </a:p>
          <a:p>
            <a:pPr algn="ctr">
              <a:buNone/>
            </a:pPr>
            <a:r>
              <a:rPr lang="tr-TR" sz="1200" dirty="0"/>
              <a:t> Dr. </a:t>
            </a:r>
            <a:r>
              <a:rPr lang="tr-TR" sz="1200" dirty="0" err="1"/>
              <a:t>Öğr</a:t>
            </a:r>
            <a:r>
              <a:rPr lang="tr-TR" sz="1200" dirty="0"/>
              <a:t>. Üyesi Varol TUTAL</a:t>
            </a:r>
          </a:p>
        </p:txBody>
      </p:sp>
      <p:sp>
        <p:nvSpPr>
          <p:cNvPr id="8" name="Dikdörtgen 7"/>
          <p:cNvSpPr/>
          <p:nvPr/>
        </p:nvSpPr>
        <p:spPr>
          <a:xfrm>
            <a:off x="4242593" y="5602128"/>
            <a:ext cx="1728193" cy="738664"/>
          </a:xfrm>
          <a:prstGeom prst="rect">
            <a:avLst/>
          </a:prstGeom>
        </p:spPr>
        <p:txBody>
          <a:bodyPr wrap="square">
            <a:spAutoFit/>
          </a:bodyPr>
          <a:lstStyle/>
          <a:p>
            <a:pPr algn="ctr">
              <a:buNone/>
            </a:pPr>
            <a:r>
              <a:rPr lang="tr-TR" sz="1200" b="1" u="sng" dirty="0"/>
              <a:t>Yüksekokul </a:t>
            </a:r>
            <a:r>
              <a:rPr lang="tr-TR" sz="1200" b="1" u="sng" dirty="0" smtClean="0"/>
              <a:t>Sekreter V.</a:t>
            </a:r>
          </a:p>
          <a:p>
            <a:pPr algn="ctr"/>
            <a:r>
              <a:rPr lang="tr-TR" sz="1200" dirty="0"/>
              <a:t>Bekir  ÇİFTÇİ</a:t>
            </a:r>
          </a:p>
          <a:p>
            <a:pPr>
              <a:buNone/>
            </a:pPr>
            <a:endParaRPr lang="tr-TR" dirty="0"/>
          </a:p>
        </p:txBody>
      </p:sp>
      <p:sp>
        <p:nvSpPr>
          <p:cNvPr id="9" name="Dikdörtgen 8"/>
          <p:cNvSpPr/>
          <p:nvPr/>
        </p:nvSpPr>
        <p:spPr>
          <a:xfrm>
            <a:off x="6489850" y="3860998"/>
            <a:ext cx="2088461" cy="646331"/>
          </a:xfrm>
          <a:prstGeom prst="rect">
            <a:avLst/>
          </a:prstGeom>
        </p:spPr>
        <p:txBody>
          <a:bodyPr wrap="square">
            <a:spAutoFit/>
          </a:bodyPr>
          <a:lstStyle/>
          <a:p>
            <a:pPr algn="ctr">
              <a:buNone/>
            </a:pPr>
            <a:endParaRPr lang="tr-TR" sz="1200" b="1" dirty="0" smtClean="0"/>
          </a:p>
          <a:p>
            <a:pPr algn="ctr">
              <a:buNone/>
            </a:pPr>
            <a:r>
              <a:rPr lang="tr-TR" sz="1200" b="1" dirty="0" smtClean="0"/>
              <a:t>Müdür </a:t>
            </a:r>
            <a:r>
              <a:rPr lang="tr-TR" sz="1200" b="1" dirty="0"/>
              <a:t>Yardımcısı </a:t>
            </a:r>
            <a:endParaRPr lang="tr-TR" sz="1200" b="1" dirty="0" smtClean="0"/>
          </a:p>
          <a:p>
            <a:pPr algn="ctr">
              <a:buNone/>
            </a:pPr>
            <a:r>
              <a:rPr lang="tr-TR" sz="1200" dirty="0" err="1" smtClean="0"/>
              <a:t>Öğr.Gör</a:t>
            </a:r>
            <a:r>
              <a:rPr lang="tr-TR" sz="1200" dirty="0"/>
              <a:t>. </a:t>
            </a:r>
            <a:r>
              <a:rPr lang="tr-TR" sz="1200" dirty="0" err="1" smtClean="0"/>
              <a:t>M.Selami</a:t>
            </a:r>
            <a:r>
              <a:rPr lang="tr-TR" sz="1200" dirty="0" smtClean="0"/>
              <a:t> </a:t>
            </a:r>
            <a:r>
              <a:rPr lang="tr-TR" sz="1200" dirty="0"/>
              <a:t>ERMAN</a:t>
            </a:r>
          </a:p>
        </p:txBody>
      </p:sp>
      <p:sp>
        <p:nvSpPr>
          <p:cNvPr id="10" name="Dikdörtgen 9"/>
          <p:cNvSpPr/>
          <p:nvPr/>
        </p:nvSpPr>
        <p:spPr>
          <a:xfrm>
            <a:off x="1960536" y="3873936"/>
            <a:ext cx="1945036" cy="923330"/>
          </a:xfrm>
          <a:prstGeom prst="rect">
            <a:avLst/>
          </a:prstGeom>
        </p:spPr>
        <p:txBody>
          <a:bodyPr wrap="square">
            <a:spAutoFit/>
          </a:bodyPr>
          <a:lstStyle/>
          <a:p>
            <a:pPr algn="ctr"/>
            <a:endParaRPr lang="tr-TR" sz="1200" b="1" dirty="0" smtClean="0"/>
          </a:p>
          <a:p>
            <a:pPr algn="ctr"/>
            <a:r>
              <a:rPr lang="tr-TR" sz="1200" b="1" dirty="0" smtClean="0"/>
              <a:t>Müdür Yardımcısı </a:t>
            </a:r>
          </a:p>
          <a:p>
            <a:pPr algn="ctr"/>
            <a:r>
              <a:rPr lang="tr-TR" sz="1200" dirty="0"/>
              <a:t>Dr. </a:t>
            </a:r>
            <a:r>
              <a:rPr lang="tr-TR" sz="1200" dirty="0" err="1"/>
              <a:t>Öğr</a:t>
            </a:r>
            <a:r>
              <a:rPr lang="tr-TR" sz="1200" dirty="0"/>
              <a:t>. Üyesi Mehmet EFE</a:t>
            </a:r>
          </a:p>
          <a:p>
            <a:r>
              <a:rPr lang="tr-TR" b="1" dirty="0" smtClean="0"/>
              <a:t> </a:t>
            </a:r>
            <a:endParaRPr lang="tr-TR" dirty="0"/>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BEDEN EĞİTİMİ VE SPOR EĞİTİMİ BÖLÜMÜ</a:t>
            </a:r>
            <a:endParaRPr lang="tr-TR" sz="2400" b="1" dirty="0"/>
          </a:p>
        </p:txBody>
      </p:sp>
      <p:pic>
        <p:nvPicPr>
          <p:cNvPr id="3" name="7 Resim" descr="C:\Users\Personel_\Desktop\A0758_2014326114438427.jpg"/>
          <p:cNvPicPr/>
          <p:nvPr/>
        </p:nvPicPr>
        <p:blipFill>
          <a:blip r:embed="rId2" cstate="print"/>
          <a:srcRect b="10186"/>
          <a:stretch>
            <a:fillRect/>
          </a:stretch>
        </p:blipFill>
        <p:spPr bwMode="auto">
          <a:xfrm>
            <a:off x="7428791" y="1299433"/>
            <a:ext cx="1385251" cy="15001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2" descr="http://besyo.siirt.edu.tr/foto/userfoto/2016729151128855.jpg"/>
          <p:cNvPicPr>
            <a:picLocks noChangeAspect="1" noChangeArrowheads="1"/>
          </p:cNvPicPr>
          <p:nvPr/>
        </p:nvPicPr>
        <p:blipFill>
          <a:blip r:embed="rId3" cstate="print"/>
          <a:srcRect/>
          <a:stretch>
            <a:fillRect/>
          </a:stretch>
        </p:blipFill>
        <p:spPr bwMode="auto">
          <a:xfrm>
            <a:off x="2598100" y="3506243"/>
            <a:ext cx="1656184" cy="15811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10 Resim" descr="http://besyo.siirt.edu.tr/foto/userfoto/unnamed.jpg201732910175720.jpg"/>
          <p:cNvPicPr/>
          <p:nvPr/>
        </p:nvPicPr>
        <p:blipFill>
          <a:blip r:embed="rId4" cstate="print"/>
          <a:srcRect/>
          <a:stretch>
            <a:fillRect/>
          </a:stretch>
        </p:blipFill>
        <p:spPr bwMode="auto">
          <a:xfrm>
            <a:off x="6314189" y="3582722"/>
            <a:ext cx="1584176" cy="144016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1" descr="C:\Users\Personel_\Desktop\Akademik personel Foto 2018\20173412288780.jpg"/>
          <p:cNvPicPr>
            <a:picLocks noChangeAspect="1" noChangeArrowheads="1"/>
          </p:cNvPicPr>
          <p:nvPr/>
        </p:nvPicPr>
        <p:blipFill>
          <a:blip r:embed="rId5" cstate="print"/>
          <a:srcRect/>
          <a:stretch>
            <a:fillRect/>
          </a:stretch>
        </p:blipFill>
        <p:spPr bwMode="auto">
          <a:xfrm>
            <a:off x="1356561" y="1299433"/>
            <a:ext cx="1512168" cy="154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2" descr="C:\Users\Personel_\Desktop\Akademik personel Foto 2018\varol.jpg201712816433545.jpg"/>
          <p:cNvPicPr>
            <a:picLocks noChangeAspect="1" noChangeArrowheads="1"/>
          </p:cNvPicPr>
          <p:nvPr/>
        </p:nvPicPr>
        <p:blipFill>
          <a:blip r:embed="rId6" cstate="print"/>
          <a:srcRect/>
          <a:stretch>
            <a:fillRect/>
          </a:stretch>
        </p:blipFill>
        <p:spPr bwMode="auto">
          <a:xfrm>
            <a:off x="4428395" y="1085119"/>
            <a:ext cx="1728192" cy="1728192"/>
          </a:xfrm>
          <a:prstGeom prst="rect">
            <a:avLst/>
          </a:prstGeom>
          <a:ln w="88900" cap="sq" cmpd="thickThin">
            <a:solidFill>
              <a:srgbClr val="000000"/>
            </a:solidFill>
            <a:prstDash val="solid"/>
            <a:miter lim="800000"/>
          </a:ln>
          <a:effectLst>
            <a:innerShdw blurRad="76200">
              <a:srgbClr val="000000"/>
            </a:innerShdw>
          </a:effectLst>
        </p:spPr>
      </p:pic>
      <p:sp>
        <p:nvSpPr>
          <p:cNvPr id="8" name="Dikdörtgen 7"/>
          <p:cNvSpPr/>
          <p:nvPr/>
        </p:nvSpPr>
        <p:spPr>
          <a:xfrm>
            <a:off x="6314189" y="5007584"/>
            <a:ext cx="1617757" cy="523220"/>
          </a:xfrm>
          <a:prstGeom prst="rect">
            <a:avLst/>
          </a:prstGeom>
        </p:spPr>
        <p:txBody>
          <a:bodyPr wrap="square">
            <a:spAutoFit/>
          </a:bodyPr>
          <a:lstStyle/>
          <a:p>
            <a:pPr>
              <a:buNone/>
            </a:pPr>
            <a:r>
              <a:rPr lang="tr-TR" sz="1600" dirty="0" smtClean="0"/>
              <a:t>                                                                                  </a:t>
            </a:r>
            <a:r>
              <a:rPr lang="tr-TR" sz="1200" dirty="0" err="1" smtClean="0"/>
              <a:t>Öğr</a:t>
            </a:r>
            <a:r>
              <a:rPr lang="tr-TR" sz="1200" dirty="0"/>
              <a:t>. Gör. Yusuf SOYLU</a:t>
            </a:r>
          </a:p>
        </p:txBody>
      </p:sp>
      <p:sp>
        <p:nvSpPr>
          <p:cNvPr id="9" name="Dikdörtgen 8"/>
          <p:cNvSpPr/>
          <p:nvPr/>
        </p:nvSpPr>
        <p:spPr>
          <a:xfrm>
            <a:off x="1015139" y="2848253"/>
            <a:ext cx="2146515" cy="461665"/>
          </a:xfrm>
          <a:prstGeom prst="rect">
            <a:avLst/>
          </a:prstGeom>
        </p:spPr>
        <p:txBody>
          <a:bodyPr wrap="square">
            <a:spAutoFit/>
          </a:bodyPr>
          <a:lstStyle/>
          <a:p>
            <a:pPr algn="ctr"/>
            <a:endParaRPr lang="tr-TR" sz="1200" dirty="0" smtClean="0"/>
          </a:p>
          <a:p>
            <a:pPr algn="ctr"/>
            <a:r>
              <a:rPr lang="tr-TR" sz="1200" dirty="0" smtClean="0"/>
              <a:t>Dr. </a:t>
            </a:r>
            <a:r>
              <a:rPr lang="tr-TR" sz="1200" dirty="0" err="1" smtClean="0"/>
              <a:t>Öğr</a:t>
            </a:r>
            <a:r>
              <a:rPr lang="tr-TR" sz="1200" dirty="0" smtClean="0"/>
              <a:t>. Üyesi </a:t>
            </a:r>
            <a:r>
              <a:rPr lang="tr-TR" sz="1200" dirty="0"/>
              <a:t>Rasim TÖSTEN </a:t>
            </a:r>
          </a:p>
        </p:txBody>
      </p:sp>
      <p:sp>
        <p:nvSpPr>
          <p:cNvPr id="10" name="Dikdörtgen 9"/>
          <p:cNvSpPr/>
          <p:nvPr/>
        </p:nvSpPr>
        <p:spPr>
          <a:xfrm>
            <a:off x="7222210" y="2830194"/>
            <a:ext cx="1844297" cy="461665"/>
          </a:xfrm>
          <a:prstGeom prst="rect">
            <a:avLst/>
          </a:prstGeom>
        </p:spPr>
        <p:txBody>
          <a:bodyPr wrap="square">
            <a:spAutoFit/>
          </a:bodyPr>
          <a:lstStyle/>
          <a:p>
            <a:pPr algn="ctr">
              <a:buNone/>
            </a:pPr>
            <a:endParaRPr lang="tr-TR" sz="1200" dirty="0" smtClean="0"/>
          </a:p>
          <a:p>
            <a:pPr algn="ctr">
              <a:buNone/>
            </a:pPr>
            <a:r>
              <a:rPr lang="tr-TR" sz="1200" dirty="0" smtClean="0"/>
              <a:t>Dr. </a:t>
            </a:r>
            <a:r>
              <a:rPr lang="tr-TR" sz="1200" dirty="0" err="1" smtClean="0"/>
              <a:t>Öğr</a:t>
            </a:r>
            <a:r>
              <a:rPr lang="tr-TR" sz="1200" dirty="0" smtClean="0"/>
              <a:t>. Üyesi Mehmet </a:t>
            </a:r>
            <a:r>
              <a:rPr lang="tr-TR" sz="1200" dirty="0"/>
              <a:t>EFE</a:t>
            </a:r>
          </a:p>
        </p:txBody>
      </p:sp>
      <p:sp>
        <p:nvSpPr>
          <p:cNvPr id="11" name="Dikdörtgen 10"/>
          <p:cNvSpPr/>
          <p:nvPr/>
        </p:nvSpPr>
        <p:spPr>
          <a:xfrm>
            <a:off x="4254284" y="2967335"/>
            <a:ext cx="2332495" cy="461665"/>
          </a:xfrm>
          <a:prstGeom prst="rect">
            <a:avLst/>
          </a:prstGeom>
        </p:spPr>
        <p:txBody>
          <a:bodyPr wrap="square">
            <a:spAutoFit/>
          </a:bodyPr>
          <a:lstStyle/>
          <a:p>
            <a:pPr algn="ctr">
              <a:buNone/>
            </a:pPr>
            <a:r>
              <a:rPr lang="tr-TR" sz="1200" dirty="0" smtClean="0"/>
              <a:t>Dr. </a:t>
            </a:r>
            <a:r>
              <a:rPr lang="tr-TR" sz="1200" dirty="0" err="1" smtClean="0"/>
              <a:t>Öğr</a:t>
            </a:r>
            <a:r>
              <a:rPr lang="tr-TR" sz="1200" dirty="0" smtClean="0"/>
              <a:t>. Üyesi Varol TUTAL</a:t>
            </a:r>
          </a:p>
          <a:p>
            <a:pPr algn="ctr">
              <a:buNone/>
            </a:pPr>
            <a:r>
              <a:rPr lang="tr-TR" sz="1200" dirty="0" smtClean="0"/>
              <a:t>Bölüm Başkanı</a:t>
            </a:r>
            <a:endParaRPr lang="tr-TR" sz="1200" dirty="0"/>
          </a:p>
        </p:txBody>
      </p:sp>
      <p:sp>
        <p:nvSpPr>
          <p:cNvPr id="12" name="Dikdörtgen 11"/>
          <p:cNvSpPr/>
          <p:nvPr/>
        </p:nvSpPr>
        <p:spPr>
          <a:xfrm>
            <a:off x="2324746" y="5114822"/>
            <a:ext cx="2316996" cy="461665"/>
          </a:xfrm>
          <a:prstGeom prst="rect">
            <a:avLst/>
          </a:prstGeom>
        </p:spPr>
        <p:txBody>
          <a:bodyPr wrap="square">
            <a:spAutoFit/>
          </a:bodyPr>
          <a:lstStyle/>
          <a:p>
            <a:pPr algn="ctr"/>
            <a:endParaRPr lang="tr-TR" sz="1200" dirty="0" smtClean="0"/>
          </a:p>
          <a:p>
            <a:pPr algn="ctr"/>
            <a:r>
              <a:rPr lang="tr-TR" sz="1200" dirty="0" smtClean="0"/>
              <a:t>Arş. Gör</a:t>
            </a:r>
            <a:r>
              <a:rPr lang="tr-TR" sz="1200" dirty="0"/>
              <a:t>. </a:t>
            </a:r>
            <a:r>
              <a:rPr lang="tr-TR" sz="1200" dirty="0" smtClean="0"/>
              <a:t>Yunus </a:t>
            </a:r>
            <a:r>
              <a:rPr lang="tr-TR" sz="1200" dirty="0"/>
              <a:t>Emre YARAYAN </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dirty="0" smtClean="0"/>
              <a:t>ANTRENÖRLÜK EĞİTİMİ BÖLÜMÜ</a:t>
            </a:r>
            <a:endParaRPr lang="tr-TR" sz="2400" b="1" dirty="0"/>
          </a:p>
        </p:txBody>
      </p:sp>
      <p:pic>
        <p:nvPicPr>
          <p:cNvPr id="3" name="5 Resim" descr="C:\Users\Personel_\Desktop\A0724_201412111529735.jpg"/>
          <p:cNvPicPr/>
          <p:nvPr/>
        </p:nvPicPr>
        <p:blipFill>
          <a:blip r:embed="rId2" cstate="print"/>
          <a:srcRect/>
          <a:stretch>
            <a:fillRect/>
          </a:stretch>
        </p:blipFill>
        <p:spPr bwMode="auto">
          <a:xfrm>
            <a:off x="6552424" y="2266865"/>
            <a:ext cx="1368151" cy="158417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10 Resim" descr="SERDAR.jpg"/>
          <p:cNvPicPr>
            <a:picLocks noChangeAspect="1"/>
          </p:cNvPicPr>
          <p:nvPr/>
        </p:nvPicPr>
        <p:blipFill>
          <a:blip r:embed="rId3" cstate="print"/>
          <a:stretch>
            <a:fillRect/>
          </a:stretch>
        </p:blipFill>
        <p:spPr>
          <a:xfrm>
            <a:off x="4043427" y="4150401"/>
            <a:ext cx="1800200" cy="142876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1" descr="C:\Users\Personel_\Desktop\Akademik personel Foto 2018\IMG-20171123-WA0000.jpg20171123134424790.jpg"/>
          <p:cNvPicPr>
            <a:picLocks noChangeAspect="1" noChangeArrowheads="1"/>
          </p:cNvPicPr>
          <p:nvPr/>
        </p:nvPicPr>
        <p:blipFill>
          <a:blip r:embed="rId4" cstate="print"/>
          <a:srcRect/>
          <a:stretch>
            <a:fillRect/>
          </a:stretch>
        </p:blipFill>
        <p:spPr bwMode="auto">
          <a:xfrm>
            <a:off x="4187443" y="1194307"/>
            <a:ext cx="1512168" cy="1584176"/>
          </a:xfrm>
          <a:prstGeom prst="rect">
            <a:avLst/>
          </a:prstGeom>
          <a:ln w="88900" cap="sq" cmpd="thickThin">
            <a:solidFill>
              <a:srgbClr val="000000"/>
            </a:solidFill>
            <a:prstDash val="solid"/>
            <a:miter lim="800000"/>
          </a:ln>
          <a:effectLst>
            <a:innerShdw blurRad="76200">
              <a:srgbClr val="000000"/>
            </a:innerShdw>
          </a:effectLst>
        </p:spPr>
      </p:pic>
      <p:pic>
        <p:nvPicPr>
          <p:cNvPr id="6" name="Picture 2" descr="C:\Users\Personel_\Desktop\Akademik personel Foto 2018\001.jpg2017128111922335.jpg"/>
          <p:cNvPicPr>
            <a:picLocks noChangeAspect="1" noChangeArrowheads="1"/>
          </p:cNvPicPr>
          <p:nvPr/>
        </p:nvPicPr>
        <p:blipFill>
          <a:blip r:embed="rId5" cstate="print"/>
          <a:srcRect/>
          <a:stretch>
            <a:fillRect/>
          </a:stretch>
        </p:blipFill>
        <p:spPr bwMode="auto">
          <a:xfrm>
            <a:off x="2103929" y="2286744"/>
            <a:ext cx="1440160" cy="165618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11 Dikdörtgen"/>
          <p:cNvSpPr/>
          <p:nvPr/>
        </p:nvSpPr>
        <p:spPr>
          <a:xfrm>
            <a:off x="4043427" y="5579161"/>
            <a:ext cx="2107934" cy="276999"/>
          </a:xfrm>
          <a:prstGeom prst="rect">
            <a:avLst/>
          </a:prstGeom>
        </p:spPr>
        <p:txBody>
          <a:bodyPr wrap="square">
            <a:spAutoFit/>
          </a:bodyPr>
          <a:lstStyle/>
          <a:p>
            <a:pPr>
              <a:buNone/>
            </a:pPr>
            <a:r>
              <a:rPr lang="tr-TR" sz="1200" dirty="0" err="1" smtClean="0"/>
              <a:t>Öğr</a:t>
            </a:r>
            <a:r>
              <a:rPr lang="tr-TR" sz="1200" dirty="0" smtClean="0"/>
              <a:t>. Gör. Serdar ADIGÜZEL</a:t>
            </a:r>
          </a:p>
        </p:txBody>
      </p:sp>
      <p:sp>
        <p:nvSpPr>
          <p:cNvPr id="9" name="7 Dikdörtgen"/>
          <p:cNvSpPr/>
          <p:nvPr/>
        </p:nvSpPr>
        <p:spPr>
          <a:xfrm>
            <a:off x="1685171" y="3996512"/>
            <a:ext cx="1907189" cy="276999"/>
          </a:xfrm>
          <a:prstGeom prst="rect">
            <a:avLst/>
          </a:prstGeom>
        </p:spPr>
        <p:txBody>
          <a:bodyPr wrap="none">
            <a:spAutoFit/>
          </a:bodyPr>
          <a:lstStyle/>
          <a:p>
            <a:r>
              <a:rPr lang="tr-TR" sz="1200" dirty="0" smtClean="0"/>
              <a:t>Dr. </a:t>
            </a:r>
            <a:r>
              <a:rPr lang="tr-TR" sz="1200" dirty="0" err="1" smtClean="0"/>
              <a:t>Öğr</a:t>
            </a:r>
            <a:r>
              <a:rPr lang="tr-TR" sz="1200" dirty="0" smtClean="0"/>
              <a:t>. Üyesi Ömer CENGİZ</a:t>
            </a:r>
            <a:endParaRPr lang="tr-TR" sz="1200" dirty="0"/>
          </a:p>
        </p:txBody>
      </p:sp>
      <p:sp>
        <p:nvSpPr>
          <p:cNvPr id="10" name="Dikdörtgen 9"/>
          <p:cNvSpPr/>
          <p:nvPr/>
        </p:nvSpPr>
        <p:spPr>
          <a:xfrm>
            <a:off x="6444280" y="3835255"/>
            <a:ext cx="1831816" cy="369332"/>
          </a:xfrm>
          <a:prstGeom prst="rect">
            <a:avLst/>
          </a:prstGeom>
        </p:spPr>
        <p:txBody>
          <a:bodyPr wrap="square">
            <a:spAutoFit/>
          </a:bodyPr>
          <a:lstStyle/>
          <a:p>
            <a:pPr algn="ctr"/>
            <a:r>
              <a:rPr lang="tr-TR" sz="1200" dirty="0" smtClean="0"/>
              <a:t>Doç</a:t>
            </a:r>
            <a:r>
              <a:rPr lang="tr-TR" sz="1200" dirty="0"/>
              <a:t>. Dr. Erşan ARSLAN </a:t>
            </a:r>
            <a:r>
              <a:rPr lang="tr-TR" dirty="0" smtClean="0"/>
              <a:t>                                                                     </a:t>
            </a:r>
            <a:endParaRPr lang="tr-TR" dirty="0"/>
          </a:p>
        </p:txBody>
      </p:sp>
      <p:sp>
        <p:nvSpPr>
          <p:cNvPr id="11" name="Dikdörtgen 10"/>
          <p:cNvSpPr/>
          <p:nvPr/>
        </p:nvSpPr>
        <p:spPr>
          <a:xfrm>
            <a:off x="3769809" y="2778483"/>
            <a:ext cx="2398862" cy="892552"/>
          </a:xfrm>
          <a:prstGeom prst="rect">
            <a:avLst/>
          </a:prstGeom>
        </p:spPr>
        <p:txBody>
          <a:bodyPr wrap="none">
            <a:spAutoFit/>
          </a:bodyPr>
          <a:lstStyle/>
          <a:p>
            <a:pPr algn="ctr"/>
            <a:endParaRPr lang="tr-TR" sz="1400" dirty="0" smtClean="0"/>
          </a:p>
          <a:p>
            <a:pPr algn="ctr"/>
            <a:r>
              <a:rPr lang="tr-TR" sz="1200" dirty="0" smtClean="0"/>
              <a:t>Dr. </a:t>
            </a:r>
            <a:r>
              <a:rPr lang="tr-TR" sz="1200" dirty="0" err="1" smtClean="0"/>
              <a:t>Öğr</a:t>
            </a:r>
            <a:r>
              <a:rPr lang="tr-TR" sz="1200" dirty="0" smtClean="0"/>
              <a:t>. Üyesi Deniz ÇAKAROĞLU</a:t>
            </a:r>
          </a:p>
          <a:p>
            <a:pPr algn="ctr"/>
            <a:r>
              <a:rPr lang="tr-TR" sz="1200" dirty="0"/>
              <a:t>Bölüm Başkanı</a:t>
            </a:r>
          </a:p>
          <a:p>
            <a:r>
              <a:rPr lang="tr-TR" sz="1400" dirty="0" smtClean="0"/>
              <a:t> </a:t>
            </a:r>
            <a:endParaRPr lang="tr-TR" sz="1400"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3"/>
            <a:ext cx="6764482" cy="461665"/>
          </a:xfrm>
          <a:prstGeom prst="rect">
            <a:avLst/>
          </a:prstGeom>
          <a:noFill/>
        </p:spPr>
        <p:txBody>
          <a:bodyPr wrap="square" rtlCol="0">
            <a:spAutoFit/>
          </a:bodyPr>
          <a:lstStyle/>
          <a:p>
            <a:r>
              <a:rPr lang="tr-TR" sz="2400" dirty="0" smtClean="0"/>
              <a:t>SPOR YÖNETİCİLİĞİ BÖLÜMÜ</a:t>
            </a:r>
            <a:endParaRPr lang="tr-TR" sz="2400" b="1" dirty="0"/>
          </a:p>
        </p:txBody>
      </p:sp>
      <p:pic>
        <p:nvPicPr>
          <p:cNvPr id="3" name="7 Resim" descr="http://www.siirt.edu.tr/personelresim/yeni/A0841_201541514507918.jpg"/>
          <p:cNvPicPr/>
          <p:nvPr/>
        </p:nvPicPr>
        <p:blipFill>
          <a:blip r:embed="rId2" cstate="print"/>
          <a:srcRect/>
          <a:stretch>
            <a:fillRect/>
          </a:stretch>
        </p:blipFill>
        <p:spPr bwMode="auto">
          <a:xfrm>
            <a:off x="1434936" y="1554478"/>
            <a:ext cx="1582017" cy="155105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1" descr="C:\Users\Personel_\Desktop\Akademik personel Foto 2018\20170911_143254.png2017911143735417.png"/>
          <p:cNvPicPr>
            <a:picLocks noChangeAspect="1" noChangeArrowheads="1"/>
          </p:cNvPicPr>
          <p:nvPr/>
        </p:nvPicPr>
        <p:blipFill>
          <a:blip r:embed="rId3" cstate="print"/>
          <a:srcRect/>
          <a:stretch>
            <a:fillRect/>
          </a:stretch>
        </p:blipFill>
        <p:spPr bwMode="auto">
          <a:xfrm>
            <a:off x="1846588" y="3674455"/>
            <a:ext cx="1440159" cy="144015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2" descr="C:\Users\Personel_\Desktop\Akademik personel Foto 2018\001.jpg2017121294812230.jpg"/>
          <p:cNvPicPr>
            <a:picLocks noChangeAspect="1" noChangeArrowheads="1"/>
          </p:cNvPicPr>
          <p:nvPr/>
        </p:nvPicPr>
        <p:blipFill>
          <a:blip r:embed="rId4" cstate="print"/>
          <a:srcRect/>
          <a:stretch>
            <a:fillRect/>
          </a:stretch>
        </p:blipFill>
        <p:spPr bwMode="auto">
          <a:xfrm>
            <a:off x="4294991" y="1085118"/>
            <a:ext cx="1728192" cy="1584176"/>
          </a:xfrm>
          <a:prstGeom prst="rect">
            <a:avLst/>
          </a:prstGeom>
          <a:ln w="88900" cap="sq" cmpd="thickThin">
            <a:solidFill>
              <a:srgbClr val="000000"/>
            </a:solidFill>
            <a:prstDash val="solid"/>
            <a:miter lim="800000"/>
          </a:ln>
          <a:effectLst>
            <a:innerShdw blurRad="76200">
              <a:srgbClr val="000000"/>
            </a:innerShdw>
          </a:effectLst>
        </p:spPr>
      </p:pic>
      <p:pic>
        <p:nvPicPr>
          <p:cNvPr id="7" name="Picture 2" descr="C:\Users\lenovo-\Desktop\eroğlu.jpg20182239818696.jpg"/>
          <p:cNvPicPr>
            <a:picLocks noChangeAspect="1" noChangeArrowheads="1"/>
          </p:cNvPicPr>
          <p:nvPr/>
        </p:nvPicPr>
        <p:blipFill>
          <a:blip r:embed="rId5" cstate="print"/>
          <a:srcRect/>
          <a:stretch>
            <a:fillRect/>
          </a:stretch>
        </p:blipFill>
        <p:spPr bwMode="auto">
          <a:xfrm>
            <a:off x="6770445" y="1470099"/>
            <a:ext cx="1770881" cy="17198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11 Dikdörtgen"/>
          <p:cNvSpPr/>
          <p:nvPr/>
        </p:nvSpPr>
        <p:spPr>
          <a:xfrm rot="10800000" flipV="1">
            <a:off x="1045137" y="5206946"/>
            <a:ext cx="2774112" cy="369332"/>
          </a:xfrm>
          <a:prstGeom prst="rect">
            <a:avLst/>
          </a:prstGeom>
        </p:spPr>
        <p:txBody>
          <a:bodyPr wrap="square">
            <a:spAutoFit/>
          </a:bodyPr>
          <a:lstStyle/>
          <a:p>
            <a:pPr algn="ctr"/>
            <a:r>
              <a:rPr lang="tr-TR" dirty="0" smtClean="0"/>
              <a:t> </a:t>
            </a:r>
            <a:r>
              <a:rPr lang="tr-TR" sz="1200" dirty="0" smtClean="0"/>
              <a:t>Arş. Gör. Abdulkadir EKİN</a:t>
            </a:r>
            <a:endParaRPr lang="tr-TR" sz="1200" dirty="0"/>
          </a:p>
        </p:txBody>
      </p:sp>
      <p:sp>
        <p:nvSpPr>
          <p:cNvPr id="9" name="Dikdörtgen 8"/>
          <p:cNvSpPr/>
          <p:nvPr/>
        </p:nvSpPr>
        <p:spPr>
          <a:xfrm>
            <a:off x="1434936" y="3244334"/>
            <a:ext cx="1604735" cy="276999"/>
          </a:xfrm>
          <a:prstGeom prst="rect">
            <a:avLst/>
          </a:prstGeom>
        </p:spPr>
        <p:txBody>
          <a:bodyPr wrap="none">
            <a:spAutoFit/>
          </a:bodyPr>
          <a:lstStyle/>
          <a:p>
            <a:r>
              <a:rPr lang="tr-TR" sz="1200" dirty="0" smtClean="0"/>
              <a:t>Doç</a:t>
            </a:r>
            <a:r>
              <a:rPr lang="tr-TR" sz="1200" dirty="0"/>
              <a:t>. Dr. Metin BAYRAK</a:t>
            </a:r>
          </a:p>
        </p:txBody>
      </p:sp>
      <p:sp>
        <p:nvSpPr>
          <p:cNvPr id="11" name="14 Dikdörtgen"/>
          <p:cNvSpPr/>
          <p:nvPr/>
        </p:nvSpPr>
        <p:spPr>
          <a:xfrm>
            <a:off x="6770445" y="3198167"/>
            <a:ext cx="2086836" cy="369332"/>
          </a:xfrm>
          <a:prstGeom prst="rect">
            <a:avLst/>
          </a:prstGeom>
          <a:solidFill>
            <a:schemeClr val="bg1"/>
          </a:solidFill>
        </p:spPr>
        <p:txBody>
          <a:bodyPr wrap="square">
            <a:spAutoFit/>
          </a:bodyPr>
          <a:lstStyle/>
          <a:p>
            <a:pPr algn="ctr">
              <a:buNone/>
            </a:pPr>
            <a:r>
              <a:rPr lang="tr-TR" dirty="0" smtClean="0"/>
              <a:t> </a:t>
            </a:r>
            <a:r>
              <a:rPr lang="tr-TR" sz="1400" dirty="0" smtClean="0"/>
              <a:t> </a:t>
            </a:r>
            <a:r>
              <a:rPr lang="tr-TR" sz="1200" dirty="0" smtClean="0"/>
              <a:t>Dr. </a:t>
            </a:r>
            <a:r>
              <a:rPr lang="tr-TR" sz="1200" dirty="0" err="1" smtClean="0"/>
              <a:t>Öğr</a:t>
            </a:r>
            <a:r>
              <a:rPr lang="tr-TR" sz="1200" dirty="0" smtClean="0"/>
              <a:t>. Üyesi Erdem EROĞLU                      </a:t>
            </a:r>
            <a:endParaRPr lang="tr-TR" sz="1600" dirty="0" smtClean="0"/>
          </a:p>
        </p:txBody>
      </p:sp>
      <p:sp>
        <p:nvSpPr>
          <p:cNvPr id="12" name="Dikdörtgen 11"/>
          <p:cNvSpPr/>
          <p:nvPr/>
        </p:nvSpPr>
        <p:spPr>
          <a:xfrm>
            <a:off x="3971145" y="2669294"/>
            <a:ext cx="2095446" cy="584775"/>
          </a:xfrm>
          <a:prstGeom prst="rect">
            <a:avLst/>
          </a:prstGeom>
        </p:spPr>
        <p:txBody>
          <a:bodyPr wrap="none">
            <a:spAutoFit/>
          </a:bodyPr>
          <a:lstStyle/>
          <a:p>
            <a:pPr algn="ctr"/>
            <a:r>
              <a:rPr lang="tr-TR" sz="2000" dirty="0"/>
              <a:t> </a:t>
            </a:r>
            <a:r>
              <a:rPr lang="tr-TR" sz="1200" dirty="0"/>
              <a:t>Dr. </a:t>
            </a:r>
            <a:r>
              <a:rPr lang="tr-TR" sz="1200" dirty="0" err="1"/>
              <a:t>Öğr</a:t>
            </a:r>
            <a:r>
              <a:rPr lang="tr-TR" sz="1200" dirty="0"/>
              <a:t>. </a:t>
            </a:r>
            <a:r>
              <a:rPr lang="tr-TR" sz="1200" dirty="0" smtClean="0"/>
              <a:t>Üyesi Servet </a:t>
            </a:r>
            <a:r>
              <a:rPr lang="tr-TR" sz="1200" dirty="0"/>
              <a:t>REYHAN </a:t>
            </a:r>
            <a:endParaRPr lang="tr-TR" sz="1200" dirty="0" smtClean="0"/>
          </a:p>
          <a:p>
            <a:pPr algn="ctr"/>
            <a:r>
              <a:rPr lang="tr-TR" sz="1200" dirty="0" smtClean="0"/>
              <a:t> </a:t>
            </a:r>
            <a:r>
              <a:rPr lang="tr-TR" sz="1200" dirty="0"/>
              <a:t>Bölüm Başkanı</a:t>
            </a:r>
            <a:endParaRPr lang="tr-TR" dirty="0"/>
          </a:p>
        </p:txBody>
      </p:sp>
      <p:sp>
        <p:nvSpPr>
          <p:cNvPr id="13" name="Dikdörtgen 12"/>
          <p:cNvSpPr/>
          <p:nvPr/>
        </p:nvSpPr>
        <p:spPr>
          <a:xfrm>
            <a:off x="6893750" y="5360835"/>
            <a:ext cx="1576073" cy="276999"/>
          </a:xfrm>
          <a:prstGeom prst="rect">
            <a:avLst/>
          </a:prstGeom>
        </p:spPr>
        <p:txBody>
          <a:bodyPr wrap="none">
            <a:spAutoFit/>
          </a:bodyPr>
          <a:lstStyle/>
          <a:p>
            <a:pPr algn="ctr"/>
            <a:r>
              <a:rPr lang="tr-TR" sz="1200" dirty="0" smtClean="0"/>
              <a:t>Arş. Gör. Erhan ŞAHİN </a:t>
            </a:r>
            <a:endParaRPr lang="tr-TR" sz="1200" dirty="0"/>
          </a:p>
        </p:txBody>
      </p:sp>
      <p:pic>
        <p:nvPicPr>
          <p:cNvPr id="1026" name="Picture 2" descr="http://sporyoneticiligi.siirt.edu.tr/foto/userfoto/001.jpg2018318531547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8047" y="3382833"/>
            <a:ext cx="1885136" cy="167637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6" name="Dikdörtgen 15"/>
          <p:cNvSpPr/>
          <p:nvPr/>
        </p:nvSpPr>
        <p:spPr>
          <a:xfrm rot="10800000" flipV="1">
            <a:off x="3401876" y="5053057"/>
            <a:ext cx="3029920" cy="307777"/>
          </a:xfrm>
          <a:prstGeom prst="rect">
            <a:avLst/>
          </a:prstGeom>
        </p:spPr>
        <p:txBody>
          <a:bodyPr wrap="square">
            <a:spAutoFit/>
          </a:bodyPr>
          <a:lstStyle/>
          <a:p>
            <a:r>
              <a:rPr lang="tr-TR" sz="1400" dirty="0" smtClean="0"/>
              <a:t>                     </a:t>
            </a:r>
            <a:r>
              <a:rPr lang="tr-TR" sz="1200" dirty="0" err="1" smtClean="0"/>
              <a:t>Ögr</a:t>
            </a:r>
            <a:r>
              <a:rPr lang="tr-TR" sz="1200" dirty="0" smtClean="0"/>
              <a:t>. Gör. Sultan YAVUZ EROĞLU</a:t>
            </a:r>
            <a:endParaRPr lang="tr-TR" sz="1200" dirty="0"/>
          </a:p>
        </p:txBody>
      </p:sp>
      <p:pic>
        <p:nvPicPr>
          <p:cNvPr id="1028" name="Picture 4" descr="http://besyo.siirt.edu.tr/foto/userfoto/IMG-20180131-WA0002.jpg201813111143482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73394" y="3674454"/>
            <a:ext cx="1696429" cy="153249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17584"/>
            <a:ext cx="6764482" cy="461665"/>
          </a:xfrm>
          <a:prstGeom prst="rect">
            <a:avLst/>
          </a:prstGeom>
          <a:noFill/>
        </p:spPr>
        <p:txBody>
          <a:bodyPr wrap="square" rtlCol="0">
            <a:spAutoFit/>
          </a:bodyPr>
          <a:lstStyle/>
          <a:p>
            <a:r>
              <a:rPr lang="tr-TR" sz="2400" b="1" dirty="0" smtClean="0"/>
              <a:t>İDARİ PERSONEL</a:t>
            </a:r>
            <a:endParaRPr lang="tr-TR" sz="2400" b="1" dirty="0"/>
          </a:p>
        </p:txBody>
      </p:sp>
      <p:pic>
        <p:nvPicPr>
          <p:cNvPr id="3" name="Picture 2" descr="http://besyo.siirt.edu.tr/foto/userfoto/B0518_2015615132735986.jpg"/>
          <p:cNvPicPr>
            <a:picLocks noChangeAspect="1" noChangeArrowheads="1"/>
          </p:cNvPicPr>
          <p:nvPr/>
        </p:nvPicPr>
        <p:blipFill>
          <a:blip r:embed="rId2" cstate="print"/>
          <a:srcRect/>
          <a:stretch>
            <a:fillRect/>
          </a:stretch>
        </p:blipFill>
        <p:spPr bwMode="auto">
          <a:xfrm>
            <a:off x="4316509" y="1079249"/>
            <a:ext cx="1800200" cy="187220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8 Resim" descr="http://besyo.siirt.edu.tr/foto/userfoto/2017216103427878.jpg"/>
          <p:cNvPicPr/>
          <p:nvPr/>
        </p:nvPicPr>
        <p:blipFill>
          <a:blip r:embed="rId3" cstate="print"/>
          <a:srcRect/>
          <a:stretch>
            <a:fillRect/>
          </a:stretch>
        </p:blipFill>
        <p:spPr bwMode="auto">
          <a:xfrm>
            <a:off x="4478589" y="3674574"/>
            <a:ext cx="1476037" cy="16002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2" descr="C:\Users\Personel_\Desktop\unnamed.jpg"/>
          <p:cNvPicPr>
            <a:picLocks noGrp="1" noChangeAspect="1" noChangeArrowheads="1"/>
          </p:cNvPicPr>
          <p:nvPr>
            <p:ph idx="1"/>
          </p:nvPr>
        </p:nvPicPr>
        <p:blipFill>
          <a:blip r:embed="rId4" cstate="print"/>
          <a:srcRect/>
          <a:stretch>
            <a:fillRect/>
          </a:stretch>
        </p:blipFill>
        <p:spPr bwMode="auto">
          <a:xfrm>
            <a:off x="1776846" y="1220360"/>
            <a:ext cx="1872208" cy="180534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050" name="Picture 2" descr="http://besyo.siirt.edu.tr/foto/userfoto/R%C4%B1dvann.jpg2018541422956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63484" y="1268481"/>
            <a:ext cx="2052096" cy="175976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2" name="Picture 4" descr="http://besyo.siirt.edu.tr/foto/userfoto/201610510535964.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46368" y="3701512"/>
            <a:ext cx="1285875" cy="16002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4" name="Picture 6" descr="http://besyo.siirt.edu.tr/foto/userfoto/B0801_20141113114283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974846" y="3672636"/>
            <a:ext cx="1347744" cy="1604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8" name="Dikdörtgen 7"/>
          <p:cNvSpPr/>
          <p:nvPr/>
        </p:nvSpPr>
        <p:spPr>
          <a:xfrm>
            <a:off x="1776846" y="3028243"/>
            <a:ext cx="1857507" cy="646331"/>
          </a:xfrm>
          <a:prstGeom prst="rect">
            <a:avLst/>
          </a:prstGeom>
        </p:spPr>
        <p:txBody>
          <a:bodyPr wrap="square">
            <a:spAutoFit/>
          </a:bodyPr>
          <a:lstStyle/>
          <a:p>
            <a:pPr algn="ctr">
              <a:defRPr/>
            </a:pPr>
            <a:r>
              <a:rPr lang="tr-TR" sz="1200" dirty="0" smtClean="0">
                <a:solidFill>
                  <a:srgbClr val="333333"/>
                </a:solidFill>
              </a:rPr>
              <a:t>MUHSİN AKDEMİR </a:t>
            </a:r>
          </a:p>
          <a:p>
            <a:pPr algn="ctr">
              <a:defRPr/>
            </a:pPr>
            <a:r>
              <a:rPr lang="tr-TR" sz="1200" dirty="0" smtClean="0">
                <a:solidFill>
                  <a:srgbClr val="333333"/>
                </a:solidFill>
              </a:rPr>
              <a:t>SATIN ALMA/TKYS</a:t>
            </a:r>
            <a:endParaRPr lang="tr-TR" sz="1200" dirty="0">
              <a:solidFill>
                <a:srgbClr val="333333"/>
              </a:solidFill>
            </a:endParaRPr>
          </a:p>
          <a:p>
            <a:pPr algn="ctr">
              <a:defRPr/>
            </a:pPr>
            <a:r>
              <a:rPr lang="tr-TR" sz="1200" dirty="0" smtClean="0">
                <a:solidFill>
                  <a:srgbClr val="333333"/>
                </a:solidFill>
              </a:rPr>
              <a:t>BİLGİSAYAR İŞLETMENİ</a:t>
            </a:r>
            <a:endParaRPr lang="tr-TR" sz="1200" dirty="0">
              <a:solidFill>
                <a:srgbClr val="333333"/>
              </a:solidFill>
            </a:endParaRPr>
          </a:p>
        </p:txBody>
      </p:sp>
      <p:sp>
        <p:nvSpPr>
          <p:cNvPr id="9" name="Metin kutusu 8"/>
          <p:cNvSpPr txBox="1"/>
          <p:nvPr/>
        </p:nvSpPr>
        <p:spPr>
          <a:xfrm>
            <a:off x="4262034" y="3028243"/>
            <a:ext cx="1921790" cy="646331"/>
          </a:xfrm>
          <a:prstGeom prst="rect">
            <a:avLst/>
          </a:prstGeom>
          <a:noFill/>
        </p:spPr>
        <p:txBody>
          <a:bodyPr wrap="square" rtlCol="0">
            <a:spAutoFit/>
          </a:bodyPr>
          <a:lstStyle/>
          <a:p>
            <a:pPr algn="ctr"/>
            <a:r>
              <a:rPr lang="tr-TR" sz="1200" dirty="0" smtClean="0"/>
              <a:t>REMZİ AKSU </a:t>
            </a:r>
          </a:p>
          <a:p>
            <a:pPr algn="ctr"/>
            <a:r>
              <a:rPr lang="tr-TR" sz="1200" dirty="0" smtClean="0"/>
              <a:t>MUTEMETLİK </a:t>
            </a:r>
          </a:p>
          <a:p>
            <a:pPr algn="ctr"/>
            <a:r>
              <a:rPr lang="tr-TR" sz="1200" dirty="0" smtClean="0"/>
              <a:t>BİLGİSAYAR İŞLETMENİ</a:t>
            </a:r>
            <a:endParaRPr lang="tr-TR" sz="1200" dirty="0"/>
          </a:p>
        </p:txBody>
      </p:sp>
      <p:sp>
        <p:nvSpPr>
          <p:cNvPr id="10" name="Metin kutusu 9"/>
          <p:cNvSpPr txBox="1"/>
          <p:nvPr/>
        </p:nvSpPr>
        <p:spPr>
          <a:xfrm>
            <a:off x="6183824" y="3028243"/>
            <a:ext cx="2433234" cy="646331"/>
          </a:xfrm>
          <a:prstGeom prst="rect">
            <a:avLst/>
          </a:prstGeom>
          <a:noFill/>
        </p:spPr>
        <p:txBody>
          <a:bodyPr wrap="square" rtlCol="0">
            <a:spAutoFit/>
          </a:bodyPr>
          <a:lstStyle/>
          <a:p>
            <a:pPr algn="ctr"/>
            <a:r>
              <a:rPr lang="tr-TR" sz="1200" dirty="0" smtClean="0"/>
              <a:t>RIDVAN BAĞÇECİ </a:t>
            </a:r>
          </a:p>
          <a:p>
            <a:pPr algn="ctr"/>
            <a:r>
              <a:rPr lang="tr-TR" sz="1200" dirty="0" smtClean="0"/>
              <a:t>ÖĞRENCİ İŞLERİ </a:t>
            </a:r>
          </a:p>
          <a:p>
            <a:pPr algn="ctr"/>
            <a:r>
              <a:rPr lang="tr-TR" sz="1200" dirty="0" smtClean="0"/>
              <a:t>BİLGİSAYAR İŞLETMENİ</a:t>
            </a:r>
            <a:endParaRPr lang="tr-TR" sz="1200" dirty="0"/>
          </a:p>
        </p:txBody>
      </p:sp>
      <p:sp>
        <p:nvSpPr>
          <p:cNvPr id="11" name="Metin kutusu 10"/>
          <p:cNvSpPr txBox="1"/>
          <p:nvPr/>
        </p:nvSpPr>
        <p:spPr>
          <a:xfrm>
            <a:off x="4174125" y="5339932"/>
            <a:ext cx="2094939" cy="461665"/>
          </a:xfrm>
          <a:prstGeom prst="rect">
            <a:avLst/>
          </a:prstGeom>
          <a:noFill/>
        </p:spPr>
        <p:txBody>
          <a:bodyPr wrap="square" rtlCol="0">
            <a:spAutoFit/>
          </a:bodyPr>
          <a:lstStyle/>
          <a:p>
            <a:pPr algn="ctr"/>
            <a:r>
              <a:rPr lang="tr-TR" sz="1200" dirty="0" smtClean="0"/>
              <a:t>AYTEN KAYRAN</a:t>
            </a:r>
          </a:p>
          <a:p>
            <a:pPr algn="ctr"/>
            <a:r>
              <a:rPr lang="tr-TR" sz="1200" dirty="0" smtClean="0"/>
              <a:t> SEKRETER</a:t>
            </a:r>
            <a:endParaRPr lang="tr-TR" sz="1200" dirty="0"/>
          </a:p>
        </p:txBody>
      </p:sp>
      <p:sp>
        <p:nvSpPr>
          <p:cNvPr id="12" name="Metin kutusu 11"/>
          <p:cNvSpPr txBox="1"/>
          <p:nvPr/>
        </p:nvSpPr>
        <p:spPr>
          <a:xfrm>
            <a:off x="2046368" y="5408908"/>
            <a:ext cx="1347761" cy="461665"/>
          </a:xfrm>
          <a:prstGeom prst="rect">
            <a:avLst/>
          </a:prstGeom>
          <a:noFill/>
        </p:spPr>
        <p:txBody>
          <a:bodyPr wrap="square" rtlCol="0">
            <a:spAutoFit/>
          </a:bodyPr>
          <a:lstStyle/>
          <a:p>
            <a:pPr algn="ctr"/>
            <a:r>
              <a:rPr lang="tr-TR" sz="1200" dirty="0" smtClean="0"/>
              <a:t>İBRAHİM EVİN </a:t>
            </a:r>
          </a:p>
          <a:p>
            <a:pPr algn="ctr"/>
            <a:r>
              <a:rPr lang="tr-TR" sz="1200" dirty="0" smtClean="0"/>
              <a:t>HİZMETLİ </a:t>
            </a:r>
            <a:endParaRPr lang="tr-TR" sz="1200" dirty="0"/>
          </a:p>
        </p:txBody>
      </p:sp>
      <p:sp>
        <p:nvSpPr>
          <p:cNvPr id="13" name="Metin kutusu 12"/>
          <p:cNvSpPr txBox="1"/>
          <p:nvPr/>
        </p:nvSpPr>
        <p:spPr>
          <a:xfrm>
            <a:off x="7113722" y="5274774"/>
            <a:ext cx="1214769" cy="461665"/>
          </a:xfrm>
          <a:prstGeom prst="rect">
            <a:avLst/>
          </a:prstGeom>
          <a:noFill/>
        </p:spPr>
        <p:txBody>
          <a:bodyPr wrap="square" rtlCol="0">
            <a:spAutoFit/>
          </a:bodyPr>
          <a:lstStyle/>
          <a:p>
            <a:pPr algn="ctr"/>
            <a:r>
              <a:rPr lang="tr-TR" sz="1200" dirty="0" smtClean="0"/>
              <a:t>RESUL BULUT</a:t>
            </a:r>
          </a:p>
          <a:p>
            <a:pPr algn="ctr"/>
            <a:r>
              <a:rPr lang="tr-TR" sz="1200" dirty="0" smtClean="0"/>
              <a:t> HİZMETLİ</a:t>
            </a:r>
            <a:endParaRPr lang="tr-TR" sz="1200" dirty="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BAŞLIK</a:t>
            </a:r>
          </a:p>
        </p:txBody>
      </p:sp>
      <p:graphicFrame>
        <p:nvGraphicFramePr>
          <p:cNvPr id="3" name="3 İçerik Yer Tutucusu"/>
          <p:cNvGraphicFramePr>
            <a:graphicFrameLocks noGrp="1"/>
          </p:cNvGraphicFramePr>
          <p:nvPr>
            <p:ph idx="1"/>
            <p:extLst>
              <p:ext uri="{D42A27DB-BD31-4B8C-83A1-F6EECF244321}">
                <p14:modId xmlns:p14="http://schemas.microsoft.com/office/powerpoint/2010/main" val="2022497169"/>
              </p:ext>
            </p:extLst>
          </p:nvPr>
        </p:nvGraphicFramePr>
        <p:xfrm>
          <a:off x="1567334" y="1085119"/>
          <a:ext cx="7227954" cy="2406281"/>
        </p:xfrm>
        <a:graphic>
          <a:graphicData uri="http://schemas.openxmlformats.org/drawingml/2006/table">
            <a:tbl>
              <a:tblPr firstRow="1" bandRow="1">
                <a:tableStyleId>{5C22544A-7EE6-4342-B048-85BDC9FD1C3A}</a:tableStyleId>
              </a:tblPr>
              <a:tblGrid>
                <a:gridCol w="2432566"/>
                <a:gridCol w="2432566"/>
                <a:gridCol w="2362822"/>
              </a:tblGrid>
              <a:tr h="632275">
                <a:tc gridSpan="3">
                  <a:txBody>
                    <a:bodyPr/>
                    <a:lstStyle/>
                    <a:p>
                      <a:pPr algn="ctr"/>
                      <a:r>
                        <a:rPr kumimoji="0" lang="tr-TR" sz="1800" b="1" kern="1200" dirty="0" smtClean="0">
                          <a:solidFill>
                            <a:schemeClr val="lt1"/>
                          </a:solidFill>
                          <a:latin typeface="+mn-lt"/>
                          <a:ea typeface="+mn-ea"/>
                          <a:cs typeface="+mn-cs"/>
                        </a:rPr>
                        <a:t>2017-2018 Üniversitemizde Göreve Başlayan Akademik Personel</a:t>
                      </a:r>
                      <a:endParaRPr lang="tr-TR" sz="1800" dirty="0"/>
                    </a:p>
                  </a:txBody>
                  <a:tcPr/>
                </a:tc>
                <a:tc hMerge="1">
                  <a:txBody>
                    <a:bodyPr/>
                    <a:lstStyle/>
                    <a:p>
                      <a:endParaRPr lang="tr-TR" dirty="0"/>
                    </a:p>
                  </a:txBody>
                  <a:tcPr/>
                </a:tc>
                <a:tc hMerge="1">
                  <a:txBody>
                    <a:bodyPr/>
                    <a:lstStyle/>
                    <a:p>
                      <a:endParaRPr lang="tr-TR" dirty="0"/>
                    </a:p>
                  </a:txBody>
                  <a:tcPr/>
                </a:tc>
              </a:tr>
              <a:tr h="273972">
                <a:tc>
                  <a:txBody>
                    <a:bodyPr/>
                    <a:lstStyle/>
                    <a:p>
                      <a:pPr algn="ctr">
                        <a:lnSpc>
                          <a:spcPct val="150000"/>
                        </a:lnSpc>
                        <a:spcAft>
                          <a:spcPts val="0"/>
                        </a:spcAft>
                      </a:pPr>
                      <a:r>
                        <a:rPr lang="tr-TR" sz="1200" b="1" dirty="0">
                          <a:solidFill>
                            <a:srgbClr val="000000"/>
                          </a:solidFill>
                          <a:latin typeface="+mj-lt"/>
                          <a:ea typeface="Times New Roman"/>
                          <a:cs typeface="Times New Roman"/>
                        </a:rPr>
                        <a:t>Unvanı</a:t>
                      </a:r>
                      <a:endParaRPr lang="tr-TR" sz="1100" b="1"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200" b="1" dirty="0">
                          <a:solidFill>
                            <a:srgbClr val="000000"/>
                          </a:solidFill>
                          <a:latin typeface="+mj-lt"/>
                          <a:ea typeface="Times New Roman"/>
                          <a:cs typeface="Times New Roman"/>
                        </a:rPr>
                        <a:t>Adı Soyadı</a:t>
                      </a:r>
                      <a:endParaRPr lang="tr-TR" sz="1100" b="1"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200" b="1" dirty="0">
                          <a:solidFill>
                            <a:srgbClr val="000000"/>
                          </a:solidFill>
                          <a:latin typeface="+mj-lt"/>
                          <a:ea typeface="Times New Roman"/>
                          <a:cs typeface="Times New Roman"/>
                        </a:rPr>
                        <a:t>Başlama Tarihi</a:t>
                      </a:r>
                      <a:endParaRPr lang="tr-TR" sz="1100" b="1" dirty="0">
                        <a:latin typeface="+mj-lt"/>
                        <a:ea typeface="Calibri"/>
                        <a:cs typeface="Times New Roman"/>
                      </a:endParaRPr>
                    </a:p>
                  </a:txBody>
                  <a:tcPr marL="44451" marR="44451" marT="0" marB="0" anchor="ctr"/>
                </a:tc>
              </a:tr>
              <a:tr h="399991">
                <a:tc>
                  <a:txBody>
                    <a:bodyPr/>
                    <a:lstStyle/>
                    <a:p>
                      <a:pPr algn="ctr">
                        <a:lnSpc>
                          <a:spcPct val="150000"/>
                        </a:lnSpc>
                        <a:spcAft>
                          <a:spcPts val="0"/>
                        </a:spcAft>
                      </a:pPr>
                      <a:r>
                        <a:rPr lang="tr-TR" sz="1200" b="0" dirty="0" smtClean="0">
                          <a:solidFill>
                            <a:srgbClr val="000000"/>
                          </a:solidFill>
                          <a:latin typeface="+mj-lt"/>
                          <a:ea typeface="Calibri"/>
                          <a:cs typeface="Times New Roman"/>
                        </a:rPr>
                        <a:t>Dr.</a:t>
                      </a:r>
                      <a:r>
                        <a:rPr lang="tr-TR" sz="1200" b="0" baseline="0" dirty="0" smtClean="0">
                          <a:solidFill>
                            <a:srgbClr val="000000"/>
                          </a:solidFill>
                          <a:latin typeface="+mj-lt"/>
                          <a:ea typeface="Calibri"/>
                          <a:cs typeface="Times New Roman"/>
                        </a:rPr>
                        <a:t> </a:t>
                      </a:r>
                      <a:r>
                        <a:rPr lang="tr-TR" sz="1200" b="0" dirty="0" err="1" smtClean="0">
                          <a:solidFill>
                            <a:srgbClr val="000000"/>
                          </a:solidFill>
                          <a:latin typeface="+mj-lt"/>
                          <a:ea typeface="Calibri"/>
                          <a:cs typeface="Times New Roman"/>
                        </a:rPr>
                        <a:t>Öğr</a:t>
                      </a:r>
                      <a:r>
                        <a:rPr lang="tr-TR" sz="1200" b="0" dirty="0" smtClean="0">
                          <a:solidFill>
                            <a:srgbClr val="000000"/>
                          </a:solidFill>
                          <a:latin typeface="+mj-lt"/>
                          <a:ea typeface="Calibri"/>
                          <a:cs typeface="Times New Roman"/>
                        </a:rPr>
                        <a:t>. Üyesi</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Erdem</a:t>
                      </a:r>
                      <a:r>
                        <a:rPr lang="tr-TR" sz="1200" b="0" baseline="0" dirty="0" smtClean="0">
                          <a:solidFill>
                            <a:srgbClr val="000000"/>
                          </a:solidFill>
                          <a:latin typeface="+mj-lt"/>
                          <a:ea typeface="Calibri"/>
                          <a:cs typeface="Times New Roman"/>
                        </a:rPr>
                        <a:t> EROĞLU</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latin typeface="+mj-lt"/>
                          <a:ea typeface="Calibri"/>
                          <a:cs typeface="Times New Roman"/>
                        </a:rPr>
                        <a:t>21.02.2018</a:t>
                      </a:r>
                      <a:endParaRPr lang="tr-TR" sz="1200" b="0" dirty="0">
                        <a:latin typeface="+mj-lt"/>
                        <a:ea typeface="Calibri"/>
                        <a:cs typeface="Times New Roman"/>
                      </a:endParaRPr>
                    </a:p>
                  </a:txBody>
                  <a:tcPr marL="44451" marR="44451" marT="0" marB="0" anchor="b"/>
                </a:tc>
              </a:tr>
              <a:tr h="340963">
                <a:tc>
                  <a:txBody>
                    <a:bodyPr/>
                    <a:lstStyle/>
                    <a:p>
                      <a:pPr algn="ctr">
                        <a:lnSpc>
                          <a:spcPct val="150000"/>
                        </a:lnSpc>
                        <a:spcAft>
                          <a:spcPts val="0"/>
                        </a:spcAft>
                      </a:pPr>
                      <a:r>
                        <a:rPr lang="tr-TR" sz="1200" b="0" dirty="0" err="1">
                          <a:solidFill>
                            <a:srgbClr val="000000"/>
                          </a:solidFill>
                          <a:latin typeface="+mj-lt"/>
                          <a:ea typeface="Times New Roman"/>
                          <a:cs typeface="Times New Roman"/>
                        </a:rPr>
                        <a:t>Öğr</a:t>
                      </a:r>
                      <a:r>
                        <a:rPr lang="tr-TR" sz="1200" b="0" dirty="0" smtClean="0">
                          <a:solidFill>
                            <a:srgbClr val="000000"/>
                          </a:solidFill>
                          <a:latin typeface="+mj-lt"/>
                          <a:ea typeface="Times New Roman"/>
                          <a:cs typeface="Times New Roman"/>
                        </a:rPr>
                        <a:t>. Gör</a:t>
                      </a:r>
                      <a:r>
                        <a:rPr lang="tr-TR" sz="1200" b="0" dirty="0">
                          <a:solidFill>
                            <a:srgbClr val="000000"/>
                          </a:solidFill>
                          <a:latin typeface="+mj-lt"/>
                          <a:ea typeface="Times New Roman"/>
                          <a:cs typeface="Times New Roman"/>
                        </a:rPr>
                        <a:t>.</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Sultan</a:t>
                      </a:r>
                      <a:r>
                        <a:rPr lang="tr-TR" sz="1200" b="0" baseline="0" dirty="0" smtClean="0">
                          <a:solidFill>
                            <a:srgbClr val="000000"/>
                          </a:solidFill>
                          <a:latin typeface="+mj-lt"/>
                          <a:ea typeface="Calibri"/>
                          <a:cs typeface="Times New Roman"/>
                        </a:rPr>
                        <a:t>  YAVUZ EROĞLU</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latin typeface="+mj-lt"/>
                          <a:ea typeface="Calibri"/>
                          <a:cs typeface="Times New Roman"/>
                        </a:rPr>
                        <a:t>27.02.2018</a:t>
                      </a:r>
                      <a:endParaRPr lang="tr-TR" sz="1200" b="0" dirty="0">
                        <a:latin typeface="+mj-lt"/>
                        <a:ea typeface="Calibri"/>
                        <a:cs typeface="Times New Roman"/>
                      </a:endParaRPr>
                    </a:p>
                  </a:txBody>
                  <a:tcPr marL="44451" marR="44451" marT="0" marB="0" anchor="b"/>
                </a:tc>
              </a:tr>
              <a:tr h="379366">
                <a:tc>
                  <a:txBody>
                    <a:bodyPr/>
                    <a:lstStyle/>
                    <a:p>
                      <a:pPr algn="ctr">
                        <a:lnSpc>
                          <a:spcPct val="150000"/>
                        </a:lnSpc>
                        <a:spcAft>
                          <a:spcPts val="0"/>
                        </a:spcAft>
                      </a:pPr>
                      <a:r>
                        <a:rPr lang="tr-TR" sz="1200" b="0" dirty="0" err="1" smtClean="0">
                          <a:solidFill>
                            <a:srgbClr val="000000"/>
                          </a:solidFill>
                          <a:latin typeface="+mj-lt"/>
                          <a:ea typeface="Times New Roman"/>
                          <a:cs typeface="Times New Roman"/>
                        </a:rPr>
                        <a:t>Öğr</a:t>
                      </a:r>
                      <a:r>
                        <a:rPr lang="tr-TR" sz="1200" b="0" dirty="0" smtClean="0">
                          <a:solidFill>
                            <a:srgbClr val="000000"/>
                          </a:solidFill>
                          <a:latin typeface="+mj-lt"/>
                          <a:ea typeface="Times New Roman"/>
                          <a:cs typeface="Times New Roman"/>
                        </a:rPr>
                        <a:t>.</a:t>
                      </a:r>
                      <a:r>
                        <a:rPr lang="tr-TR" sz="1200" b="0" baseline="0" dirty="0" smtClean="0">
                          <a:solidFill>
                            <a:srgbClr val="000000"/>
                          </a:solidFill>
                          <a:latin typeface="+mj-lt"/>
                          <a:ea typeface="Times New Roman"/>
                          <a:cs typeface="Times New Roman"/>
                        </a:rPr>
                        <a:t> </a:t>
                      </a:r>
                      <a:r>
                        <a:rPr lang="tr-TR" sz="1200" b="0" dirty="0" smtClean="0">
                          <a:solidFill>
                            <a:srgbClr val="000000"/>
                          </a:solidFill>
                          <a:latin typeface="+mj-lt"/>
                          <a:ea typeface="Times New Roman"/>
                          <a:cs typeface="Times New Roman"/>
                        </a:rPr>
                        <a:t>Gör.</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latin typeface="+mj-lt"/>
                          <a:ea typeface="Calibri"/>
                          <a:cs typeface="Times New Roman"/>
                        </a:rPr>
                        <a:t>Yusuf</a:t>
                      </a:r>
                      <a:r>
                        <a:rPr lang="tr-TR" sz="1200" b="0" baseline="0" dirty="0" smtClean="0">
                          <a:latin typeface="+mj-lt"/>
                          <a:ea typeface="Calibri"/>
                          <a:cs typeface="Times New Roman"/>
                        </a:rPr>
                        <a:t> SOYLU</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23.</a:t>
                      </a:r>
                      <a:r>
                        <a:rPr lang="tr-TR" sz="1200" b="0" baseline="0" dirty="0" smtClean="0">
                          <a:solidFill>
                            <a:srgbClr val="000000"/>
                          </a:solidFill>
                          <a:latin typeface="+mj-lt"/>
                          <a:ea typeface="Times New Roman"/>
                          <a:cs typeface="Times New Roman"/>
                        </a:rPr>
                        <a:t> 03</a:t>
                      </a:r>
                      <a:r>
                        <a:rPr lang="tr-TR" sz="1200" b="0" dirty="0" smtClean="0">
                          <a:solidFill>
                            <a:srgbClr val="000000"/>
                          </a:solidFill>
                          <a:latin typeface="+mj-lt"/>
                          <a:ea typeface="Times New Roman"/>
                          <a:cs typeface="Times New Roman"/>
                        </a:rPr>
                        <a:t>.2017</a:t>
                      </a:r>
                      <a:endParaRPr lang="tr-TR" sz="1200" b="0" dirty="0">
                        <a:latin typeface="+mj-lt"/>
                        <a:ea typeface="Calibri"/>
                        <a:cs typeface="Times New Roman"/>
                      </a:endParaRPr>
                    </a:p>
                  </a:txBody>
                  <a:tcPr marL="44451" marR="44451" marT="0" marB="0" anchor="b"/>
                </a:tc>
              </a:tr>
              <a:tr h="379366">
                <a:tc>
                  <a:txBody>
                    <a:bodyPr/>
                    <a:lstStyle/>
                    <a:p>
                      <a:pPr algn="ctr">
                        <a:lnSpc>
                          <a:spcPct val="150000"/>
                        </a:lnSpc>
                        <a:spcAft>
                          <a:spcPts val="0"/>
                        </a:spcAft>
                      </a:pPr>
                      <a:r>
                        <a:rPr lang="tr-TR" sz="1200" b="0" dirty="0">
                          <a:solidFill>
                            <a:srgbClr val="000000"/>
                          </a:solidFill>
                          <a:latin typeface="+mj-lt"/>
                          <a:ea typeface="Times New Roman"/>
                          <a:cs typeface="Times New Roman"/>
                        </a:rPr>
                        <a:t>Arş</a:t>
                      </a:r>
                      <a:r>
                        <a:rPr lang="tr-TR" sz="1200" b="0" dirty="0" smtClean="0">
                          <a:solidFill>
                            <a:srgbClr val="000000"/>
                          </a:solidFill>
                          <a:latin typeface="+mj-lt"/>
                          <a:ea typeface="Times New Roman"/>
                          <a:cs typeface="Times New Roman"/>
                        </a:rPr>
                        <a:t>. Gör.</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a:solidFill>
                            <a:srgbClr val="000000"/>
                          </a:solidFill>
                          <a:latin typeface="+mj-lt"/>
                          <a:ea typeface="Times New Roman"/>
                          <a:cs typeface="Times New Roman"/>
                        </a:rPr>
                        <a:t>Abdulkadir EKİN</a:t>
                      </a:r>
                      <a:endParaRPr lang="tr-TR" sz="1100" b="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08.04.2017</a:t>
                      </a:r>
                      <a:endParaRPr lang="tr-TR" sz="1200" b="0" dirty="0">
                        <a:latin typeface="+mj-lt"/>
                        <a:ea typeface="Calibri"/>
                        <a:cs typeface="Times New Roman"/>
                      </a:endParaRPr>
                    </a:p>
                  </a:txBody>
                  <a:tcPr marL="44451" marR="44451" marT="0" marB="0" anchor="b"/>
                </a:tc>
              </a:tr>
            </a:tbl>
          </a:graphicData>
        </a:graphic>
      </p:graphicFrame>
      <p:graphicFrame>
        <p:nvGraphicFramePr>
          <p:cNvPr id="4" name="4 Tablo"/>
          <p:cNvGraphicFramePr>
            <a:graphicFrameLocks noGrp="1"/>
          </p:cNvGraphicFramePr>
          <p:nvPr>
            <p:extLst>
              <p:ext uri="{D42A27DB-BD31-4B8C-83A1-F6EECF244321}">
                <p14:modId xmlns:p14="http://schemas.microsoft.com/office/powerpoint/2010/main" val="3590566445"/>
              </p:ext>
            </p:extLst>
          </p:nvPr>
        </p:nvGraphicFramePr>
        <p:xfrm>
          <a:off x="1554467" y="3533613"/>
          <a:ext cx="7279567" cy="1799719"/>
        </p:xfrm>
        <a:graphic>
          <a:graphicData uri="http://schemas.openxmlformats.org/drawingml/2006/table">
            <a:tbl>
              <a:tblPr firstRow="1" bandRow="1">
                <a:tableStyleId>{5C22544A-7EE6-4342-B048-85BDC9FD1C3A}</a:tableStyleId>
              </a:tblPr>
              <a:tblGrid>
                <a:gridCol w="2403080"/>
                <a:gridCol w="2403080"/>
                <a:gridCol w="2473407"/>
              </a:tblGrid>
              <a:tr h="377641">
                <a:tc gridSpan="3">
                  <a:txBody>
                    <a:bodyPr/>
                    <a:lstStyle/>
                    <a:p>
                      <a:pPr algn="ctr"/>
                      <a:r>
                        <a:rPr kumimoji="0" lang="tr-TR" sz="1800" b="1" kern="1200" dirty="0" smtClean="0">
                          <a:solidFill>
                            <a:schemeClr val="lt1"/>
                          </a:solidFill>
                          <a:latin typeface="+mn-lt"/>
                          <a:ea typeface="+mn-ea"/>
                          <a:cs typeface="+mn-cs"/>
                        </a:rPr>
                        <a:t>Akademik Personel Değişim Tablosu</a:t>
                      </a:r>
                      <a:endParaRPr lang="tr-TR" sz="1800" dirty="0"/>
                    </a:p>
                  </a:txBody>
                  <a:tcPr/>
                </a:tc>
                <a:tc hMerge="1">
                  <a:txBody>
                    <a:bodyPr/>
                    <a:lstStyle/>
                    <a:p>
                      <a:endParaRPr lang="tr-TR"/>
                    </a:p>
                  </a:txBody>
                  <a:tcPr/>
                </a:tc>
                <a:tc hMerge="1">
                  <a:txBody>
                    <a:bodyPr/>
                    <a:lstStyle/>
                    <a:p>
                      <a:endParaRPr lang="tr-TR" dirty="0"/>
                    </a:p>
                  </a:txBody>
                  <a:tcPr/>
                </a:tc>
              </a:tr>
              <a:tr h="253990">
                <a:tc>
                  <a:txBody>
                    <a:bodyPr/>
                    <a:lstStyle/>
                    <a:p>
                      <a:pPr algn="ctr">
                        <a:lnSpc>
                          <a:spcPct val="150000"/>
                        </a:lnSpc>
                        <a:spcAft>
                          <a:spcPts val="0"/>
                        </a:spcAft>
                      </a:pPr>
                      <a:r>
                        <a:rPr lang="tr-TR" sz="1200" b="1" dirty="0">
                          <a:solidFill>
                            <a:srgbClr val="000000"/>
                          </a:solidFill>
                          <a:latin typeface="+mj-lt"/>
                          <a:ea typeface="Times New Roman"/>
                          <a:cs typeface="Times New Roman"/>
                        </a:rPr>
                        <a:t>Unvan</a:t>
                      </a:r>
                      <a:endParaRPr lang="tr-TR" sz="1100" b="1"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1" dirty="0" smtClean="0">
                          <a:solidFill>
                            <a:srgbClr val="000000"/>
                          </a:solidFill>
                          <a:latin typeface="+mj-lt"/>
                          <a:ea typeface="Times New Roman"/>
                          <a:cs typeface="Times New Roman"/>
                        </a:rPr>
                        <a:t>2017 </a:t>
                      </a:r>
                      <a:r>
                        <a:rPr lang="tr-TR" sz="1200" b="1" dirty="0">
                          <a:solidFill>
                            <a:srgbClr val="000000"/>
                          </a:solidFill>
                          <a:latin typeface="+mj-lt"/>
                          <a:ea typeface="Times New Roman"/>
                          <a:cs typeface="Times New Roman"/>
                        </a:rPr>
                        <a:t>Yılı</a:t>
                      </a:r>
                      <a:endParaRPr lang="tr-TR" sz="1100" b="1"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1" dirty="0" smtClean="0">
                          <a:solidFill>
                            <a:srgbClr val="000000"/>
                          </a:solidFill>
                          <a:latin typeface="+mj-lt"/>
                          <a:ea typeface="Times New Roman"/>
                          <a:cs typeface="Times New Roman"/>
                        </a:rPr>
                        <a:t>2018 </a:t>
                      </a:r>
                      <a:r>
                        <a:rPr lang="tr-TR" sz="1200" b="1" dirty="0">
                          <a:solidFill>
                            <a:srgbClr val="000000"/>
                          </a:solidFill>
                          <a:latin typeface="+mj-lt"/>
                          <a:ea typeface="Times New Roman"/>
                          <a:cs typeface="Times New Roman"/>
                        </a:rPr>
                        <a:t>Yılı</a:t>
                      </a:r>
                      <a:endParaRPr lang="tr-TR" sz="1100" b="1" dirty="0">
                        <a:latin typeface="+mj-lt"/>
                        <a:ea typeface="Calibri"/>
                        <a:cs typeface="Times New Roman"/>
                      </a:endParaRPr>
                    </a:p>
                  </a:txBody>
                  <a:tcPr marL="44451" marR="44451" marT="0" marB="0" anchor="b"/>
                </a:tc>
              </a:tr>
              <a:tr h="291146">
                <a:tc>
                  <a:txBody>
                    <a:bodyPr/>
                    <a:lstStyle/>
                    <a:p>
                      <a:pPr algn="ctr">
                        <a:lnSpc>
                          <a:spcPct val="150000"/>
                        </a:lnSpc>
                        <a:spcAft>
                          <a:spcPts val="0"/>
                        </a:spcAft>
                      </a:pPr>
                      <a:r>
                        <a:rPr lang="tr-TR" sz="1200" b="0" dirty="0" smtClean="0">
                          <a:solidFill>
                            <a:srgbClr val="000000"/>
                          </a:solidFill>
                          <a:latin typeface="+mj-lt"/>
                          <a:ea typeface="Calibri"/>
                          <a:cs typeface="Times New Roman"/>
                        </a:rPr>
                        <a:t>Doç</a:t>
                      </a:r>
                      <a:r>
                        <a:rPr lang="tr-TR" sz="1200" b="0" baseline="0" dirty="0" smtClean="0">
                          <a:solidFill>
                            <a:srgbClr val="000000"/>
                          </a:solidFill>
                          <a:latin typeface="+mj-lt"/>
                          <a:ea typeface="Calibri"/>
                          <a:cs typeface="Times New Roman"/>
                        </a:rPr>
                        <a:t>. Dr.</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latin typeface="+mj-lt"/>
                          <a:ea typeface="Calibri"/>
                          <a:cs typeface="Times New Roman"/>
                        </a:rPr>
                        <a:t>-</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2</a:t>
                      </a:r>
                      <a:endParaRPr lang="tr-TR" sz="1100" b="0" dirty="0">
                        <a:latin typeface="+mj-lt"/>
                        <a:ea typeface="Calibri"/>
                        <a:cs typeface="Times New Roman"/>
                      </a:endParaRPr>
                    </a:p>
                  </a:txBody>
                  <a:tcPr marL="44451" marR="44451" marT="0" marB="0" anchor="b"/>
                </a:tc>
              </a:tr>
              <a:tr h="291146">
                <a:tc>
                  <a:txBody>
                    <a:bodyPr/>
                    <a:lstStyle/>
                    <a:p>
                      <a:pPr algn="ctr">
                        <a:lnSpc>
                          <a:spcPct val="150000"/>
                        </a:lnSpc>
                        <a:spcAft>
                          <a:spcPts val="0"/>
                        </a:spcAft>
                      </a:pPr>
                      <a:r>
                        <a:rPr lang="tr-TR" sz="1200" b="0" dirty="0" smtClean="0">
                          <a:solidFill>
                            <a:srgbClr val="000000"/>
                          </a:solidFill>
                          <a:latin typeface="+mj-lt"/>
                          <a:ea typeface="Calibri"/>
                          <a:cs typeface="Times New Roman"/>
                        </a:rPr>
                        <a:t>Dr. </a:t>
                      </a:r>
                      <a:r>
                        <a:rPr lang="tr-TR" sz="1200" b="0" dirty="0" err="1" smtClean="0">
                          <a:solidFill>
                            <a:srgbClr val="000000"/>
                          </a:solidFill>
                          <a:latin typeface="+mj-lt"/>
                          <a:ea typeface="Calibri"/>
                          <a:cs typeface="Times New Roman"/>
                        </a:rPr>
                        <a:t>Öğr</a:t>
                      </a:r>
                      <a:r>
                        <a:rPr lang="tr-TR" sz="1200" b="0" dirty="0" smtClean="0">
                          <a:solidFill>
                            <a:srgbClr val="000000"/>
                          </a:solidFill>
                          <a:latin typeface="+mj-lt"/>
                          <a:ea typeface="Calibri"/>
                          <a:cs typeface="Times New Roman"/>
                        </a:rPr>
                        <a:t>. Üyesi</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latin typeface="+mj-lt"/>
                          <a:ea typeface="Calibri"/>
                          <a:cs typeface="Times New Roman"/>
                        </a:rPr>
                        <a:t>1</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latin typeface="+mj-lt"/>
                          <a:ea typeface="Calibri"/>
                          <a:cs typeface="Times New Roman"/>
                        </a:rPr>
                        <a:t>2</a:t>
                      </a:r>
                      <a:endParaRPr lang="tr-TR" sz="1100" b="0" dirty="0">
                        <a:latin typeface="+mj-lt"/>
                        <a:ea typeface="Calibri"/>
                        <a:cs typeface="Times New Roman"/>
                      </a:endParaRPr>
                    </a:p>
                  </a:txBody>
                  <a:tcPr marL="44451" marR="44451" marT="0" marB="0" anchor="b"/>
                </a:tc>
              </a:tr>
              <a:tr h="291146">
                <a:tc>
                  <a:txBody>
                    <a:bodyPr/>
                    <a:lstStyle/>
                    <a:p>
                      <a:pPr algn="ctr">
                        <a:lnSpc>
                          <a:spcPct val="150000"/>
                        </a:lnSpc>
                        <a:spcAft>
                          <a:spcPts val="0"/>
                        </a:spcAft>
                      </a:pPr>
                      <a:r>
                        <a:rPr lang="tr-TR" sz="1200" b="0" dirty="0" err="1" smtClean="0">
                          <a:solidFill>
                            <a:srgbClr val="000000"/>
                          </a:solidFill>
                          <a:latin typeface="+mj-lt"/>
                          <a:ea typeface="Times New Roman"/>
                          <a:cs typeface="Times New Roman"/>
                        </a:rPr>
                        <a:t>Öğr</a:t>
                      </a:r>
                      <a:r>
                        <a:rPr lang="tr-TR" sz="1200" b="0" dirty="0" smtClean="0">
                          <a:solidFill>
                            <a:srgbClr val="000000"/>
                          </a:solidFill>
                          <a:latin typeface="+mj-lt"/>
                          <a:ea typeface="Times New Roman"/>
                          <a:cs typeface="Times New Roman"/>
                        </a:rPr>
                        <a:t>.</a:t>
                      </a:r>
                      <a:r>
                        <a:rPr lang="tr-TR" sz="1200" b="0" baseline="0" dirty="0" smtClean="0">
                          <a:solidFill>
                            <a:srgbClr val="000000"/>
                          </a:solidFill>
                          <a:latin typeface="+mj-lt"/>
                          <a:ea typeface="Times New Roman"/>
                          <a:cs typeface="Times New Roman"/>
                        </a:rPr>
                        <a:t> </a:t>
                      </a:r>
                      <a:r>
                        <a:rPr lang="tr-TR" sz="1200" b="0" dirty="0" smtClean="0">
                          <a:solidFill>
                            <a:srgbClr val="000000"/>
                          </a:solidFill>
                          <a:latin typeface="+mj-lt"/>
                          <a:ea typeface="Times New Roman"/>
                          <a:cs typeface="Times New Roman"/>
                        </a:rPr>
                        <a:t>Gör.</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latin typeface="+mj-lt"/>
                          <a:ea typeface="Calibri"/>
                          <a:cs typeface="Times New Roman"/>
                        </a:rPr>
                        <a:t>1</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latin typeface="+mj-lt"/>
                          <a:ea typeface="Calibri"/>
                          <a:cs typeface="Times New Roman"/>
                        </a:rPr>
                        <a:t>-</a:t>
                      </a:r>
                      <a:endParaRPr lang="tr-TR" sz="1100" b="0" dirty="0">
                        <a:latin typeface="+mj-lt"/>
                        <a:ea typeface="Calibri"/>
                        <a:cs typeface="Times New Roman"/>
                      </a:endParaRPr>
                    </a:p>
                  </a:txBody>
                  <a:tcPr marL="44451" marR="44451" marT="0" marB="0" anchor="b"/>
                </a:tc>
              </a:tr>
              <a:tr h="253990">
                <a:tc>
                  <a:txBody>
                    <a:bodyPr/>
                    <a:lstStyle/>
                    <a:p>
                      <a:pPr algn="ctr">
                        <a:lnSpc>
                          <a:spcPct val="150000"/>
                        </a:lnSpc>
                        <a:spcAft>
                          <a:spcPts val="0"/>
                        </a:spcAft>
                      </a:pPr>
                      <a:r>
                        <a:rPr lang="tr-TR" sz="1200" b="0">
                          <a:solidFill>
                            <a:srgbClr val="000000"/>
                          </a:solidFill>
                          <a:latin typeface="+mj-lt"/>
                          <a:ea typeface="Times New Roman"/>
                          <a:cs typeface="Times New Roman"/>
                        </a:rPr>
                        <a:t>TOPLAM </a:t>
                      </a:r>
                      <a:endParaRPr lang="tr-TR" sz="1100" b="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latin typeface="+mj-lt"/>
                          <a:ea typeface="Calibri"/>
                          <a:cs typeface="Times New Roman"/>
                        </a:rPr>
                        <a:t>2</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4</a:t>
                      </a:r>
                      <a:endParaRPr lang="tr-TR" sz="1100" b="0" dirty="0">
                        <a:latin typeface="+mj-lt"/>
                        <a:ea typeface="Calibri"/>
                        <a:cs typeface="Times New Roman"/>
                      </a:endParaRPr>
                    </a:p>
                  </a:txBody>
                  <a:tcPr marL="44451" marR="44451" marT="0" marB="0" anchor="b"/>
                </a:tc>
              </a:tr>
            </a:tbl>
          </a:graphicData>
        </a:graphic>
      </p:graphicFrame>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BEDEN EĞİTİMİ ve SPOR YÜKSEKOKULU</a:t>
            </a:r>
          </a:p>
        </p:txBody>
      </p:sp>
      <p:sp>
        <p:nvSpPr>
          <p:cNvPr id="3" name="Dikdörtgen 2"/>
          <p:cNvSpPr/>
          <p:nvPr/>
        </p:nvSpPr>
        <p:spPr>
          <a:xfrm>
            <a:off x="1356102" y="1166843"/>
            <a:ext cx="7547674" cy="4801314"/>
          </a:xfrm>
          <a:prstGeom prst="rect">
            <a:avLst/>
          </a:prstGeom>
        </p:spPr>
        <p:txBody>
          <a:bodyPr wrap="square">
            <a:spAutoFit/>
          </a:bodyPr>
          <a:lstStyle/>
          <a:p>
            <a:pPr algn="ctr"/>
            <a:r>
              <a:rPr lang="tr-TR" b="1" dirty="0">
                <a:latin typeface="Times New Roman" pitchFamily="18" charset="0"/>
                <a:cs typeface="Times New Roman" pitchFamily="18" charset="0"/>
              </a:rPr>
              <a:t>Siirt Üniversitesi Beden Eğitimi ve Spor Yüksekokulu bünyesinde, </a:t>
            </a:r>
          </a:p>
          <a:p>
            <a:pPr algn="ctr">
              <a:buNone/>
            </a:pPr>
            <a:r>
              <a:rPr lang="tr-TR" b="1" dirty="0">
                <a:latin typeface="Times New Roman" pitchFamily="18" charset="0"/>
                <a:cs typeface="Times New Roman" pitchFamily="18" charset="0"/>
              </a:rPr>
              <a:t>	- </a:t>
            </a:r>
            <a:r>
              <a:rPr lang="tr-TR" b="1" dirty="0">
                <a:solidFill>
                  <a:srgbClr val="FF0000"/>
                </a:solidFill>
                <a:latin typeface="Times New Roman" pitchFamily="18" charset="0"/>
                <a:cs typeface="Times New Roman" pitchFamily="18" charset="0"/>
              </a:rPr>
              <a:t>Beden Eğitimi ve Spor Eğitimi Bölümü, </a:t>
            </a:r>
          </a:p>
          <a:p>
            <a:pPr algn="ctr">
              <a:buNone/>
            </a:pPr>
            <a:r>
              <a:rPr lang="tr-TR" b="1" dirty="0">
                <a:solidFill>
                  <a:srgbClr val="FF0000"/>
                </a:solidFill>
                <a:latin typeface="Times New Roman" pitchFamily="18" charset="0"/>
                <a:cs typeface="Times New Roman" pitchFamily="18" charset="0"/>
              </a:rPr>
              <a:t>    	-Spor Yöneticiliği </a:t>
            </a:r>
            <a:r>
              <a:rPr lang="tr-TR" b="1" dirty="0" smtClean="0">
                <a:solidFill>
                  <a:srgbClr val="FF0000"/>
                </a:solidFill>
                <a:latin typeface="Times New Roman" pitchFamily="18" charset="0"/>
                <a:cs typeface="Times New Roman" pitchFamily="18" charset="0"/>
              </a:rPr>
              <a:t>Bölümü </a:t>
            </a:r>
            <a:endParaRPr lang="tr-TR" b="1" dirty="0">
              <a:solidFill>
                <a:srgbClr val="FF0000"/>
              </a:solidFill>
              <a:latin typeface="Times New Roman" pitchFamily="18" charset="0"/>
              <a:cs typeface="Times New Roman" pitchFamily="18" charset="0"/>
            </a:endParaRPr>
          </a:p>
          <a:p>
            <a:pPr algn="ctr">
              <a:buNone/>
            </a:pPr>
            <a:r>
              <a:rPr lang="tr-TR" b="1" dirty="0">
                <a:solidFill>
                  <a:srgbClr val="FF0000"/>
                </a:solidFill>
                <a:latin typeface="Times New Roman" pitchFamily="18" charset="0"/>
                <a:cs typeface="Times New Roman" pitchFamily="18" charset="0"/>
              </a:rPr>
              <a:t>    -Antrenörlük Eğitimi </a:t>
            </a:r>
            <a:r>
              <a:rPr lang="tr-TR" b="1" dirty="0" smtClean="0">
                <a:solidFill>
                  <a:srgbClr val="FF0000"/>
                </a:solidFill>
                <a:latin typeface="Times New Roman" pitchFamily="18" charset="0"/>
                <a:cs typeface="Times New Roman" pitchFamily="18" charset="0"/>
              </a:rPr>
              <a:t>Bölümü </a:t>
            </a:r>
          </a:p>
          <a:p>
            <a:pPr algn="ctr">
              <a:buNone/>
            </a:pPr>
            <a:r>
              <a:rPr lang="tr-TR" b="1" dirty="0">
                <a:latin typeface="Times New Roman" pitchFamily="18" charset="0"/>
                <a:cs typeface="Times New Roman" pitchFamily="18" charset="0"/>
              </a:rPr>
              <a:t>o</a:t>
            </a:r>
            <a:r>
              <a:rPr lang="tr-TR" b="1" dirty="0" smtClean="0">
                <a:latin typeface="Times New Roman" pitchFamily="18" charset="0"/>
                <a:cs typeface="Times New Roman" pitchFamily="18" charset="0"/>
              </a:rPr>
              <a:t>lmak üzere 3 bölüme aktif olarak öğrenci </a:t>
            </a:r>
            <a:r>
              <a:rPr lang="tr-TR" b="1" dirty="0">
                <a:latin typeface="Times New Roman" pitchFamily="18" charset="0"/>
                <a:cs typeface="Times New Roman" pitchFamily="18" charset="0"/>
              </a:rPr>
              <a:t>kabul </a:t>
            </a:r>
            <a:r>
              <a:rPr lang="tr-TR" b="1" dirty="0" smtClean="0">
                <a:latin typeface="Times New Roman" pitchFamily="18" charset="0"/>
                <a:cs typeface="Times New Roman" pitchFamily="18" charset="0"/>
              </a:rPr>
              <a:t>edilmektedir.</a:t>
            </a:r>
            <a:endParaRPr lang="tr-TR" b="1" dirty="0">
              <a:latin typeface="Times New Roman" pitchFamily="18" charset="0"/>
              <a:cs typeface="Times New Roman" pitchFamily="18" charset="0"/>
            </a:endParaRPr>
          </a:p>
          <a:p>
            <a:pPr algn="ctr"/>
            <a:r>
              <a:rPr lang="tr-TR" b="1" dirty="0" smtClean="0">
                <a:latin typeface="Times New Roman" pitchFamily="18" charset="0"/>
                <a:cs typeface="Times New Roman" pitchFamily="18" charset="0"/>
              </a:rPr>
              <a:t>2018-2019 </a:t>
            </a:r>
            <a:r>
              <a:rPr lang="tr-TR" b="1" dirty="0">
                <a:latin typeface="Times New Roman" pitchFamily="18" charset="0"/>
                <a:cs typeface="Times New Roman" pitchFamily="18" charset="0"/>
              </a:rPr>
              <a:t>Eğitim-Öğretim Yılı itibariyle </a:t>
            </a:r>
            <a:r>
              <a:rPr lang="tr-TR" b="1" dirty="0" smtClean="0">
                <a:latin typeface="Times New Roman" pitchFamily="18" charset="0"/>
                <a:cs typeface="Times New Roman" pitchFamily="18" charset="0"/>
              </a:rPr>
              <a:t>896 </a:t>
            </a:r>
            <a:r>
              <a:rPr lang="tr-TR" b="1" dirty="0">
                <a:latin typeface="Times New Roman" pitchFamily="18" charset="0"/>
                <a:cs typeface="Times New Roman" pitchFamily="18" charset="0"/>
              </a:rPr>
              <a:t>öğrencimiz eğitim öğretimine devam </a:t>
            </a:r>
            <a:r>
              <a:rPr lang="tr-TR" b="1" dirty="0" smtClean="0">
                <a:latin typeface="Times New Roman" pitchFamily="18" charset="0"/>
                <a:cs typeface="Times New Roman" pitchFamily="18" charset="0"/>
              </a:rPr>
              <a:t>etmekte olup akademik </a:t>
            </a:r>
            <a:r>
              <a:rPr lang="tr-TR" b="1" dirty="0">
                <a:latin typeface="Times New Roman" pitchFamily="18" charset="0"/>
                <a:cs typeface="Times New Roman" pitchFamily="18" charset="0"/>
              </a:rPr>
              <a:t>personel </a:t>
            </a:r>
            <a:r>
              <a:rPr lang="tr-TR" b="1" dirty="0" smtClean="0">
                <a:latin typeface="Times New Roman" pitchFamily="18" charset="0"/>
                <a:cs typeface="Times New Roman" pitchFamily="18" charset="0"/>
              </a:rPr>
              <a:t>kadrosunda 2 Doçent, 8 Doktor Öğretim Üyesi, 3 </a:t>
            </a:r>
            <a:r>
              <a:rPr lang="tr-TR" b="1" dirty="0">
                <a:latin typeface="Times New Roman" pitchFamily="18" charset="0"/>
                <a:cs typeface="Times New Roman" pitchFamily="18" charset="0"/>
              </a:rPr>
              <a:t>Öğretim Görevlisi, 3 Araştırma Görevlisi yer almaktadır. İdari kadromuzda 6 personel mevcuttur</a:t>
            </a:r>
            <a:r>
              <a:rPr lang="tr-TR" b="1" dirty="0" smtClean="0">
                <a:latin typeface="Times New Roman" pitchFamily="18" charset="0"/>
                <a:cs typeface="Times New Roman" pitchFamily="18" charset="0"/>
              </a:rPr>
              <a:t>. </a:t>
            </a:r>
            <a:endParaRPr lang="tr-TR" b="1" dirty="0">
              <a:latin typeface="Times New Roman" pitchFamily="18" charset="0"/>
              <a:cs typeface="Times New Roman" pitchFamily="18" charset="0"/>
            </a:endParaRPr>
          </a:p>
          <a:p>
            <a:pPr algn="ctr"/>
            <a:r>
              <a:rPr lang="tr-TR" b="1" dirty="0">
                <a:latin typeface="Times New Roman" pitchFamily="18" charset="0"/>
                <a:cs typeface="Times New Roman" pitchFamily="18" charset="0"/>
              </a:rPr>
              <a:t>Üniversitemizin ve dolayısıyla da Yüksekokulumuzun hizmetinde 1 adet 1000 kişilik spor </a:t>
            </a:r>
            <a:r>
              <a:rPr lang="tr-TR" b="1" dirty="0" smtClean="0">
                <a:latin typeface="Times New Roman" pitchFamily="18" charset="0"/>
                <a:cs typeface="Times New Roman" pitchFamily="18" charset="0"/>
              </a:rPr>
              <a:t>salonu, 1000 </a:t>
            </a:r>
            <a:r>
              <a:rPr lang="tr-TR" b="1" dirty="0">
                <a:latin typeface="Times New Roman" pitchFamily="18" charset="0"/>
                <a:cs typeface="Times New Roman" pitchFamily="18" charset="0"/>
              </a:rPr>
              <a:t>seyirci kapasiteli sentetik çim futbol sahası 1 adet kapalı halı </a:t>
            </a:r>
            <a:r>
              <a:rPr lang="tr-TR" b="1" dirty="0" smtClean="0">
                <a:latin typeface="Times New Roman" pitchFamily="18" charset="0"/>
                <a:cs typeface="Times New Roman" pitchFamily="18" charset="0"/>
              </a:rPr>
              <a:t>saha, atletizm koşu pisti ve yüksekokul binamızda mevcut, 1adet </a:t>
            </a:r>
            <a:r>
              <a:rPr lang="tr-TR" b="1" dirty="0" err="1" smtClean="0">
                <a:latin typeface="Times New Roman" pitchFamily="18" charset="0"/>
                <a:cs typeface="Times New Roman" pitchFamily="18" charset="0"/>
              </a:rPr>
              <a:t>taekwondo</a:t>
            </a:r>
            <a:r>
              <a:rPr lang="tr-TR" b="1" dirty="0" smtClean="0">
                <a:latin typeface="Times New Roman" pitchFamily="18" charset="0"/>
                <a:cs typeface="Times New Roman" pitchFamily="18" charset="0"/>
              </a:rPr>
              <a:t> salonu, 1 adet güreş ve jimnastik salonu, 1 adet masa tenisi salonu ve </a:t>
            </a:r>
            <a:r>
              <a:rPr lang="tr-TR" b="1" dirty="0" err="1" smtClean="0">
                <a:latin typeface="Times New Roman" pitchFamily="18" charset="0"/>
                <a:cs typeface="Times New Roman" pitchFamily="18" charset="0"/>
              </a:rPr>
              <a:t>fitness</a:t>
            </a:r>
            <a:r>
              <a:rPr lang="tr-TR" b="1" dirty="0" smtClean="0">
                <a:latin typeface="Times New Roman" pitchFamily="18" charset="0"/>
                <a:cs typeface="Times New Roman" pitchFamily="18" charset="0"/>
              </a:rPr>
              <a:t> salonumuz bulunmaktadır</a:t>
            </a:r>
            <a:r>
              <a:rPr lang="tr-TR" b="1" dirty="0">
                <a:latin typeface="Times New Roman" pitchFamily="18" charset="0"/>
                <a:cs typeface="Times New Roman" pitchFamily="18" charset="0"/>
              </a:rPr>
              <a:t>. Ayrıca </a:t>
            </a:r>
            <a:r>
              <a:rPr lang="tr-TR" b="1" dirty="0" smtClean="0">
                <a:latin typeface="Times New Roman" pitchFamily="18" charset="0"/>
                <a:cs typeface="Times New Roman" pitchFamily="18" charset="0"/>
              </a:rPr>
              <a:t>2 </a:t>
            </a:r>
            <a:r>
              <a:rPr lang="tr-TR" b="1" dirty="0">
                <a:latin typeface="Times New Roman" pitchFamily="18" charset="0"/>
                <a:cs typeface="Times New Roman" pitchFamily="18" charset="0"/>
              </a:rPr>
              <a:t>adet tenis kortu ve 2 adet açık basketbol sahası mevcuttur</a:t>
            </a:r>
            <a:r>
              <a:rPr lang="tr-TR" b="1" dirty="0" smtClean="0">
                <a:latin typeface="Times New Roman" pitchFamily="18" charset="0"/>
                <a:cs typeface="Times New Roman" pitchFamily="18" charset="0"/>
              </a:rPr>
              <a:t>. Bunun yanında bilgisayar </a:t>
            </a:r>
            <a:r>
              <a:rPr lang="tr-TR" b="1" dirty="0" err="1" smtClean="0">
                <a:latin typeface="Times New Roman" pitchFamily="18" charset="0"/>
                <a:cs typeface="Times New Roman" pitchFamily="18" charset="0"/>
              </a:rPr>
              <a:t>labarotuvaru</a:t>
            </a:r>
            <a:r>
              <a:rPr lang="tr-TR" b="1" dirty="0" smtClean="0">
                <a:latin typeface="Times New Roman" pitchFamily="18" charset="0"/>
                <a:cs typeface="Times New Roman" pitchFamily="18" charset="0"/>
              </a:rPr>
              <a:t>, 170 kişilik konferans salonu ve toplantı salonumuz bulunmaktadır.</a:t>
            </a:r>
            <a:endParaRPr lang="tr-TR" b="1" dirty="0">
              <a:latin typeface="Times New Roman" pitchFamily="18" charset="0"/>
              <a:cs typeface="Times New Roman" pitchFamily="18" charset="0"/>
            </a:endParaRPr>
          </a:p>
        </p:txBody>
      </p:sp>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İDARİ BİNA</a:t>
            </a:r>
            <a:endParaRPr lang="tr-TR" sz="2400" b="1" dirty="0"/>
          </a:p>
        </p:txBody>
      </p:sp>
      <p:pic>
        <p:nvPicPr>
          <p:cNvPr id="3" name="Picture 2" descr="C:\Users\lenovo-\Desktop\20180122_163646.jpg"/>
          <p:cNvPicPr>
            <a:picLocks noGrp="1" noChangeAspect="1" noChangeArrowheads="1"/>
          </p:cNvPicPr>
          <p:nvPr>
            <p:ph idx="1"/>
          </p:nvPr>
        </p:nvPicPr>
        <p:blipFill>
          <a:blip r:embed="rId2" cstate="print"/>
          <a:srcRect/>
          <a:stretch>
            <a:fillRect/>
          </a:stretch>
        </p:blipFill>
        <p:spPr bwMode="auto">
          <a:xfrm>
            <a:off x="1475807" y="1208868"/>
            <a:ext cx="7366560" cy="401406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54263" y="1185621"/>
            <a:ext cx="6603569" cy="4052806"/>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6598398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201638152918703.jpg"/>
          <p:cNvPicPr>
            <a:picLocks noGrp="1" noChangeAspect="1"/>
          </p:cNvPicPr>
          <p:nvPr>
            <p:ph idx="1"/>
          </p:nvPr>
        </p:nvPicPr>
        <p:blipFill>
          <a:blip r:embed="rId2" cstate="print"/>
          <a:stretch>
            <a:fillRect/>
          </a:stretch>
        </p:blipFill>
        <p:spPr>
          <a:xfrm>
            <a:off x="1309606" y="1250046"/>
            <a:ext cx="7579295" cy="3825649"/>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0019472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201638152858898.jpg"/>
          <p:cNvPicPr>
            <a:picLocks noGrp="1" noChangeAspect="1"/>
          </p:cNvPicPr>
          <p:nvPr>
            <p:ph idx="1"/>
          </p:nvPr>
        </p:nvPicPr>
        <p:blipFill>
          <a:blip r:embed="rId2" cstate="print"/>
          <a:stretch>
            <a:fillRect/>
          </a:stretch>
        </p:blipFill>
        <p:spPr>
          <a:xfrm>
            <a:off x="1441342" y="1248950"/>
            <a:ext cx="7380422" cy="374925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2774342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1060719"/>
          </a:xfrm>
        </p:spPr>
        <p:txBody>
          <a:bodyPr>
            <a:normAutofit/>
          </a:bodyPr>
          <a:lstStyle/>
          <a:p>
            <a:r>
              <a:rPr lang="tr-TR" sz="3200" dirty="0" smtClean="0"/>
              <a:t>         SPOR SALONU</a:t>
            </a:r>
            <a:endParaRPr lang="tr-TR" sz="3200" dirty="0"/>
          </a:p>
        </p:txBody>
      </p:sp>
      <p:pic>
        <p:nvPicPr>
          <p:cNvPr id="4" name="İçerik Yer Tutucusu 4"/>
          <p:cNvPicPr>
            <a:picLocks noGrp="1" noChangeAspect="1"/>
          </p:cNvPicPr>
          <p:nvPr>
            <p:ph idx="1"/>
          </p:nvPr>
        </p:nvPicPr>
        <p:blipFill>
          <a:blip r:embed="rId2" cstate="print"/>
          <a:stretch>
            <a:fillRect/>
          </a:stretch>
        </p:blipFill>
        <p:spPr>
          <a:xfrm>
            <a:off x="1348352" y="1252188"/>
            <a:ext cx="7555423" cy="365302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5460467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IMG_2925.JPG"/>
          <p:cNvPicPr>
            <a:picLocks noGrp="1" noChangeAspect="1"/>
          </p:cNvPicPr>
          <p:nvPr>
            <p:ph idx="1"/>
          </p:nvPr>
        </p:nvPicPr>
        <p:blipFill>
          <a:blip r:embed="rId2" cstate="print"/>
          <a:stretch>
            <a:fillRect/>
          </a:stretch>
        </p:blipFill>
        <p:spPr>
          <a:xfrm>
            <a:off x="1433593" y="1216617"/>
            <a:ext cx="7547675" cy="378158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473676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İçerik Yer Tutucusu" descr="siirt_uni_201436142743663.jpg"/>
          <p:cNvPicPr>
            <a:picLocks noGrp="1" noChangeAspect="1"/>
          </p:cNvPicPr>
          <p:nvPr>
            <p:ph idx="1"/>
          </p:nvPr>
        </p:nvPicPr>
        <p:blipFill>
          <a:blip r:embed="rId2" cstate="print"/>
          <a:stretch>
            <a:fillRect/>
          </a:stretch>
        </p:blipFill>
        <p:spPr>
          <a:xfrm>
            <a:off x="1425844" y="1174696"/>
            <a:ext cx="7710975" cy="3831257"/>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1269755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a:blip r:embed="rId2" cstate="print"/>
          <a:stretch>
            <a:fillRect/>
          </a:stretch>
        </p:blipFill>
        <p:spPr>
          <a:xfrm>
            <a:off x="1418095" y="1157014"/>
            <a:ext cx="7462434" cy="3810194"/>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188633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_uni_2013313113234614.png"/>
          <p:cNvPicPr>
            <a:picLocks noGrp="1" noChangeAspect="1"/>
          </p:cNvPicPr>
          <p:nvPr>
            <p:ph idx="1"/>
          </p:nvPr>
        </p:nvPicPr>
        <p:blipFill>
          <a:blip r:embed="rId2" cstate="print"/>
          <a:stretch>
            <a:fillRect/>
          </a:stretch>
        </p:blipFill>
        <p:spPr>
          <a:xfrm>
            <a:off x="1325105" y="1340604"/>
            <a:ext cx="7524427" cy="3673098"/>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5937938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enovo-\Desktop\20190320_160054.jpg"/>
          <p:cNvPicPr>
            <a:picLocks noGrp="1" noChangeAspect="1" noChangeArrowheads="1"/>
          </p:cNvPicPr>
          <p:nvPr>
            <p:ph idx="1"/>
          </p:nvPr>
        </p:nvPicPr>
        <p:blipFill>
          <a:blip r:embed="rId2" cstate="print"/>
          <a:srcRect/>
          <a:stretch>
            <a:fillRect/>
          </a:stretch>
        </p:blipFill>
        <p:spPr bwMode="auto">
          <a:xfrm rot="10800000">
            <a:off x="2017986" y="524482"/>
            <a:ext cx="8292660" cy="5479058"/>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1037472"/>
          </a:xfrm>
        </p:spPr>
        <p:txBody>
          <a:bodyPr>
            <a:normAutofit/>
          </a:bodyPr>
          <a:lstStyle/>
          <a:p>
            <a:r>
              <a:rPr lang="tr-TR" sz="2400" b="1" dirty="0" smtClean="0"/>
              <a:t>           Beden </a:t>
            </a:r>
            <a:r>
              <a:rPr lang="tr-TR" sz="2400" b="1" dirty="0"/>
              <a:t>Eğitimi ve Spor Öğretmenliği Programı </a:t>
            </a:r>
            <a:r>
              <a:rPr lang="tr-TR" sz="2400" b="1" dirty="0" smtClean="0"/>
              <a:t>ile İlgili </a:t>
            </a:r>
            <a:r>
              <a:rPr lang="tr-TR" sz="2400" b="1" dirty="0"/>
              <a:t>Bilgiler</a:t>
            </a:r>
            <a:endParaRPr lang="tr-TR" sz="2400" dirty="0"/>
          </a:p>
        </p:txBody>
      </p:sp>
      <p:sp>
        <p:nvSpPr>
          <p:cNvPr id="3" name="İçerik Yer Tutucusu 2"/>
          <p:cNvSpPr>
            <a:spLocks noGrp="1"/>
          </p:cNvSpPr>
          <p:nvPr>
            <p:ph idx="1"/>
          </p:nvPr>
        </p:nvSpPr>
        <p:spPr>
          <a:xfrm>
            <a:off x="1309606" y="1131378"/>
            <a:ext cx="7640665" cy="4037307"/>
          </a:xfrm>
        </p:spPr>
        <p:txBody>
          <a:bodyPr/>
          <a:lstStyle/>
          <a:p>
            <a:pPr lvl="1" algn="ctr"/>
            <a:r>
              <a:rPr lang="tr-TR" sz="2000" b="1" dirty="0"/>
              <a:t>Programın Bağlı Olduğu Bölüm ve/veya </a:t>
            </a:r>
            <a:r>
              <a:rPr lang="tr-TR" sz="2000" b="1" dirty="0" smtClean="0"/>
              <a:t>Yüksekokul</a:t>
            </a:r>
            <a:endParaRPr lang="tr-TR" sz="2000" dirty="0"/>
          </a:p>
          <a:p>
            <a:pPr algn="ctr"/>
            <a:r>
              <a:rPr lang="tr-TR" sz="2000" dirty="0"/>
              <a:t>Beden Eğitimi</a:t>
            </a:r>
            <a:r>
              <a:rPr lang="tr-TR" sz="2000" b="1" dirty="0"/>
              <a:t> </a:t>
            </a:r>
            <a:r>
              <a:rPr lang="tr-TR" sz="2000" dirty="0"/>
              <a:t>ve Spor </a:t>
            </a:r>
            <a:r>
              <a:rPr lang="tr-TR" sz="2000" dirty="0" smtClean="0"/>
              <a:t>Eğitimi Bölümü/Beden </a:t>
            </a:r>
            <a:r>
              <a:rPr lang="tr-TR" sz="2000" dirty="0"/>
              <a:t>Eğitimi ve Spor Yüksekokulu bünyesindedir.</a:t>
            </a:r>
          </a:p>
          <a:p>
            <a:pPr algn="ctr">
              <a:buNone/>
            </a:pPr>
            <a:endParaRPr lang="tr-TR" sz="2000" b="1" dirty="0"/>
          </a:p>
          <a:p>
            <a:pPr algn="ctr">
              <a:buNone/>
            </a:pPr>
            <a:r>
              <a:rPr lang="tr-TR" sz="2000" b="1" dirty="0"/>
              <a:t>     Programın Amacı</a:t>
            </a:r>
            <a:endParaRPr lang="tr-TR" sz="2000" dirty="0"/>
          </a:p>
          <a:p>
            <a:pPr algn="ctr"/>
            <a:r>
              <a:rPr lang="tr-TR" sz="2000" dirty="0"/>
              <a:t>Beden Eğitimi ve Spor Eğitimi Bölümü, okullarda Beden Eğitimi ve Spor derslerini </a:t>
            </a:r>
            <a:r>
              <a:rPr lang="tr-TR" sz="2000" dirty="0">
                <a:latin typeface="Times New Roman" pitchFamily="18" charset="0"/>
                <a:cs typeface="Times New Roman" pitchFamily="18" charset="0"/>
              </a:rPr>
              <a:t>yürütecek</a:t>
            </a:r>
            <a:r>
              <a:rPr lang="tr-TR" sz="2000" dirty="0"/>
              <a:t> pedagojik formasyon sahibi beden eğitimi ve spor öğretmenleri yetiştirmenin yanında; hayatın her döneminden, farklı özelliklere sahip bireylere çeşitli hareket becerilerini, spor dallarını, spora özgü öğretim yöntemleriyle öğreterek, onların bilişsel, </a:t>
            </a:r>
            <a:r>
              <a:rPr lang="tr-TR" sz="2000" dirty="0" smtClean="0"/>
              <a:t>duyuşsal </a:t>
            </a:r>
            <a:r>
              <a:rPr lang="tr-TR" sz="2000" dirty="0"/>
              <a:t>ve </a:t>
            </a:r>
            <a:r>
              <a:rPr lang="tr-TR" sz="2000" dirty="0" err="1"/>
              <a:t>psikomotor</a:t>
            </a:r>
            <a:r>
              <a:rPr lang="tr-TR" sz="2000" dirty="0"/>
              <a:t> özelliklerine katkı sağlayacak yetkinlikte spor eğitimcileri yetiştirmeyi hedeflemektedir.</a:t>
            </a:r>
          </a:p>
          <a:p>
            <a:endParaRPr lang="tr-TR" dirty="0"/>
          </a:p>
        </p:txBody>
      </p:sp>
    </p:spTree>
    <p:extLst>
      <p:ext uri="{BB962C8B-B14F-4D97-AF65-F5344CB8AC3E}">
        <p14:creationId xmlns:p14="http://schemas.microsoft.com/office/powerpoint/2010/main" val="6918943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309607" y="1232115"/>
            <a:ext cx="7632916" cy="3928821"/>
          </a:xfrm>
        </p:spPr>
        <p:txBody>
          <a:bodyPr/>
          <a:lstStyle/>
          <a:p>
            <a:pPr lvl="1" algn="ctr"/>
            <a:r>
              <a:rPr lang="tr-TR" b="1" dirty="0"/>
              <a:t>Programdan Mezun Olanların Alacakları Unvan</a:t>
            </a:r>
            <a:endParaRPr lang="tr-TR" dirty="0"/>
          </a:p>
          <a:p>
            <a:pPr algn="ctr"/>
            <a:r>
              <a:rPr lang="tr-TR" sz="2000" dirty="0"/>
              <a:t>Beden Eğitimi ve Spor Eğitimi bölümünden mezun </a:t>
            </a:r>
            <a:r>
              <a:rPr lang="tr-TR" sz="2000" dirty="0" smtClean="0"/>
              <a:t>olanlar </a:t>
            </a:r>
            <a:r>
              <a:rPr lang="tr-TR" sz="2000" dirty="0"/>
              <a:t>"Beden Eğitimi ve Spor Öğretmeni" unvanı alırlar. Mezunlarımız ayrıca ağırlıklı aldıkları bir spor branşının antrenörlük belgesine de sahip olacaklardır.</a:t>
            </a:r>
          </a:p>
          <a:p>
            <a:pPr algn="ctr">
              <a:buNone/>
            </a:pPr>
            <a:r>
              <a:rPr lang="tr-TR" sz="2000" dirty="0"/>
              <a:t> </a:t>
            </a:r>
          </a:p>
          <a:p>
            <a:pPr marL="457200" lvl="1" indent="0" algn="ctr">
              <a:buNone/>
            </a:pPr>
            <a:endParaRPr lang="tr-TR" b="1" dirty="0"/>
          </a:p>
          <a:p>
            <a:pPr lvl="1" algn="ctr"/>
            <a:r>
              <a:rPr lang="tr-TR" b="1" dirty="0"/>
              <a:t>Programdan </a:t>
            </a:r>
            <a:r>
              <a:rPr lang="tr-TR" b="1" dirty="0">
                <a:latin typeface="Times New Roman" pitchFamily="18" charset="0"/>
                <a:cs typeface="Times New Roman" pitchFamily="18" charset="0"/>
              </a:rPr>
              <a:t>Mezun</a:t>
            </a:r>
            <a:r>
              <a:rPr lang="tr-TR" b="1" dirty="0"/>
              <a:t> Olanların Çalışma Alanları </a:t>
            </a:r>
            <a:endParaRPr lang="tr-TR" dirty="0"/>
          </a:p>
          <a:p>
            <a:pPr algn="ctr"/>
            <a:r>
              <a:rPr lang="tr-TR" sz="2000" dirty="0"/>
              <a:t>Beden Eğitimi ve Spor Eğitiminden mezun olan öğrenciler başta Mili Eğitim Bakanlığına bağlı okullarda, Gençlik ve Spor Bakanlığı ve bağlı kuruluşlar ile özel sektör ve kulüpler, belediyeler ve öğretim kurumlarında istihdam edilebilirler.</a:t>
            </a:r>
          </a:p>
          <a:p>
            <a:pPr marL="0" indent="0">
              <a:buNone/>
            </a:pPr>
            <a:endParaRPr lang="tr-TR" dirty="0"/>
          </a:p>
        </p:txBody>
      </p:sp>
    </p:spTree>
    <p:extLst>
      <p:ext uri="{BB962C8B-B14F-4D97-AF65-F5344CB8AC3E}">
        <p14:creationId xmlns:p14="http://schemas.microsoft.com/office/powerpoint/2010/main" val="31507841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294108" y="1224367"/>
            <a:ext cx="7826645" cy="3859078"/>
          </a:xfrm>
        </p:spPr>
        <p:txBody>
          <a:bodyPr>
            <a:normAutofit/>
          </a:bodyPr>
          <a:lstStyle/>
          <a:p>
            <a:pPr marL="393192" lvl="1" indent="0">
              <a:buNone/>
            </a:pPr>
            <a:endParaRPr lang="tr-TR" b="1" dirty="0">
              <a:latin typeface="Times New Roman" pitchFamily="18" charset="0"/>
              <a:cs typeface="Times New Roman" pitchFamily="18" charset="0"/>
            </a:endParaRPr>
          </a:p>
          <a:p>
            <a:pPr marL="393192" lvl="1" indent="0" algn="ctr">
              <a:buNone/>
            </a:pPr>
            <a:r>
              <a:rPr lang="tr-TR" b="1" dirty="0">
                <a:latin typeface="Times New Roman" pitchFamily="18" charset="0"/>
                <a:cs typeface="Times New Roman" pitchFamily="18" charset="0"/>
              </a:rPr>
              <a:t>Programda Öğrenci Sayısı</a:t>
            </a:r>
            <a:endParaRPr lang="tr-TR" dirty="0">
              <a:latin typeface="Times New Roman" pitchFamily="18" charset="0"/>
              <a:cs typeface="Times New Roman" pitchFamily="18" charset="0"/>
            </a:endParaRPr>
          </a:p>
          <a:p>
            <a:pPr marL="0" indent="0" algn="ctr">
              <a:buNone/>
            </a:pPr>
            <a:r>
              <a:rPr lang="tr-TR" sz="2000" dirty="0">
                <a:latin typeface="Times New Roman" pitchFamily="18" charset="0"/>
                <a:cs typeface="Times New Roman" pitchFamily="18" charset="0"/>
              </a:rPr>
              <a:t>         Programa 2014–2015 eğitim öğretim yılında özel yetenek sınavıyla 40       2015-2016 eğitim öğretim yılında 50 öğrenci, </a:t>
            </a:r>
            <a:r>
              <a:rPr lang="tr-TR" sz="2000" dirty="0" smtClean="0">
                <a:latin typeface="Times New Roman" pitchFamily="18" charset="0"/>
                <a:cs typeface="Times New Roman" pitchFamily="18" charset="0"/>
              </a:rPr>
              <a:t>2017-2018 </a:t>
            </a:r>
            <a:r>
              <a:rPr lang="tr-TR" sz="2000" dirty="0">
                <a:latin typeface="Times New Roman" pitchFamily="18" charset="0"/>
                <a:cs typeface="Times New Roman" pitchFamily="18" charset="0"/>
              </a:rPr>
              <a:t>eğitim öğretim yılında 60 öğrenci </a:t>
            </a:r>
            <a:r>
              <a:rPr lang="tr-TR" sz="2000" dirty="0" smtClean="0">
                <a:latin typeface="Times New Roman" pitchFamily="18" charset="0"/>
                <a:cs typeface="Times New Roman" pitchFamily="18" charset="0"/>
              </a:rPr>
              <a:t>2018-2019 </a:t>
            </a:r>
            <a:r>
              <a:rPr lang="tr-TR" sz="2000" dirty="0">
                <a:latin typeface="Times New Roman" pitchFamily="18" charset="0"/>
                <a:cs typeface="Times New Roman" pitchFamily="18" charset="0"/>
              </a:rPr>
              <a:t>eğitim-öğretim yılında ise yine 60 öğrenci alınmıştır</a:t>
            </a:r>
            <a:r>
              <a:rPr lang="tr-TR" sz="2000" dirty="0" smtClean="0">
                <a:latin typeface="Times New Roman" pitchFamily="18" charset="0"/>
                <a:cs typeface="Times New Roman" pitchFamily="18" charset="0"/>
              </a:rPr>
              <a:t>.</a:t>
            </a:r>
          </a:p>
          <a:p>
            <a:pPr marL="0" indent="0" algn="ctr">
              <a:buNone/>
            </a:pPr>
            <a:r>
              <a:rPr lang="tr-TR" sz="2000" dirty="0" smtClean="0">
                <a:latin typeface="Times New Roman" pitchFamily="18" charset="0"/>
                <a:cs typeface="Times New Roman" pitchFamily="18" charset="0"/>
              </a:rPr>
              <a:t>Toplam devam eden öğrenci sayısı: </a:t>
            </a:r>
            <a:r>
              <a:rPr lang="tr-TR" sz="2000" b="1" dirty="0" smtClean="0">
                <a:latin typeface="Times New Roman" pitchFamily="18" charset="0"/>
                <a:cs typeface="Times New Roman" pitchFamily="18" charset="0"/>
              </a:rPr>
              <a:t>293</a:t>
            </a:r>
            <a:endParaRPr lang="tr-TR" b="1" dirty="0">
              <a:latin typeface="Times New Roman" pitchFamily="18" charset="0"/>
              <a:cs typeface="Times New Roman" pitchFamily="18" charset="0"/>
            </a:endParaRPr>
          </a:p>
          <a:p>
            <a:pPr marL="393192" lvl="1" indent="0" algn="ctr">
              <a:buNone/>
            </a:pPr>
            <a:r>
              <a:rPr lang="tr-TR" b="1" dirty="0">
                <a:latin typeface="Times New Roman" pitchFamily="18" charset="0"/>
                <a:cs typeface="Times New Roman" pitchFamily="18" charset="0"/>
              </a:rPr>
              <a:t>Mezuniyet Koşulları</a:t>
            </a:r>
            <a:endParaRPr lang="tr-TR" dirty="0">
              <a:latin typeface="Times New Roman" pitchFamily="18" charset="0"/>
              <a:cs typeface="Times New Roman" pitchFamily="18" charset="0"/>
            </a:endParaRPr>
          </a:p>
          <a:p>
            <a:pPr marL="0" indent="0" algn="ctr">
              <a:buNone/>
            </a:pPr>
            <a:r>
              <a:rPr lang="tr-TR" sz="2000" dirty="0">
                <a:latin typeface="Times New Roman" pitchFamily="18" charset="0"/>
                <a:cs typeface="Times New Roman" pitchFamily="18" charset="0"/>
              </a:rPr>
              <a:t>        Programın süresi 4 yıldır. </a:t>
            </a:r>
            <a:r>
              <a:rPr lang="tr-TR" sz="2000" dirty="0" smtClean="0">
                <a:latin typeface="Times New Roman" pitchFamily="18" charset="0"/>
                <a:cs typeface="Times New Roman" pitchFamily="18" charset="0"/>
              </a:rPr>
              <a:t>Programın </a:t>
            </a:r>
            <a:r>
              <a:rPr lang="tr-TR" sz="2000" dirty="0">
                <a:latin typeface="Times New Roman" pitchFamily="18" charset="0"/>
                <a:cs typeface="Times New Roman" pitchFamily="18" charset="0"/>
              </a:rPr>
              <a:t>resmi öğretim dili Türkçedir.  Programdan mezun olabilmek için toplam 240 AKTS ders almış olmaları gerekmektedir.</a:t>
            </a:r>
          </a:p>
          <a:p>
            <a:endParaRPr lang="tr-TR" dirty="0"/>
          </a:p>
        </p:txBody>
      </p:sp>
    </p:spTree>
    <p:extLst>
      <p:ext uri="{BB962C8B-B14F-4D97-AF65-F5344CB8AC3E}">
        <p14:creationId xmlns:p14="http://schemas.microsoft.com/office/powerpoint/2010/main" val="4498810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27322" y="365125"/>
            <a:ext cx="9726478" cy="1060719"/>
          </a:xfrm>
        </p:spPr>
        <p:txBody>
          <a:bodyPr>
            <a:normAutofit/>
          </a:bodyPr>
          <a:lstStyle/>
          <a:p>
            <a:r>
              <a:rPr lang="tr-TR" sz="2800" dirty="0"/>
              <a:t>Antrenörlük Bölümü İle İlgili Bilgiler </a:t>
            </a:r>
          </a:p>
        </p:txBody>
      </p:sp>
      <p:sp>
        <p:nvSpPr>
          <p:cNvPr id="3" name="İçerik Yer Tutucusu 2"/>
          <p:cNvSpPr>
            <a:spLocks noGrp="1"/>
          </p:cNvSpPr>
          <p:nvPr>
            <p:ph idx="1"/>
          </p:nvPr>
        </p:nvSpPr>
        <p:spPr>
          <a:xfrm>
            <a:off x="838200" y="1825625"/>
            <a:ext cx="8236058" cy="4351338"/>
          </a:xfrm>
        </p:spPr>
        <p:txBody>
          <a:bodyPr>
            <a:normAutofit fontScale="25000" lnSpcReduction="20000"/>
          </a:bodyPr>
          <a:lstStyle/>
          <a:p>
            <a:pPr lvl="1" algn="ctr">
              <a:buNone/>
            </a:pPr>
            <a:r>
              <a:rPr lang="tr-TR" sz="8000" b="1" dirty="0">
                <a:latin typeface="Times New Roman" pitchFamily="18" charset="0"/>
                <a:cs typeface="Times New Roman" pitchFamily="18" charset="0"/>
              </a:rPr>
              <a:t>Programın Bağlı Olduğu Bölüm ve/veya </a:t>
            </a:r>
            <a:r>
              <a:rPr lang="tr-TR" sz="8000" b="1" dirty="0" smtClean="0">
                <a:latin typeface="Times New Roman" pitchFamily="18" charset="0"/>
                <a:cs typeface="Times New Roman" pitchFamily="18" charset="0"/>
              </a:rPr>
              <a:t>Yüksekokul;</a:t>
            </a:r>
            <a:endParaRPr lang="tr-TR" sz="8000" dirty="0">
              <a:latin typeface="Times New Roman" pitchFamily="18" charset="0"/>
              <a:cs typeface="Times New Roman" pitchFamily="18" charset="0"/>
            </a:endParaRPr>
          </a:p>
          <a:p>
            <a:pPr algn="ctr"/>
            <a:r>
              <a:rPr lang="tr-TR" sz="8000" dirty="0" smtClean="0">
                <a:latin typeface="Times New Roman" pitchFamily="18" charset="0"/>
                <a:cs typeface="Times New Roman" pitchFamily="18" charset="0"/>
              </a:rPr>
              <a:t>Antrenörlük Eğitimi </a:t>
            </a:r>
            <a:r>
              <a:rPr lang="tr-TR" sz="8000" dirty="0">
                <a:latin typeface="Times New Roman" pitchFamily="18" charset="0"/>
                <a:cs typeface="Times New Roman" pitchFamily="18" charset="0"/>
              </a:rPr>
              <a:t>Bölümü/Beden Eğitimi ve Spor Yüksekokulu bünyesindedir.</a:t>
            </a:r>
          </a:p>
          <a:p>
            <a:pPr algn="ctr">
              <a:buNone/>
            </a:pPr>
            <a:endParaRPr lang="tr-TR" sz="8000" b="1" dirty="0">
              <a:latin typeface="Times New Roman" pitchFamily="18" charset="0"/>
              <a:cs typeface="Times New Roman" pitchFamily="18" charset="0"/>
            </a:endParaRPr>
          </a:p>
          <a:p>
            <a:pPr algn="ctr">
              <a:buNone/>
            </a:pPr>
            <a:r>
              <a:rPr lang="tr-TR" sz="8000" b="1" dirty="0">
                <a:latin typeface="Times New Roman" pitchFamily="18" charset="0"/>
                <a:cs typeface="Times New Roman" pitchFamily="18" charset="0"/>
              </a:rPr>
              <a:t>     Programın Amacı;</a:t>
            </a:r>
          </a:p>
          <a:p>
            <a:pPr algn="ctr"/>
            <a:r>
              <a:rPr lang="tr-TR" sz="8000" dirty="0">
                <a:latin typeface="Times New Roman" pitchFamily="18" charset="0"/>
                <a:cs typeface="Times New Roman" pitchFamily="18" charset="0"/>
              </a:rPr>
              <a:t>Hızla gelişen ve giderek büyüyen bir öneme sahip olan spor bilimi alanında gereksinim duyduğu nitelikli elemanları ve yöneticileri yetiştirme amacıyla yola çıkan bölümümüz, bu amaca yönelik bir ders programı uygulamaktadır. </a:t>
            </a:r>
          </a:p>
          <a:p>
            <a:pPr algn="ctr"/>
            <a:endParaRPr lang="tr-TR" sz="8000" dirty="0">
              <a:latin typeface="Times New Roman" pitchFamily="18" charset="0"/>
              <a:cs typeface="Times New Roman" pitchFamily="18" charset="0"/>
            </a:endParaRPr>
          </a:p>
          <a:p>
            <a:pPr algn="ctr"/>
            <a:r>
              <a:rPr lang="tr-TR" sz="8000" dirty="0">
                <a:latin typeface="Times New Roman" pitchFamily="18" charset="0"/>
                <a:cs typeface="Times New Roman" pitchFamily="18" charset="0"/>
              </a:rPr>
              <a:t> Öğrencilerin hem Türkiye'de hem dünyada sporcuların performanslarını takip edebilmelerini, etkili sporcu çalışması yaptırabilmelerini, spor alanında bilimsel araştırmalar yapabilmelerini amaçlamaktadır.</a:t>
            </a:r>
          </a:p>
          <a:p>
            <a:endParaRPr lang="tr-TR" dirty="0"/>
          </a:p>
        </p:txBody>
      </p:sp>
    </p:spTree>
    <p:extLst>
      <p:ext uri="{BB962C8B-B14F-4D97-AF65-F5344CB8AC3E}">
        <p14:creationId xmlns:p14="http://schemas.microsoft.com/office/powerpoint/2010/main" val="12249364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340603" y="1825625"/>
            <a:ext cx="7718156" cy="3358558"/>
          </a:xfrm>
        </p:spPr>
        <p:txBody>
          <a:bodyPr>
            <a:normAutofit fontScale="25000" lnSpcReduction="20000"/>
          </a:bodyPr>
          <a:lstStyle/>
          <a:p>
            <a:pPr marL="274320" lvl="1" indent="-274320" algn="ctr">
              <a:buClr>
                <a:schemeClr val="accent3"/>
              </a:buClr>
              <a:buSzPct val="95000"/>
              <a:buNone/>
            </a:pPr>
            <a:r>
              <a:rPr lang="tr-TR" sz="8000" b="1" dirty="0">
                <a:latin typeface="Times New Roman" pitchFamily="18" charset="0"/>
                <a:cs typeface="Times New Roman" pitchFamily="18" charset="0"/>
              </a:rPr>
              <a:t>Programdan Mezun Olanların Alacakları Unvan;</a:t>
            </a:r>
          </a:p>
          <a:p>
            <a:pPr marL="274320" lvl="1" indent="-274320" algn="ctr">
              <a:buClr>
                <a:schemeClr val="accent3"/>
              </a:buClr>
              <a:buSzPct val="95000"/>
              <a:buNone/>
            </a:pPr>
            <a:r>
              <a:rPr lang="tr-TR" sz="8000" dirty="0">
                <a:latin typeface="Times New Roman" pitchFamily="18" charset="0"/>
                <a:cs typeface="Times New Roman" pitchFamily="18" charset="0"/>
              </a:rPr>
              <a:t>     Antrenör</a:t>
            </a:r>
          </a:p>
          <a:p>
            <a:pPr marL="274320" lvl="1" indent="-274320" algn="ctr">
              <a:buClr>
                <a:schemeClr val="accent3"/>
              </a:buClr>
              <a:buSzPct val="95000"/>
              <a:buNone/>
            </a:pPr>
            <a:endParaRPr lang="tr-TR" sz="8000" b="1" dirty="0">
              <a:latin typeface="Times New Roman" pitchFamily="18" charset="0"/>
              <a:cs typeface="Times New Roman" pitchFamily="18" charset="0"/>
            </a:endParaRPr>
          </a:p>
          <a:p>
            <a:pPr marL="274320" lvl="1" indent="-274320" algn="ctr">
              <a:buClr>
                <a:schemeClr val="accent3"/>
              </a:buClr>
              <a:buSzPct val="95000"/>
              <a:buNone/>
            </a:pPr>
            <a:r>
              <a:rPr lang="tr-TR" sz="8000" b="1" dirty="0">
                <a:latin typeface="Times New Roman" pitchFamily="18" charset="0"/>
                <a:cs typeface="Times New Roman" pitchFamily="18" charset="0"/>
              </a:rPr>
              <a:t>    Programdan Mezun Olanların Çalışma Alanları;</a:t>
            </a:r>
            <a:endParaRPr lang="tr-TR" sz="8000" dirty="0">
              <a:latin typeface="Times New Roman" pitchFamily="18" charset="0"/>
              <a:cs typeface="Times New Roman" pitchFamily="18" charset="0"/>
            </a:endParaRPr>
          </a:p>
          <a:p>
            <a:pPr algn="ctr">
              <a:buNone/>
            </a:pPr>
            <a:r>
              <a:rPr lang="tr-TR" sz="8000" dirty="0">
                <a:latin typeface="Times New Roman" pitchFamily="18" charset="0"/>
                <a:cs typeface="Times New Roman" pitchFamily="18" charset="0"/>
              </a:rPr>
              <a:t>    </a:t>
            </a:r>
            <a:r>
              <a:rPr lang="tr-TR" sz="8000" dirty="0" smtClean="0">
                <a:latin typeface="Times New Roman" pitchFamily="18" charset="0"/>
                <a:cs typeface="Times New Roman" pitchFamily="18" charset="0"/>
              </a:rPr>
              <a:t>Antrenörlük Eğitimi </a:t>
            </a:r>
            <a:r>
              <a:rPr lang="tr-TR" sz="8000" dirty="0">
                <a:latin typeface="Times New Roman" pitchFamily="18" charset="0"/>
                <a:cs typeface="Times New Roman" pitchFamily="18" charset="0"/>
              </a:rPr>
              <a:t>mezunları,</a:t>
            </a:r>
            <a:r>
              <a:rPr lang="tr-TR" sz="800" dirty="0"/>
              <a:t> </a:t>
            </a:r>
            <a:r>
              <a:rPr lang="tr-TR" sz="8000" dirty="0">
                <a:latin typeface="Times New Roman" pitchFamily="18" charset="0"/>
                <a:cs typeface="Times New Roman" pitchFamily="18" charset="0"/>
              </a:rPr>
              <a:t> Artistik Jimnastik, Atletizm, Badminton, Basketbol, Futbol, Hentbol, Masa Tenisi, Ritmik Jimnastik, Tenis, Voleybol, Yüzme. Öğrenciler bu alanların içinden istedikleri alanda uzmanlaşmaktadır. üniversitelerde, yerel yönetimlerde, amatör ve profesyonel spor kulüplerinde, spor federasyonlarında, Gençlik Hizmetleri ve Spor Genel Müdürlüğü merkez ve taşra teşkilatlarında, Ayrıca özel spor salonlarında ve turizm sektörü gibi sportif aktivitelerin öğretilmesi ve organizasyonlarda görev alabilirler.</a:t>
            </a:r>
          </a:p>
          <a:p>
            <a:endParaRPr lang="tr-TR" dirty="0"/>
          </a:p>
        </p:txBody>
      </p:sp>
    </p:spTree>
    <p:extLst>
      <p:ext uri="{BB962C8B-B14F-4D97-AF65-F5344CB8AC3E}">
        <p14:creationId xmlns:p14="http://schemas.microsoft.com/office/powerpoint/2010/main" val="20414277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239864"/>
            <a:ext cx="9297692" cy="4037309"/>
          </a:xfrm>
        </p:spPr>
        <p:txBody>
          <a:bodyPr>
            <a:normAutofit/>
          </a:bodyPr>
          <a:lstStyle/>
          <a:p>
            <a:pPr marL="274320" lvl="1" indent="-274320" algn="ctr">
              <a:buClr>
                <a:schemeClr val="accent3"/>
              </a:buClr>
              <a:buSzPct val="95000"/>
              <a:buNone/>
            </a:pPr>
            <a:r>
              <a:rPr lang="tr-TR" b="1" dirty="0">
                <a:latin typeface="Times New Roman" pitchFamily="18" charset="0"/>
                <a:cs typeface="Times New Roman" pitchFamily="18" charset="0"/>
              </a:rPr>
              <a:t>Programda Öğrenci Sayısı</a:t>
            </a:r>
            <a:endParaRPr lang="tr-TR" dirty="0">
              <a:latin typeface="Times New Roman" pitchFamily="18" charset="0"/>
              <a:cs typeface="Times New Roman" pitchFamily="18" charset="0"/>
            </a:endParaRPr>
          </a:p>
          <a:p>
            <a:pPr marL="0" indent="0" algn="ctr">
              <a:lnSpc>
                <a:spcPct val="150000"/>
              </a:lnSpc>
              <a:spcBef>
                <a:spcPts val="0"/>
              </a:spcBef>
              <a:buNone/>
            </a:pPr>
            <a:r>
              <a:rPr lang="tr-TR" sz="2000" dirty="0" smtClean="0">
                <a:latin typeface="Times New Roman" pitchFamily="18" charset="0"/>
                <a:cs typeface="Times New Roman" pitchFamily="18" charset="0"/>
              </a:rPr>
              <a:t>Programa 2016–2017 </a:t>
            </a:r>
            <a:r>
              <a:rPr lang="tr-TR" sz="2000" dirty="0">
                <a:latin typeface="Times New Roman" pitchFamily="18" charset="0"/>
                <a:cs typeface="Times New Roman" pitchFamily="18" charset="0"/>
              </a:rPr>
              <a:t>eğitim öğretim yılında özel yetenek sınavıyla 50 öğrenci</a:t>
            </a:r>
            <a:r>
              <a:rPr lang="tr-TR" sz="2000" dirty="0" smtClean="0">
                <a:latin typeface="Times New Roman" pitchFamily="18" charset="0"/>
                <a:cs typeface="Times New Roman" pitchFamily="18" charset="0"/>
              </a:rPr>
              <a:t>, 2017–2018 eğitim öğretim yılında özel yetenek sınavıyla 50 öğrenci,   </a:t>
            </a:r>
          </a:p>
          <a:p>
            <a:pPr marL="0" indent="0" algn="ctr">
              <a:lnSpc>
                <a:spcPct val="150000"/>
              </a:lnSpc>
              <a:spcBef>
                <a:spcPts val="0"/>
              </a:spcBef>
              <a:buNone/>
            </a:pPr>
            <a:r>
              <a:rPr lang="tr-TR" sz="2000" dirty="0" smtClean="0">
                <a:latin typeface="Times New Roman" pitchFamily="18" charset="0"/>
                <a:cs typeface="Times New Roman" pitchFamily="18" charset="0"/>
              </a:rPr>
              <a:t>2018-2019 </a:t>
            </a:r>
            <a:r>
              <a:rPr lang="tr-TR" sz="2000" dirty="0">
                <a:latin typeface="Times New Roman" pitchFamily="18" charset="0"/>
                <a:cs typeface="Times New Roman" pitchFamily="18" charset="0"/>
              </a:rPr>
              <a:t>eğitim-öğretim yılında ise 50 olmak üzere toplamda </a:t>
            </a:r>
            <a:r>
              <a:rPr lang="tr-TR" sz="2000" dirty="0" smtClean="0">
                <a:latin typeface="Times New Roman" pitchFamily="18" charset="0"/>
                <a:cs typeface="Times New Roman" pitchFamily="18" charset="0"/>
              </a:rPr>
              <a:t>150  </a:t>
            </a:r>
            <a:r>
              <a:rPr lang="tr-TR" sz="2000" dirty="0">
                <a:latin typeface="Times New Roman" pitchFamily="18" charset="0"/>
                <a:cs typeface="Times New Roman" pitchFamily="18" charset="0"/>
              </a:rPr>
              <a:t>öğrenci alınmıştır</a:t>
            </a:r>
            <a:r>
              <a:rPr lang="tr-TR" sz="2000" dirty="0" smtClean="0">
                <a:latin typeface="Times New Roman" pitchFamily="18" charset="0"/>
                <a:cs typeface="Times New Roman" pitchFamily="18" charset="0"/>
              </a:rPr>
              <a:t>.</a:t>
            </a:r>
          </a:p>
          <a:p>
            <a:pPr marL="0" indent="0" algn="ctr">
              <a:lnSpc>
                <a:spcPct val="150000"/>
              </a:lnSpc>
              <a:spcBef>
                <a:spcPts val="0"/>
              </a:spcBef>
              <a:buNone/>
            </a:pPr>
            <a:r>
              <a:rPr lang="tr-TR" sz="2000" dirty="0" smtClean="0">
                <a:latin typeface="Times New Roman" pitchFamily="18" charset="0"/>
                <a:cs typeface="Times New Roman" pitchFamily="18" charset="0"/>
              </a:rPr>
              <a:t>Toplam </a:t>
            </a:r>
            <a:r>
              <a:rPr lang="tr-TR" sz="2000" dirty="0">
                <a:latin typeface="Times New Roman" pitchFamily="18" charset="0"/>
                <a:cs typeface="Times New Roman" pitchFamily="18" charset="0"/>
              </a:rPr>
              <a:t>devam eden öğrenci sayısı: </a:t>
            </a:r>
            <a:r>
              <a:rPr lang="tr-TR" sz="2000" b="1" dirty="0" smtClean="0">
                <a:latin typeface="Times New Roman" pitchFamily="18" charset="0"/>
                <a:cs typeface="Times New Roman" pitchFamily="18" charset="0"/>
              </a:rPr>
              <a:t>168</a:t>
            </a:r>
            <a:endParaRPr lang="tr-TR" sz="2000" b="1" dirty="0">
              <a:latin typeface="Times New Roman" pitchFamily="18" charset="0"/>
              <a:cs typeface="Times New Roman" pitchFamily="18" charset="0"/>
            </a:endParaRPr>
          </a:p>
          <a:p>
            <a:pPr algn="ctr">
              <a:lnSpc>
                <a:spcPct val="150000"/>
              </a:lnSpc>
              <a:spcBef>
                <a:spcPts val="0"/>
              </a:spcBef>
            </a:pPr>
            <a:r>
              <a:rPr lang="tr-TR" b="1" dirty="0">
                <a:latin typeface="Times New Roman" pitchFamily="18" charset="0"/>
                <a:cs typeface="Times New Roman" pitchFamily="18" charset="0"/>
              </a:rPr>
              <a:t>Mezuniyet Koşulları</a:t>
            </a:r>
            <a:endParaRPr lang="tr-TR" dirty="0">
              <a:latin typeface="Times New Roman" pitchFamily="18" charset="0"/>
              <a:cs typeface="Times New Roman" pitchFamily="18" charset="0"/>
            </a:endParaRPr>
          </a:p>
          <a:p>
            <a:pPr marL="0" indent="0" algn="ctr">
              <a:buNone/>
            </a:pPr>
            <a:r>
              <a:rPr lang="tr-TR" sz="2000" dirty="0">
                <a:latin typeface="Times New Roman" pitchFamily="18" charset="0"/>
                <a:cs typeface="Times New Roman" pitchFamily="18" charset="0"/>
              </a:rPr>
              <a:t>        Programın süresi 4 yıldır. </a:t>
            </a:r>
            <a:r>
              <a:rPr lang="tr-TR" sz="2000" dirty="0" smtClean="0">
                <a:latin typeface="Times New Roman" pitchFamily="18" charset="0"/>
                <a:cs typeface="Times New Roman" pitchFamily="18" charset="0"/>
              </a:rPr>
              <a:t>Programın </a:t>
            </a:r>
            <a:r>
              <a:rPr lang="tr-TR" sz="2000" dirty="0">
                <a:latin typeface="Times New Roman" pitchFamily="18" charset="0"/>
                <a:cs typeface="Times New Roman" pitchFamily="18" charset="0"/>
              </a:rPr>
              <a:t>resmi öğretim dili Türkçedir.  Programdan mezun olabilmek için toplam 240 AKTS ders almış olmaları gerekmektedir.</a:t>
            </a:r>
          </a:p>
          <a:p>
            <a:pPr marL="0" indent="0">
              <a:buNone/>
            </a:pPr>
            <a:endParaRPr lang="tr-TR" dirty="0"/>
          </a:p>
        </p:txBody>
      </p:sp>
    </p:spTree>
    <p:extLst>
      <p:ext uri="{BB962C8B-B14F-4D97-AF65-F5344CB8AC3E}">
        <p14:creationId xmlns:p14="http://schemas.microsoft.com/office/powerpoint/2010/main" val="33704068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34332" y="341878"/>
            <a:ext cx="10237922" cy="1060719"/>
          </a:xfrm>
        </p:spPr>
        <p:txBody>
          <a:bodyPr>
            <a:normAutofit/>
          </a:bodyPr>
          <a:lstStyle/>
          <a:p>
            <a:r>
              <a:rPr lang="tr-TR" sz="2400" dirty="0"/>
              <a:t>Spor Yöneticiliği Bölümü İle İlgili Bilgiler</a:t>
            </a:r>
          </a:p>
        </p:txBody>
      </p:sp>
      <p:sp>
        <p:nvSpPr>
          <p:cNvPr id="3" name="İçerik Yer Tutucusu 2"/>
          <p:cNvSpPr>
            <a:spLocks noGrp="1"/>
          </p:cNvSpPr>
          <p:nvPr>
            <p:ph idx="1"/>
          </p:nvPr>
        </p:nvSpPr>
        <p:spPr>
          <a:xfrm>
            <a:off x="1263112" y="1259937"/>
            <a:ext cx="7687160" cy="3684022"/>
          </a:xfrm>
        </p:spPr>
        <p:txBody>
          <a:bodyPr>
            <a:normAutofit fontScale="92500" lnSpcReduction="20000"/>
          </a:bodyPr>
          <a:lstStyle/>
          <a:p>
            <a:pPr lvl="1" algn="ctr">
              <a:buNone/>
            </a:pPr>
            <a:r>
              <a:rPr lang="tr-TR" sz="2000" b="1" dirty="0"/>
              <a:t>Programın Bağlı Olduğu Bölüm ve/veya </a:t>
            </a:r>
            <a:r>
              <a:rPr lang="tr-TR" sz="2000" b="1" dirty="0" smtClean="0"/>
              <a:t>Yüksekokul;</a:t>
            </a:r>
            <a:endParaRPr lang="tr-TR" sz="2000" dirty="0"/>
          </a:p>
          <a:p>
            <a:pPr algn="ctr"/>
            <a:r>
              <a:rPr lang="tr-TR" sz="2000" dirty="0"/>
              <a:t>Spor Yöneticiliği Bölümü/Beden Eğitimi ve Spor Yüksekokulu bünyesindedir.</a:t>
            </a:r>
          </a:p>
          <a:p>
            <a:pPr algn="ctr">
              <a:buNone/>
            </a:pPr>
            <a:endParaRPr lang="tr-TR" sz="2000" b="1" dirty="0"/>
          </a:p>
          <a:p>
            <a:pPr algn="ctr">
              <a:buNone/>
            </a:pPr>
            <a:r>
              <a:rPr lang="tr-TR" sz="2000" b="1" dirty="0"/>
              <a:t>     Programın Amacı;</a:t>
            </a:r>
          </a:p>
          <a:p>
            <a:pPr algn="ctr"/>
            <a:r>
              <a:rPr lang="tr-TR" sz="2000" dirty="0"/>
              <a:t>Hızla gelişen ve giderek büyüyen bir öneme sahip olan spor bilimi alanında gereksinim duyduğu nitelikli elemanları ve yöneticileri yetiştirme amacıyla yola çıkan bölümümüz de, bu amaca yönelik bir ders programı uygulamaktadır. </a:t>
            </a:r>
          </a:p>
          <a:p>
            <a:pPr algn="ctr"/>
            <a:r>
              <a:rPr lang="tr-TR" sz="2000" dirty="0"/>
              <a:t>Okulumuz sektörün İhtiyaçlarına göre ders programlarını belirleyip, programda ekonomi, spor hukuku, spor pazarlaması, spor psikolojisi, spor sosyolojisi gibi teorik ve bireysel sporlar, takım sporları gibi uygulamalı dersler öğretilerek geleceğin spor yöneticilerini tam donanımlı olarak yetiştirmeyi amaçlamaktadır. </a:t>
            </a:r>
          </a:p>
        </p:txBody>
      </p:sp>
    </p:spTree>
    <p:extLst>
      <p:ext uri="{BB962C8B-B14F-4D97-AF65-F5344CB8AC3E}">
        <p14:creationId xmlns:p14="http://schemas.microsoft.com/office/powerpoint/2010/main" val="30066500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263112" y="1631896"/>
            <a:ext cx="7617418" cy="3637528"/>
          </a:xfrm>
        </p:spPr>
        <p:txBody>
          <a:bodyPr>
            <a:normAutofit lnSpcReduction="10000"/>
          </a:bodyPr>
          <a:lstStyle/>
          <a:p>
            <a:pPr marL="274320" lvl="1" indent="-274320" algn="ctr">
              <a:buClr>
                <a:schemeClr val="accent3"/>
              </a:buClr>
              <a:buSzPct val="95000"/>
            </a:pPr>
            <a:r>
              <a:rPr lang="tr-TR" b="1" dirty="0"/>
              <a:t>Programdan Mezun Olanların Alacakları Unvan;</a:t>
            </a:r>
          </a:p>
          <a:p>
            <a:pPr marL="274320" lvl="1" indent="-274320" algn="ctr">
              <a:buClr>
                <a:schemeClr val="accent3"/>
              </a:buClr>
              <a:buSzPct val="95000"/>
              <a:buNone/>
            </a:pPr>
            <a:r>
              <a:rPr lang="tr-TR" dirty="0"/>
              <a:t>     Spor Yöneticisi, Spor Uzmanı.</a:t>
            </a:r>
          </a:p>
          <a:p>
            <a:pPr marL="274320" lvl="1" indent="-274320" algn="ctr">
              <a:buClr>
                <a:schemeClr val="accent3"/>
              </a:buClr>
              <a:buSzPct val="95000"/>
              <a:buNone/>
            </a:pPr>
            <a:endParaRPr lang="tr-TR" b="1" dirty="0"/>
          </a:p>
          <a:p>
            <a:pPr marL="274320" lvl="1" indent="-274320" algn="ctr">
              <a:buClr>
                <a:schemeClr val="accent3"/>
              </a:buClr>
              <a:buSzPct val="95000"/>
              <a:buNone/>
            </a:pPr>
            <a:r>
              <a:rPr lang="tr-TR" b="1" dirty="0"/>
              <a:t>    Programdan </a:t>
            </a:r>
            <a:r>
              <a:rPr lang="tr-TR" b="1" dirty="0">
                <a:latin typeface="Times New Roman" pitchFamily="18" charset="0"/>
                <a:cs typeface="Times New Roman" pitchFamily="18" charset="0"/>
              </a:rPr>
              <a:t>Mezun</a:t>
            </a:r>
            <a:r>
              <a:rPr lang="tr-TR" b="1" dirty="0"/>
              <a:t> Olanların Çalışma Alanları;</a:t>
            </a:r>
            <a:endParaRPr lang="tr-TR" dirty="0"/>
          </a:p>
          <a:p>
            <a:pPr algn="ctr">
              <a:buNone/>
            </a:pPr>
            <a:r>
              <a:rPr lang="tr-TR" sz="2000" dirty="0"/>
              <a:t>    Spor Yöneticiliği Bölümü mezunları, üniversitelerde, yerel yönetimlerde, amatör ve profesyonel spor kulüplerinde, spor federasyonlarında, Gençlik Hizmetleri ve Spor Genel Müdürlüğü merkez ve taşra teşkilatlarında, milli piyango ve spor toto kurumlarında spor uzmanı olarak çalışırlar. Ayrıca özel spor salonlarında ve turizm sektörü gibi sportif aktivitelerin öğretilmesi ve organizasyonlarda görev alabilirler.</a:t>
            </a:r>
          </a:p>
          <a:p>
            <a:endParaRPr lang="tr-TR" dirty="0"/>
          </a:p>
        </p:txBody>
      </p:sp>
    </p:spTree>
    <p:extLst>
      <p:ext uri="{BB962C8B-B14F-4D97-AF65-F5344CB8AC3E}">
        <p14:creationId xmlns:p14="http://schemas.microsoft.com/office/powerpoint/2010/main" val="18725749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325104" y="1379349"/>
            <a:ext cx="7749153" cy="4169044"/>
          </a:xfrm>
        </p:spPr>
        <p:txBody>
          <a:bodyPr>
            <a:normAutofit fontScale="62500" lnSpcReduction="20000"/>
          </a:bodyPr>
          <a:lstStyle/>
          <a:p>
            <a:pPr marL="274320" lvl="1" indent="-274320" algn="ctr">
              <a:buClr>
                <a:schemeClr val="accent3"/>
              </a:buClr>
              <a:buSzPct val="95000"/>
            </a:pPr>
            <a:r>
              <a:rPr lang="tr-TR" sz="2600" b="1" dirty="0">
                <a:latin typeface="Times New Roman" pitchFamily="18" charset="0"/>
                <a:cs typeface="Times New Roman" pitchFamily="18" charset="0"/>
              </a:rPr>
              <a:t>Programda Öğrenci Sayısı</a:t>
            </a:r>
            <a:endParaRPr lang="tr-TR" sz="2600" dirty="0">
              <a:latin typeface="Times New Roman" pitchFamily="18" charset="0"/>
              <a:cs typeface="Times New Roman" pitchFamily="18" charset="0"/>
            </a:endParaRPr>
          </a:p>
          <a:p>
            <a:pPr marL="0" indent="0" algn="ctr">
              <a:lnSpc>
                <a:spcPct val="150000"/>
              </a:lnSpc>
              <a:spcBef>
                <a:spcPts val="0"/>
              </a:spcBef>
              <a:buNone/>
            </a:pPr>
            <a:r>
              <a:rPr lang="tr-TR" sz="2600" dirty="0">
                <a:latin typeface="Times New Roman" pitchFamily="18" charset="0"/>
                <a:cs typeface="Times New Roman" pitchFamily="18" charset="0"/>
              </a:rPr>
              <a:t>Programa 2015–2016 eğitim öğretim yılında özel yetenek sınavıyla Normal (40) ve İkinci öğretim (40) bölümlerine toplam 80 </a:t>
            </a:r>
            <a:r>
              <a:rPr lang="tr-TR" sz="2600" dirty="0" smtClean="0">
                <a:latin typeface="Times New Roman" pitchFamily="18" charset="0"/>
                <a:cs typeface="Times New Roman" pitchFamily="18" charset="0"/>
              </a:rPr>
              <a:t>öğrenci, 2016–2017 eğitim öğretim yılında özel yetenek sınavıyla Normal (50) ve İkinci öğretim (50) bölümlerine toplam 80 öğrenci </a:t>
            </a:r>
            <a:r>
              <a:rPr lang="tr-TR" sz="2600" dirty="0">
                <a:latin typeface="Times New Roman" pitchFamily="18" charset="0"/>
                <a:cs typeface="Times New Roman" pitchFamily="18" charset="0"/>
              </a:rPr>
              <a:t>ve </a:t>
            </a:r>
            <a:r>
              <a:rPr lang="tr-TR" sz="2600" dirty="0" smtClean="0">
                <a:latin typeface="Times New Roman" pitchFamily="18" charset="0"/>
                <a:cs typeface="Times New Roman" pitchFamily="18" charset="0"/>
              </a:rPr>
              <a:t>2017–2018 </a:t>
            </a:r>
            <a:r>
              <a:rPr lang="tr-TR" sz="2600" dirty="0">
                <a:latin typeface="Times New Roman" pitchFamily="18" charset="0"/>
                <a:cs typeface="Times New Roman" pitchFamily="18" charset="0"/>
              </a:rPr>
              <a:t>eğitim öğretim yılında özel yetenek sınavıyla Normal (50) ve İkinci öğretim (50) bölümlerine 100, </a:t>
            </a:r>
            <a:r>
              <a:rPr lang="tr-TR" sz="2600" dirty="0" smtClean="0">
                <a:latin typeface="Times New Roman" pitchFamily="18" charset="0"/>
                <a:cs typeface="Times New Roman" pitchFamily="18" charset="0"/>
              </a:rPr>
              <a:t>2018-2019 </a:t>
            </a:r>
            <a:r>
              <a:rPr lang="tr-TR" sz="2600" dirty="0">
                <a:latin typeface="Times New Roman" pitchFamily="18" charset="0"/>
                <a:cs typeface="Times New Roman" pitchFamily="18" charset="0"/>
              </a:rPr>
              <a:t>eğitim öğretim yılında ise Normal (50) ve İkinci öğretimlere (50) olmak üzere toplamda 100 öğrenci alınmıştır.</a:t>
            </a:r>
          </a:p>
          <a:p>
            <a:pPr marL="0" indent="0" algn="ctr">
              <a:lnSpc>
                <a:spcPct val="150000"/>
              </a:lnSpc>
              <a:spcBef>
                <a:spcPts val="0"/>
              </a:spcBef>
              <a:buNone/>
            </a:pPr>
            <a:r>
              <a:rPr lang="tr-TR" sz="2600" dirty="0" smtClean="0">
                <a:latin typeface="Times New Roman" pitchFamily="18" charset="0"/>
                <a:cs typeface="Times New Roman" pitchFamily="18" charset="0"/>
              </a:rPr>
              <a:t>Toplam </a:t>
            </a:r>
            <a:r>
              <a:rPr lang="tr-TR" sz="2600" dirty="0">
                <a:latin typeface="Times New Roman" pitchFamily="18" charset="0"/>
                <a:cs typeface="Times New Roman" pitchFamily="18" charset="0"/>
              </a:rPr>
              <a:t>devam eden öğrenci sayısı: </a:t>
            </a:r>
            <a:r>
              <a:rPr lang="tr-TR" sz="2600" dirty="0" smtClean="0">
                <a:latin typeface="Times New Roman" pitchFamily="18" charset="0"/>
                <a:cs typeface="Times New Roman" pitchFamily="18" charset="0"/>
              </a:rPr>
              <a:t>232 (N.Ö.)+203 (İ.Ö.) =</a:t>
            </a:r>
            <a:r>
              <a:rPr lang="tr-TR" sz="2600" b="1" dirty="0" smtClean="0">
                <a:latin typeface="Times New Roman" pitchFamily="18" charset="0"/>
                <a:cs typeface="Times New Roman" pitchFamily="18" charset="0"/>
              </a:rPr>
              <a:t>435</a:t>
            </a:r>
            <a:endParaRPr lang="tr-TR" sz="2600" b="1" dirty="0">
              <a:latin typeface="Times New Roman" pitchFamily="18" charset="0"/>
              <a:cs typeface="Times New Roman" pitchFamily="18" charset="0"/>
            </a:endParaRPr>
          </a:p>
          <a:p>
            <a:pPr algn="ctr">
              <a:lnSpc>
                <a:spcPct val="150000"/>
              </a:lnSpc>
              <a:spcBef>
                <a:spcPts val="0"/>
              </a:spcBef>
            </a:pPr>
            <a:r>
              <a:rPr lang="tr-TR" sz="2600" b="1" dirty="0">
                <a:latin typeface="Times New Roman" pitchFamily="18" charset="0"/>
                <a:cs typeface="Times New Roman" pitchFamily="18" charset="0"/>
              </a:rPr>
              <a:t>Mezuniyet Koşulları</a:t>
            </a:r>
            <a:endParaRPr lang="tr-TR" sz="2600" dirty="0">
              <a:latin typeface="Times New Roman" pitchFamily="18" charset="0"/>
              <a:cs typeface="Times New Roman" pitchFamily="18" charset="0"/>
            </a:endParaRPr>
          </a:p>
          <a:p>
            <a:pPr marL="0" indent="0" algn="ctr">
              <a:buNone/>
            </a:pPr>
            <a:r>
              <a:rPr lang="tr-TR" sz="2600" dirty="0">
                <a:latin typeface="Times New Roman" pitchFamily="18" charset="0"/>
                <a:cs typeface="Times New Roman" pitchFamily="18" charset="0"/>
              </a:rPr>
              <a:t>        Programın süresi 4 </a:t>
            </a:r>
            <a:r>
              <a:rPr lang="tr-TR" sz="2600" dirty="0" smtClean="0">
                <a:latin typeface="Times New Roman" pitchFamily="18" charset="0"/>
                <a:cs typeface="Times New Roman" pitchFamily="18" charset="0"/>
              </a:rPr>
              <a:t>yıldır. Programın </a:t>
            </a:r>
            <a:r>
              <a:rPr lang="tr-TR" sz="2600" dirty="0">
                <a:latin typeface="Times New Roman" pitchFamily="18" charset="0"/>
                <a:cs typeface="Times New Roman" pitchFamily="18" charset="0"/>
              </a:rPr>
              <a:t>resmi öğretim dili Türkçedir.  Programdan mezun olabilmek için toplam 240 AKTS ders almış olmaları gerekmektedir.</a:t>
            </a:r>
          </a:p>
          <a:p>
            <a:endParaRPr lang="tr-TR" dirty="0"/>
          </a:p>
        </p:txBody>
      </p:sp>
    </p:spTree>
    <p:extLst>
      <p:ext uri="{BB962C8B-B14F-4D97-AF65-F5344CB8AC3E}">
        <p14:creationId xmlns:p14="http://schemas.microsoft.com/office/powerpoint/2010/main" val="35582877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89314" y="388374"/>
            <a:ext cx="8028123" cy="921234"/>
          </a:xfrm>
        </p:spPr>
        <p:txBody>
          <a:bodyPr>
            <a:normAutofit/>
          </a:bodyPr>
          <a:lstStyle/>
          <a:p>
            <a:r>
              <a:rPr lang="tr-TR" sz="1400" b="1" dirty="0" smtClean="0"/>
              <a:t>2018/2019 </a:t>
            </a:r>
            <a:r>
              <a:rPr lang="tr-TR" sz="1400" b="1" dirty="0"/>
              <a:t>Eğitim Öğretim Döneminde Kayıt Yaptıran Öğrencilerin Geldikleri İllere Göre Dağılımı</a:t>
            </a:r>
            <a:endParaRPr lang="tr-TR" sz="1400" dirty="0"/>
          </a:p>
        </p:txBody>
      </p:sp>
      <p:graphicFrame>
        <p:nvGraphicFramePr>
          <p:cNvPr id="6" name="İçerik Yer Tutucusu 5"/>
          <p:cNvGraphicFramePr>
            <a:graphicFrameLocks noGrp="1"/>
          </p:cNvGraphicFramePr>
          <p:nvPr>
            <p:ph idx="1"/>
            <p:extLst>
              <p:ext uri="{D42A27DB-BD31-4B8C-83A1-F6EECF244321}">
                <p14:modId xmlns:p14="http://schemas.microsoft.com/office/powerpoint/2010/main" val="486611775"/>
              </p:ext>
            </p:extLst>
          </p:nvPr>
        </p:nvGraphicFramePr>
        <p:xfrm>
          <a:off x="1270861" y="1383923"/>
          <a:ext cx="7710407" cy="4351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798677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3384073289"/>
              </p:ext>
            </p:extLst>
          </p:nvPr>
        </p:nvGraphicFramePr>
        <p:xfrm>
          <a:off x="806669" y="1163474"/>
          <a:ext cx="10515600" cy="470129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061072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p:cNvGraphicFramePr>
          <p:nvPr>
            <p:extLst>
              <p:ext uri="{D42A27DB-BD31-4B8C-83A1-F6EECF244321}">
                <p14:modId xmlns:p14="http://schemas.microsoft.com/office/powerpoint/2010/main" val="2551649715"/>
              </p:ext>
            </p:extLst>
          </p:nvPr>
        </p:nvGraphicFramePr>
        <p:xfrm>
          <a:off x="1348353" y="1257509"/>
          <a:ext cx="7842943" cy="4496904"/>
        </p:xfrm>
        <a:graphic>
          <a:graphicData uri="http://schemas.openxmlformats.org/drawingml/2006/table">
            <a:tbl>
              <a:tblPr firstRow="1" bandRow="1">
                <a:tableStyleId>{5C22544A-7EE6-4342-B048-85BDC9FD1C3A}</a:tableStyleId>
              </a:tblPr>
              <a:tblGrid>
                <a:gridCol w="391954"/>
                <a:gridCol w="990624"/>
                <a:gridCol w="1412481"/>
                <a:gridCol w="1025978"/>
                <a:gridCol w="811332"/>
                <a:gridCol w="764422"/>
                <a:gridCol w="993750"/>
                <a:gridCol w="687980"/>
                <a:gridCol w="764422"/>
              </a:tblGrid>
              <a:tr h="473514">
                <a:tc gridSpan="9">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50" dirty="0" smtClean="0"/>
                        <a:t>2015-2017  Yıllarında Yayımlanan  Bildiri ve Makale Sayıları</a:t>
                      </a:r>
                    </a:p>
                    <a:p>
                      <a:endParaRPr lang="tr-TR" sz="105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585897">
                <a:tc>
                  <a:txBody>
                    <a:bodyPr/>
                    <a:lstStyle/>
                    <a:p>
                      <a:pPr algn="ctr">
                        <a:lnSpc>
                          <a:spcPct val="150000"/>
                        </a:lnSpc>
                        <a:spcAft>
                          <a:spcPts val="0"/>
                        </a:spcAft>
                      </a:pPr>
                      <a:r>
                        <a:rPr lang="tr-TR" sz="1050" dirty="0"/>
                        <a:t>Sıra No</a:t>
                      </a:r>
                      <a:endParaRPr lang="tr-TR" sz="105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050" dirty="0"/>
                        <a:t>Unvan</a:t>
                      </a:r>
                      <a:endParaRPr lang="tr-TR" sz="105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050" dirty="0"/>
                        <a:t>Adı  Soyadı</a:t>
                      </a:r>
                      <a:endParaRPr lang="tr-TR" sz="105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050" dirty="0"/>
                        <a:t>2016</a:t>
                      </a:r>
                    </a:p>
                    <a:p>
                      <a:pPr algn="ctr">
                        <a:lnSpc>
                          <a:spcPct val="150000"/>
                        </a:lnSpc>
                        <a:spcAft>
                          <a:spcPts val="0"/>
                        </a:spcAft>
                      </a:pPr>
                      <a:r>
                        <a:rPr lang="tr-TR" sz="1050" dirty="0" smtClean="0"/>
                        <a:t>Bildiri (Toplam)</a:t>
                      </a:r>
                      <a:endParaRPr lang="tr-TR" sz="105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050" dirty="0" smtClean="0"/>
                        <a:t>2016</a:t>
                      </a:r>
                      <a:endParaRPr lang="tr-TR" sz="1050" dirty="0"/>
                    </a:p>
                    <a:p>
                      <a:pPr algn="ctr">
                        <a:lnSpc>
                          <a:spcPct val="150000"/>
                        </a:lnSpc>
                        <a:spcAft>
                          <a:spcPts val="0"/>
                        </a:spcAft>
                      </a:pPr>
                      <a:r>
                        <a:rPr lang="tr-TR" sz="1050" dirty="0"/>
                        <a:t>Makale</a:t>
                      </a:r>
                      <a:endParaRPr lang="tr-TR" sz="1050" dirty="0">
                        <a:latin typeface="Calibri"/>
                        <a:ea typeface="Calibri"/>
                        <a:cs typeface="Times New Roman"/>
                      </a:endParaRPr>
                    </a:p>
                  </a:txBody>
                  <a:tcPr marL="44450" marR="44450" marT="0" marB="0" anchor="ctr"/>
                </a:tc>
                <a:tc>
                  <a:txBody>
                    <a:bodyPr/>
                    <a:lstStyle/>
                    <a:p>
                      <a:pPr marL="0" algn="ctr" rtl="0" eaLnBrk="1" latinLnBrk="0" hangingPunct="1">
                        <a:lnSpc>
                          <a:spcPct val="150000"/>
                        </a:lnSpc>
                        <a:spcAft>
                          <a:spcPts val="0"/>
                        </a:spcAft>
                      </a:pPr>
                      <a:r>
                        <a:rPr kumimoji="0" lang="tr-TR" sz="1050" kern="1200" dirty="0" smtClean="0"/>
                        <a:t>2017</a:t>
                      </a:r>
                    </a:p>
                    <a:p>
                      <a:pPr marL="0" algn="ctr" rtl="0" eaLnBrk="1" latinLnBrk="0" hangingPunct="1">
                        <a:lnSpc>
                          <a:spcPct val="150000"/>
                        </a:lnSpc>
                        <a:spcAft>
                          <a:spcPts val="0"/>
                        </a:spcAft>
                      </a:pPr>
                      <a:r>
                        <a:rPr kumimoji="0" lang="tr-TR" sz="1050" kern="1200" dirty="0" smtClean="0"/>
                        <a:t>Bildiri</a:t>
                      </a:r>
                      <a:endParaRPr kumimoji="0" lang="tr-TR" sz="1050" b="1" kern="1200" dirty="0">
                        <a:solidFill>
                          <a:srgbClr val="000000"/>
                        </a:solidFill>
                        <a:latin typeface="Times New Roman"/>
                        <a:ea typeface="Times New Roman"/>
                        <a:cs typeface="Times New Roman"/>
                      </a:endParaRPr>
                    </a:p>
                  </a:txBody>
                  <a:tcPr marL="44450" marR="44450" marT="0" marB="0" anchor="ctr"/>
                </a:tc>
                <a:tc>
                  <a:txBody>
                    <a:bodyPr/>
                    <a:lstStyle/>
                    <a:p>
                      <a:pPr marL="0" algn="ctr" rtl="0" eaLnBrk="1" latinLnBrk="0" hangingPunct="1">
                        <a:lnSpc>
                          <a:spcPct val="150000"/>
                        </a:lnSpc>
                        <a:spcAft>
                          <a:spcPts val="0"/>
                        </a:spcAft>
                      </a:pPr>
                      <a:r>
                        <a:rPr kumimoji="0" lang="tr-TR" sz="1050" kern="1200" dirty="0" smtClean="0"/>
                        <a:t>2017</a:t>
                      </a:r>
                    </a:p>
                    <a:p>
                      <a:pPr marL="0" algn="ctr" rtl="0" eaLnBrk="1" latinLnBrk="0" hangingPunct="1">
                        <a:lnSpc>
                          <a:spcPct val="150000"/>
                        </a:lnSpc>
                        <a:spcAft>
                          <a:spcPts val="0"/>
                        </a:spcAft>
                      </a:pPr>
                      <a:r>
                        <a:rPr kumimoji="0" lang="tr-TR" sz="1050" kern="1200" dirty="0" smtClean="0"/>
                        <a:t>Makale</a:t>
                      </a:r>
                      <a:endParaRPr kumimoji="0" lang="tr-TR" sz="1050" b="1" kern="1200" dirty="0">
                        <a:solidFill>
                          <a:srgbClr val="000000"/>
                        </a:solidFill>
                        <a:latin typeface="Times New Roman"/>
                        <a:ea typeface="Times New Roman"/>
                        <a:cs typeface="Times New Roman"/>
                      </a:endParaRPr>
                    </a:p>
                  </a:txBody>
                  <a:tcPr marL="44450" marR="44450" marT="0" marB="0" anchor="ctr"/>
                </a:tc>
                <a:tc>
                  <a:txBody>
                    <a:bodyPr/>
                    <a:lstStyle/>
                    <a:p>
                      <a:pPr marL="0" algn="ctr" rtl="0" eaLnBrk="1" latinLnBrk="0" hangingPunct="1">
                        <a:lnSpc>
                          <a:spcPct val="150000"/>
                        </a:lnSpc>
                        <a:spcAft>
                          <a:spcPts val="0"/>
                        </a:spcAft>
                      </a:pPr>
                      <a:r>
                        <a:rPr kumimoji="0" lang="tr-TR" sz="1050" kern="1200" dirty="0" smtClean="0"/>
                        <a:t>2018</a:t>
                      </a:r>
                    </a:p>
                    <a:p>
                      <a:pPr marL="0" algn="ctr" rtl="0" eaLnBrk="1" latinLnBrk="0" hangingPunct="1">
                        <a:lnSpc>
                          <a:spcPct val="150000"/>
                        </a:lnSpc>
                        <a:spcAft>
                          <a:spcPts val="0"/>
                        </a:spcAft>
                      </a:pPr>
                      <a:r>
                        <a:rPr kumimoji="0" lang="tr-TR" sz="1050" kern="1200" dirty="0" smtClean="0"/>
                        <a:t>Bildiri</a:t>
                      </a:r>
                      <a:endParaRPr kumimoji="0" lang="tr-TR" sz="1050" b="1" kern="1200" dirty="0">
                        <a:solidFill>
                          <a:srgbClr val="000000"/>
                        </a:solidFill>
                        <a:latin typeface="Times New Roman"/>
                        <a:ea typeface="Times New Roman"/>
                        <a:cs typeface="Times New Roman"/>
                      </a:endParaRPr>
                    </a:p>
                  </a:txBody>
                  <a:tcPr marL="44450" marR="44450" marT="0" marB="0" anchor="ctr"/>
                </a:tc>
                <a:tc>
                  <a:txBody>
                    <a:bodyPr/>
                    <a:lstStyle/>
                    <a:p>
                      <a:pPr marL="0" algn="ctr" rtl="0" eaLnBrk="1" latinLnBrk="0" hangingPunct="1">
                        <a:lnSpc>
                          <a:spcPct val="150000"/>
                        </a:lnSpc>
                        <a:spcAft>
                          <a:spcPts val="0"/>
                        </a:spcAft>
                      </a:pPr>
                      <a:r>
                        <a:rPr kumimoji="0" lang="tr-TR" sz="1050" kern="1200" dirty="0" smtClean="0"/>
                        <a:t>2018</a:t>
                      </a:r>
                    </a:p>
                    <a:p>
                      <a:pPr marL="0" algn="ctr" rtl="0" eaLnBrk="1" latinLnBrk="0" hangingPunct="1">
                        <a:lnSpc>
                          <a:spcPct val="150000"/>
                        </a:lnSpc>
                        <a:spcAft>
                          <a:spcPts val="0"/>
                        </a:spcAft>
                      </a:pPr>
                      <a:r>
                        <a:rPr kumimoji="0" lang="tr-TR" sz="1050" kern="1200" dirty="0" smtClean="0"/>
                        <a:t>Makale</a:t>
                      </a:r>
                      <a:endParaRPr kumimoji="0" lang="tr-TR" sz="1050" b="1" kern="1200" dirty="0">
                        <a:solidFill>
                          <a:srgbClr val="000000"/>
                        </a:solidFill>
                        <a:latin typeface="Times New Roman"/>
                        <a:ea typeface="Times New Roman"/>
                        <a:cs typeface="Times New Roman"/>
                      </a:endParaRPr>
                    </a:p>
                  </a:txBody>
                  <a:tcPr marL="44450" marR="44450" marT="0" marB="0" anchor="ctr"/>
                </a:tc>
              </a:tr>
              <a:tr h="276216">
                <a:tc>
                  <a:txBody>
                    <a:bodyPr/>
                    <a:lstStyle/>
                    <a:p>
                      <a:pPr algn="ctr">
                        <a:lnSpc>
                          <a:spcPct val="150000"/>
                        </a:lnSpc>
                        <a:spcAft>
                          <a:spcPts val="0"/>
                        </a:spcAft>
                      </a:pPr>
                      <a:r>
                        <a:rPr lang="tr-TR" sz="1050" dirty="0"/>
                        <a:t>1 </a:t>
                      </a:r>
                      <a:endParaRPr lang="tr-TR" sz="1050" dirty="0">
                        <a:latin typeface="Calibri"/>
                        <a:ea typeface="Calibri"/>
                        <a:cs typeface="Times New Roman"/>
                      </a:endParaRPr>
                    </a:p>
                  </a:txBody>
                  <a:tcPr marL="44450" marR="44450" marT="0" marB="0" anchor="ctr"/>
                </a:tc>
                <a:tc>
                  <a:txBody>
                    <a:bodyPr/>
                    <a:lstStyle/>
                    <a:p>
                      <a:pPr algn="l">
                        <a:lnSpc>
                          <a:spcPct val="150000"/>
                        </a:lnSpc>
                        <a:spcAft>
                          <a:spcPts val="0"/>
                        </a:spcAft>
                      </a:pPr>
                      <a:r>
                        <a:rPr lang="tr-TR" sz="1050" dirty="0" smtClean="0"/>
                        <a:t>Dr. </a:t>
                      </a:r>
                      <a:r>
                        <a:rPr lang="tr-TR" sz="1050" dirty="0" err="1" smtClean="0"/>
                        <a:t>Öğr</a:t>
                      </a:r>
                      <a:r>
                        <a:rPr lang="tr-TR" sz="1050" dirty="0" smtClean="0"/>
                        <a:t>. Üyesi</a:t>
                      </a:r>
                      <a:endParaRPr lang="tr-TR" sz="1050" dirty="0">
                        <a:latin typeface="Calibri"/>
                        <a:ea typeface="Calibri"/>
                        <a:cs typeface="Times New Roman"/>
                      </a:endParaRPr>
                    </a:p>
                  </a:txBody>
                  <a:tcPr marL="44450" marR="44450" marT="0" marB="0" anchor="ctr"/>
                </a:tc>
                <a:tc>
                  <a:txBody>
                    <a:bodyPr/>
                    <a:lstStyle/>
                    <a:p>
                      <a:pPr>
                        <a:lnSpc>
                          <a:spcPct val="150000"/>
                        </a:lnSpc>
                        <a:spcAft>
                          <a:spcPts val="0"/>
                        </a:spcAft>
                      </a:pPr>
                      <a:r>
                        <a:rPr lang="tr-TR" sz="1050" dirty="0" smtClean="0"/>
                        <a:t>Varol</a:t>
                      </a:r>
                      <a:r>
                        <a:rPr lang="tr-TR" sz="1050" baseline="0" dirty="0" smtClean="0"/>
                        <a:t> TUTAL</a:t>
                      </a:r>
                      <a:endParaRPr lang="tr-TR" sz="1050" dirty="0">
                        <a:latin typeface="+mn-lt"/>
                        <a:ea typeface="Calibri"/>
                        <a:cs typeface="Times New Roman"/>
                      </a:endParaRPr>
                    </a:p>
                  </a:txBody>
                  <a:tcPr marL="44450" marR="44450" marT="0" marB="0" anchor="ctr"/>
                </a:tc>
                <a:tc rowSpan="12">
                  <a:txBody>
                    <a:bodyPr/>
                    <a:lstStyle/>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r>
                        <a:rPr lang="tr-TR" sz="1050" dirty="0" smtClean="0"/>
                        <a:t>16</a:t>
                      </a:r>
                      <a:endParaRPr lang="tr-TR" sz="1050" dirty="0"/>
                    </a:p>
                  </a:txBody>
                  <a:tcPr/>
                </a:tc>
                <a:tc rowSpan="12">
                  <a:txBody>
                    <a:bodyPr/>
                    <a:lstStyle/>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r>
                        <a:rPr lang="tr-TR" sz="1050" dirty="0" smtClean="0"/>
                        <a:t>12</a:t>
                      </a:r>
                      <a:endParaRPr lang="tr-TR" sz="1050" dirty="0"/>
                    </a:p>
                  </a:txBody>
                  <a:tcPr/>
                </a:tc>
                <a:tc rowSpan="12">
                  <a:txBody>
                    <a:bodyPr/>
                    <a:lstStyle/>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r>
                        <a:rPr lang="tr-TR" sz="1050" dirty="0" smtClean="0"/>
                        <a:t>38</a:t>
                      </a:r>
                      <a:endParaRPr lang="tr-TR" sz="1050" dirty="0"/>
                    </a:p>
                  </a:txBody>
                  <a:tcPr/>
                </a:tc>
                <a:tc rowSpan="12">
                  <a:txBody>
                    <a:bodyPr/>
                    <a:lstStyle/>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r>
                        <a:rPr lang="tr-TR" sz="1050" dirty="0" smtClean="0"/>
                        <a:t>25</a:t>
                      </a:r>
                    </a:p>
                  </a:txBody>
                  <a:tcPr/>
                </a:tc>
                <a:tc rowSpan="12">
                  <a:txBody>
                    <a:bodyPr/>
                    <a:lstStyle/>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r>
                        <a:rPr lang="tr-TR" sz="1050" dirty="0" smtClean="0"/>
                        <a:t>47</a:t>
                      </a:r>
                    </a:p>
                  </a:txBody>
                  <a:tcPr/>
                </a:tc>
                <a:tc rowSpan="12">
                  <a:txBody>
                    <a:bodyPr/>
                    <a:lstStyle/>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endParaRPr lang="tr-TR" sz="1050" dirty="0" smtClean="0"/>
                    </a:p>
                    <a:p>
                      <a:pPr algn="ctr"/>
                      <a:r>
                        <a:rPr lang="tr-TR" sz="1050" dirty="0" smtClean="0"/>
                        <a:t>33</a:t>
                      </a:r>
                    </a:p>
                  </a:txBody>
                  <a:tcPr/>
                </a:tc>
              </a:tr>
              <a:tr h="276216">
                <a:tc>
                  <a:txBody>
                    <a:bodyPr/>
                    <a:lstStyle/>
                    <a:p>
                      <a:pPr algn="ctr">
                        <a:lnSpc>
                          <a:spcPct val="150000"/>
                        </a:lnSpc>
                        <a:spcAft>
                          <a:spcPts val="0"/>
                        </a:spcAft>
                      </a:pPr>
                      <a:r>
                        <a:rPr lang="tr-TR" sz="1050" dirty="0"/>
                        <a:t>2</a:t>
                      </a:r>
                      <a:endParaRPr lang="tr-TR" sz="1050" dirty="0">
                        <a:latin typeface="Calibri"/>
                        <a:ea typeface="Calibri"/>
                        <a:cs typeface="Times New Roman"/>
                      </a:endParaRPr>
                    </a:p>
                  </a:txBody>
                  <a:tcPr marL="44450" marR="44450" marT="0" marB="0" anchor="ctr"/>
                </a:tc>
                <a:tc>
                  <a:txBody>
                    <a:bodyPr/>
                    <a:lstStyle/>
                    <a:p>
                      <a:pPr algn="l">
                        <a:lnSpc>
                          <a:spcPct val="150000"/>
                        </a:lnSpc>
                        <a:spcAft>
                          <a:spcPts val="0"/>
                        </a:spcAft>
                      </a:pPr>
                      <a:r>
                        <a:rPr lang="tr-TR" sz="1050" dirty="0" smtClean="0"/>
                        <a:t>Dr. </a:t>
                      </a:r>
                      <a:r>
                        <a:rPr lang="tr-TR" sz="1050" dirty="0" err="1" smtClean="0"/>
                        <a:t>Öğr</a:t>
                      </a:r>
                      <a:r>
                        <a:rPr lang="tr-TR" sz="1050" dirty="0" smtClean="0"/>
                        <a:t>. Üyesi</a:t>
                      </a:r>
                      <a:endParaRPr lang="tr-TR" sz="1050" dirty="0">
                        <a:latin typeface="Calibri"/>
                        <a:ea typeface="Calibri"/>
                        <a:cs typeface="Times New Roman"/>
                      </a:endParaRPr>
                    </a:p>
                  </a:txBody>
                  <a:tcPr marL="44450" marR="44450" marT="0" marB="0" anchor="ctr"/>
                </a:tc>
                <a:tc>
                  <a:txBody>
                    <a:bodyPr/>
                    <a:lstStyle/>
                    <a:p>
                      <a:pPr>
                        <a:lnSpc>
                          <a:spcPct val="150000"/>
                        </a:lnSpc>
                        <a:spcAft>
                          <a:spcPts val="0"/>
                        </a:spcAft>
                      </a:pPr>
                      <a:r>
                        <a:rPr lang="tr-TR" sz="1050" dirty="0" smtClean="0"/>
                        <a:t>Mehmet EFE</a:t>
                      </a:r>
                      <a:endParaRPr lang="tr-TR" sz="1050" dirty="0">
                        <a:latin typeface="+mn-lt"/>
                        <a:ea typeface="Calibri"/>
                        <a:cs typeface="Times New Roman"/>
                      </a:endParaRPr>
                    </a:p>
                  </a:txBody>
                  <a:tcPr marL="44450" marR="44450" marT="0" marB="0" anchor="ct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276216">
                <a:tc>
                  <a:txBody>
                    <a:bodyPr/>
                    <a:lstStyle/>
                    <a:p>
                      <a:pPr algn="ctr">
                        <a:lnSpc>
                          <a:spcPct val="150000"/>
                        </a:lnSpc>
                        <a:spcAft>
                          <a:spcPts val="0"/>
                        </a:spcAft>
                      </a:pPr>
                      <a:r>
                        <a:rPr lang="tr-TR" sz="1050" dirty="0"/>
                        <a:t>3</a:t>
                      </a:r>
                      <a:endParaRPr lang="tr-TR" sz="1050" dirty="0">
                        <a:latin typeface="Calibri"/>
                        <a:ea typeface="Calibri"/>
                        <a:cs typeface="Times New Roman"/>
                      </a:endParaRPr>
                    </a:p>
                  </a:txBody>
                  <a:tcPr marL="44450" marR="44450" marT="0" marB="0" anchor="ctr"/>
                </a:tc>
                <a:tc>
                  <a:txBody>
                    <a:bodyPr/>
                    <a:lstStyle/>
                    <a:p>
                      <a:pPr algn="l">
                        <a:lnSpc>
                          <a:spcPct val="150000"/>
                        </a:lnSpc>
                        <a:spcAft>
                          <a:spcPts val="0"/>
                        </a:spcAft>
                      </a:pPr>
                      <a:r>
                        <a:rPr lang="tr-TR" sz="1050" dirty="0" smtClean="0"/>
                        <a:t>Dr. </a:t>
                      </a:r>
                      <a:r>
                        <a:rPr lang="tr-TR" sz="1050" dirty="0" err="1" smtClean="0"/>
                        <a:t>Öğr</a:t>
                      </a:r>
                      <a:r>
                        <a:rPr lang="tr-TR" sz="1050" dirty="0" smtClean="0"/>
                        <a:t>. Üyesi</a:t>
                      </a:r>
                      <a:endParaRPr lang="tr-TR" sz="1050" dirty="0">
                        <a:latin typeface="Calibri"/>
                        <a:ea typeface="Calibri"/>
                        <a:cs typeface="Times New Roman"/>
                      </a:endParaRPr>
                    </a:p>
                  </a:txBody>
                  <a:tcPr marL="44450" marR="44450" marT="0" marB="0" anchor="ctr"/>
                </a:tc>
                <a:tc>
                  <a:txBody>
                    <a:bodyPr/>
                    <a:lstStyle/>
                    <a:p>
                      <a:pPr>
                        <a:lnSpc>
                          <a:spcPct val="150000"/>
                        </a:lnSpc>
                        <a:spcAft>
                          <a:spcPts val="0"/>
                        </a:spcAft>
                      </a:pPr>
                      <a:r>
                        <a:rPr lang="tr-TR" sz="1050" dirty="0"/>
                        <a:t>Rasim TÖSTEN</a:t>
                      </a:r>
                      <a:endParaRPr lang="tr-TR" sz="1050" dirty="0">
                        <a:latin typeface="+mn-lt"/>
                        <a:ea typeface="Calibri"/>
                        <a:cs typeface="Times New Roman"/>
                      </a:endParaRPr>
                    </a:p>
                  </a:txBody>
                  <a:tcPr marL="44450" marR="44450" marT="0" marB="0" anchor="ct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276216">
                <a:tc>
                  <a:txBody>
                    <a:bodyPr/>
                    <a:lstStyle/>
                    <a:p>
                      <a:pPr algn="ctr">
                        <a:lnSpc>
                          <a:spcPct val="150000"/>
                        </a:lnSpc>
                        <a:spcAft>
                          <a:spcPts val="0"/>
                        </a:spcAft>
                      </a:pPr>
                      <a:r>
                        <a:rPr lang="tr-TR" sz="1050" dirty="0"/>
                        <a:t>4</a:t>
                      </a:r>
                      <a:endParaRPr lang="tr-TR" sz="1050" dirty="0">
                        <a:latin typeface="Calibri"/>
                        <a:ea typeface="Calibri"/>
                        <a:cs typeface="Times New Roman"/>
                      </a:endParaRPr>
                    </a:p>
                  </a:txBody>
                  <a:tcPr marL="44450" marR="44450" marT="0" marB="0" anchor="ctr"/>
                </a:tc>
                <a:tc>
                  <a:txBody>
                    <a:bodyPr/>
                    <a:lstStyle/>
                    <a:p>
                      <a:pPr algn="l">
                        <a:lnSpc>
                          <a:spcPct val="150000"/>
                        </a:lnSpc>
                        <a:spcAft>
                          <a:spcPts val="0"/>
                        </a:spcAft>
                      </a:pPr>
                      <a:r>
                        <a:rPr lang="tr-TR" sz="1050" dirty="0" smtClean="0"/>
                        <a:t>Doç. Dr</a:t>
                      </a:r>
                      <a:r>
                        <a:rPr lang="tr-TR" sz="1050" dirty="0"/>
                        <a:t>.</a:t>
                      </a:r>
                      <a:endParaRPr lang="tr-TR" sz="1050" dirty="0">
                        <a:latin typeface="Calibri"/>
                        <a:ea typeface="Calibri"/>
                        <a:cs typeface="Times New Roman"/>
                      </a:endParaRPr>
                    </a:p>
                  </a:txBody>
                  <a:tcPr marL="44450" marR="44450" marT="0" marB="0" anchor="ctr"/>
                </a:tc>
                <a:tc>
                  <a:txBody>
                    <a:bodyPr/>
                    <a:lstStyle/>
                    <a:p>
                      <a:pPr>
                        <a:lnSpc>
                          <a:spcPct val="150000"/>
                        </a:lnSpc>
                        <a:spcAft>
                          <a:spcPts val="0"/>
                        </a:spcAft>
                      </a:pPr>
                      <a:r>
                        <a:rPr lang="tr-TR" sz="1050" dirty="0" err="1" smtClean="0"/>
                        <a:t>Erşan</a:t>
                      </a:r>
                      <a:r>
                        <a:rPr lang="tr-TR" sz="1050" baseline="0" dirty="0" smtClean="0"/>
                        <a:t> ARSLAN</a:t>
                      </a:r>
                      <a:endParaRPr lang="tr-TR" sz="1050" dirty="0">
                        <a:latin typeface="+mn-lt"/>
                        <a:ea typeface="Calibri"/>
                        <a:cs typeface="Times New Roman"/>
                      </a:endParaRPr>
                    </a:p>
                  </a:txBody>
                  <a:tcPr marL="44450" marR="44450" marT="0" marB="0" anchor="ct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276216">
                <a:tc>
                  <a:txBody>
                    <a:bodyPr/>
                    <a:lstStyle/>
                    <a:p>
                      <a:pPr algn="ctr">
                        <a:lnSpc>
                          <a:spcPct val="150000"/>
                        </a:lnSpc>
                        <a:spcAft>
                          <a:spcPts val="0"/>
                        </a:spcAft>
                      </a:pPr>
                      <a:r>
                        <a:rPr lang="tr-TR" sz="1050" dirty="0"/>
                        <a:t>5</a:t>
                      </a:r>
                      <a:endParaRPr lang="tr-TR" sz="1050" dirty="0">
                        <a:latin typeface="Calibri"/>
                        <a:ea typeface="Calibri"/>
                        <a:cs typeface="Times New Roman"/>
                      </a:endParaRPr>
                    </a:p>
                  </a:txBody>
                  <a:tcPr marL="44450" marR="44450" marT="0" marB="0" anchor="b"/>
                </a:tc>
                <a:tc>
                  <a:txBody>
                    <a:bodyPr/>
                    <a:lstStyle/>
                    <a:p>
                      <a:pPr algn="l">
                        <a:lnSpc>
                          <a:spcPct val="150000"/>
                        </a:lnSpc>
                        <a:spcAft>
                          <a:spcPts val="0"/>
                        </a:spcAft>
                      </a:pPr>
                      <a:r>
                        <a:rPr lang="tr-TR" sz="1050" dirty="0" smtClean="0"/>
                        <a:t>Dr. </a:t>
                      </a:r>
                      <a:r>
                        <a:rPr lang="tr-TR" sz="1050" dirty="0" err="1" smtClean="0"/>
                        <a:t>Öğr</a:t>
                      </a:r>
                      <a:r>
                        <a:rPr lang="tr-TR" sz="1050" dirty="0" smtClean="0"/>
                        <a:t>. Üyesi</a:t>
                      </a:r>
                      <a:endParaRPr lang="tr-TR" sz="1050" dirty="0">
                        <a:latin typeface="Calibri"/>
                        <a:ea typeface="Calibri"/>
                        <a:cs typeface="Times New Roman"/>
                      </a:endParaRPr>
                    </a:p>
                  </a:txBody>
                  <a:tcPr marL="44450" marR="44450" marT="0" marB="0" anchor="b"/>
                </a:tc>
                <a:tc>
                  <a:txBody>
                    <a:bodyPr/>
                    <a:lstStyle/>
                    <a:p>
                      <a:pPr>
                        <a:lnSpc>
                          <a:spcPct val="150000"/>
                        </a:lnSpc>
                        <a:spcAft>
                          <a:spcPts val="0"/>
                        </a:spcAft>
                      </a:pPr>
                      <a:r>
                        <a:rPr kumimoji="0" lang="tr-TR" sz="1050" kern="1200" dirty="0" smtClean="0"/>
                        <a:t>Servet REYHAN</a:t>
                      </a:r>
                      <a:endParaRPr kumimoji="0" lang="tr-TR" sz="1050" b="1" kern="1200" dirty="0">
                        <a:solidFill>
                          <a:srgbClr val="000000"/>
                        </a:solidFill>
                        <a:latin typeface="+mn-lt"/>
                        <a:ea typeface="Times New Roman"/>
                        <a:cs typeface="Times New Roman"/>
                      </a:endParaRPr>
                    </a:p>
                  </a:txBody>
                  <a:tcPr marL="44450" marR="44450" marT="0" marB="0" anchor="ct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291335">
                <a:tc>
                  <a:txBody>
                    <a:bodyPr/>
                    <a:lstStyle/>
                    <a:p>
                      <a:pPr algn="ctr">
                        <a:lnSpc>
                          <a:spcPct val="150000"/>
                        </a:lnSpc>
                        <a:spcAft>
                          <a:spcPts val="0"/>
                        </a:spcAft>
                      </a:pPr>
                      <a:r>
                        <a:rPr lang="tr-TR" sz="1050" dirty="0"/>
                        <a:t> 6</a:t>
                      </a:r>
                      <a:endParaRPr lang="tr-TR" sz="1050" dirty="0">
                        <a:latin typeface="Calibri"/>
                        <a:ea typeface="Calibri"/>
                        <a:cs typeface="Times New Roman"/>
                      </a:endParaRPr>
                    </a:p>
                  </a:txBody>
                  <a:tcPr marL="44450" marR="44450" marT="0" marB="0" anchor="ctr"/>
                </a:tc>
                <a:tc>
                  <a:txBody>
                    <a:bodyPr/>
                    <a:lstStyle/>
                    <a:p>
                      <a:pPr algn="l">
                        <a:lnSpc>
                          <a:spcPct val="150000"/>
                        </a:lnSpc>
                        <a:spcAft>
                          <a:spcPts val="0"/>
                        </a:spcAft>
                      </a:pPr>
                      <a:r>
                        <a:rPr lang="tr-TR" sz="1050" dirty="0" smtClean="0"/>
                        <a:t>Dr. </a:t>
                      </a:r>
                      <a:r>
                        <a:rPr lang="tr-TR" sz="1050" dirty="0" err="1" smtClean="0"/>
                        <a:t>Öğr</a:t>
                      </a:r>
                      <a:r>
                        <a:rPr lang="tr-TR" sz="1050" dirty="0" smtClean="0"/>
                        <a:t>. Üyesi</a:t>
                      </a:r>
                      <a:endParaRPr lang="tr-TR" sz="1050" dirty="0">
                        <a:latin typeface="Calibri"/>
                        <a:ea typeface="Calibri"/>
                        <a:cs typeface="Times New Roman"/>
                      </a:endParaRPr>
                    </a:p>
                  </a:txBody>
                  <a:tcPr marL="44450" marR="44450" marT="0" marB="0" anchor="ctr"/>
                </a:tc>
                <a:tc>
                  <a:txBody>
                    <a:bodyPr/>
                    <a:lstStyle/>
                    <a:p>
                      <a:r>
                        <a:rPr kumimoji="0" lang="tr-TR" sz="1050" kern="1200" dirty="0" smtClean="0"/>
                        <a:t>Deniz ÇAKAROĞLU</a:t>
                      </a:r>
                      <a:endParaRPr kumimoji="0" lang="tr-TR" sz="1050" b="1" kern="1200" dirty="0">
                        <a:solidFill>
                          <a:srgbClr val="000000"/>
                        </a:solidFill>
                        <a:latin typeface="+mn-lt"/>
                        <a:ea typeface="Times New Roman"/>
                        <a:cs typeface="Times New Roman"/>
                      </a:endParaRPr>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289370">
                <a:tc>
                  <a:txBody>
                    <a:bodyPr/>
                    <a:lstStyle/>
                    <a:p>
                      <a:pPr algn="ctr">
                        <a:lnSpc>
                          <a:spcPct val="150000"/>
                        </a:lnSpc>
                        <a:spcAft>
                          <a:spcPts val="0"/>
                        </a:spcAft>
                      </a:pPr>
                      <a:r>
                        <a:rPr lang="tr-TR" sz="1050" dirty="0"/>
                        <a:t>7</a:t>
                      </a:r>
                      <a:endParaRPr lang="tr-TR" sz="1050" dirty="0">
                        <a:latin typeface="Calibri"/>
                        <a:ea typeface="Calibri"/>
                        <a:cs typeface="Times New Roman"/>
                      </a:endParaRPr>
                    </a:p>
                  </a:txBody>
                  <a:tcPr marL="44450" marR="44450" marT="0" marB="0" anchor="ctr"/>
                </a:tc>
                <a:tc>
                  <a:txBody>
                    <a:bodyPr/>
                    <a:lstStyle/>
                    <a:p>
                      <a:pPr algn="l">
                        <a:lnSpc>
                          <a:spcPct val="150000"/>
                        </a:lnSpc>
                        <a:spcAft>
                          <a:spcPts val="0"/>
                        </a:spcAft>
                      </a:pPr>
                      <a:r>
                        <a:rPr lang="tr-TR" sz="1050" dirty="0" smtClean="0"/>
                        <a:t>Dr. </a:t>
                      </a:r>
                      <a:r>
                        <a:rPr lang="tr-TR" sz="1050" dirty="0" err="1" smtClean="0"/>
                        <a:t>Öğr</a:t>
                      </a:r>
                      <a:r>
                        <a:rPr lang="tr-TR" sz="1050" dirty="0" smtClean="0"/>
                        <a:t>. Üyesi</a:t>
                      </a:r>
                      <a:endParaRPr lang="tr-TR" sz="1050" dirty="0">
                        <a:latin typeface="Calibri"/>
                        <a:ea typeface="Calibri"/>
                        <a:cs typeface="Times New Roman"/>
                      </a:endParaRPr>
                    </a:p>
                  </a:txBody>
                  <a:tcPr marL="44450" marR="44450" marT="0" marB="0" anchor="ctr"/>
                </a:tc>
                <a:tc>
                  <a:txBody>
                    <a:bodyPr/>
                    <a:lstStyle/>
                    <a:p>
                      <a:r>
                        <a:rPr kumimoji="0" lang="tr-TR" sz="1050" kern="1200" dirty="0" smtClean="0"/>
                        <a:t>Ömer CENGİZ</a:t>
                      </a:r>
                      <a:endParaRPr kumimoji="0" lang="tr-TR" sz="1050" b="1" kern="1200" dirty="0" smtClean="0">
                        <a:solidFill>
                          <a:srgbClr val="000000"/>
                        </a:solidFill>
                        <a:latin typeface="+mn-lt"/>
                        <a:ea typeface="Times New Roman"/>
                        <a:cs typeface="Times New Roman"/>
                      </a:endParaRPr>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289370">
                <a:tc>
                  <a:txBody>
                    <a:bodyPr/>
                    <a:lstStyle/>
                    <a:p>
                      <a:pPr algn="ctr">
                        <a:lnSpc>
                          <a:spcPct val="150000"/>
                        </a:lnSpc>
                        <a:spcAft>
                          <a:spcPts val="0"/>
                        </a:spcAft>
                      </a:pPr>
                      <a:r>
                        <a:rPr lang="tr-TR" sz="1050" dirty="0" smtClean="0">
                          <a:latin typeface="+mn-lt"/>
                          <a:ea typeface="+mn-ea"/>
                          <a:cs typeface="+mn-cs"/>
                        </a:rPr>
                        <a:t>8</a:t>
                      </a:r>
                      <a:endParaRPr lang="tr-TR" sz="1050" dirty="0">
                        <a:latin typeface="Calibri"/>
                        <a:ea typeface="Calibri"/>
                        <a:cs typeface="Times New Roman"/>
                      </a:endParaRPr>
                    </a:p>
                  </a:txBody>
                  <a:tcPr marL="44450" marR="4445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50" dirty="0" err="1" smtClean="0"/>
                        <a:t>Öğr</a:t>
                      </a:r>
                      <a:r>
                        <a:rPr lang="tr-TR" sz="1050" dirty="0" smtClean="0"/>
                        <a:t>.Gör.</a:t>
                      </a:r>
                      <a:endParaRPr kumimoji="0" lang="tr-TR" sz="1050" b="1" kern="1200" dirty="0" smtClean="0">
                        <a:solidFill>
                          <a:srgbClr val="000000"/>
                        </a:solidFill>
                        <a:latin typeface="Times New Roman"/>
                        <a:ea typeface="Times New Roman"/>
                        <a:cs typeface="Times New Roman"/>
                      </a:endParaRPr>
                    </a:p>
                  </a:txBody>
                  <a:tcPr/>
                </a:tc>
                <a:tc>
                  <a:txBody>
                    <a:bodyPr/>
                    <a:lstStyle/>
                    <a:p>
                      <a:r>
                        <a:rPr kumimoji="0" lang="tr-TR" sz="1050" kern="1200" dirty="0" smtClean="0"/>
                        <a:t>Yusuf SOYLU</a:t>
                      </a:r>
                      <a:endParaRPr kumimoji="0" lang="tr-TR" sz="1050" b="1" kern="1200" dirty="0" smtClean="0">
                        <a:solidFill>
                          <a:srgbClr val="000000"/>
                        </a:solidFill>
                        <a:latin typeface="+mn-lt"/>
                        <a:ea typeface="Times New Roman"/>
                        <a:cs typeface="Times New Roman"/>
                      </a:endParaRPr>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289370">
                <a:tc>
                  <a:txBody>
                    <a:bodyPr/>
                    <a:lstStyle/>
                    <a:p>
                      <a:pPr algn="ctr">
                        <a:lnSpc>
                          <a:spcPct val="150000"/>
                        </a:lnSpc>
                        <a:spcAft>
                          <a:spcPts val="0"/>
                        </a:spcAft>
                      </a:pPr>
                      <a:r>
                        <a:rPr lang="tr-TR" sz="1050" dirty="0" smtClean="0">
                          <a:latin typeface="Calibri"/>
                          <a:ea typeface="Calibri"/>
                          <a:cs typeface="Times New Roman"/>
                        </a:rPr>
                        <a:t>9</a:t>
                      </a:r>
                      <a:endParaRPr lang="tr-TR" sz="1050" dirty="0">
                        <a:latin typeface="Calibri"/>
                        <a:ea typeface="Calibri"/>
                        <a:cs typeface="Times New Roman"/>
                      </a:endParaRPr>
                    </a:p>
                  </a:txBody>
                  <a:tcPr marL="44450" marR="4445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050" dirty="0" err="1" smtClean="0"/>
                        <a:t>Öğr</a:t>
                      </a:r>
                      <a:r>
                        <a:rPr lang="tr-TR" sz="1050" dirty="0" smtClean="0"/>
                        <a:t>.Gör.</a:t>
                      </a:r>
                      <a:endParaRPr kumimoji="0" lang="tr-TR" sz="1050" b="1" kern="1200" dirty="0" smtClean="0">
                        <a:solidFill>
                          <a:srgbClr val="000000"/>
                        </a:solidFill>
                        <a:latin typeface="Times New Roman"/>
                        <a:ea typeface="Times New Roman"/>
                        <a:cs typeface="Times New Roman"/>
                      </a:endParaRPr>
                    </a:p>
                  </a:txBody>
                  <a:tcPr/>
                </a:tc>
                <a:tc>
                  <a:txBody>
                    <a:bodyPr/>
                    <a:lstStyle/>
                    <a:p>
                      <a:r>
                        <a:rPr kumimoji="0" lang="tr-TR" sz="1050" b="0" kern="1200" dirty="0" smtClean="0">
                          <a:solidFill>
                            <a:schemeClr val="dk1"/>
                          </a:solidFill>
                          <a:latin typeface="+mn-lt"/>
                          <a:ea typeface="+mn-ea"/>
                          <a:cs typeface="+mn-cs"/>
                        </a:rPr>
                        <a:t>Serdar</a:t>
                      </a:r>
                      <a:r>
                        <a:rPr kumimoji="0" lang="tr-TR" sz="1050" b="0" kern="1200" baseline="0" dirty="0" smtClean="0">
                          <a:solidFill>
                            <a:schemeClr val="dk1"/>
                          </a:solidFill>
                          <a:latin typeface="+mn-lt"/>
                          <a:ea typeface="+mn-ea"/>
                          <a:cs typeface="+mn-cs"/>
                        </a:rPr>
                        <a:t> ADIGÜZEL</a:t>
                      </a:r>
                      <a:endParaRPr kumimoji="0" lang="tr-TR" sz="1050" b="1" kern="1200" dirty="0" smtClean="0">
                        <a:solidFill>
                          <a:srgbClr val="000000"/>
                        </a:solidFill>
                        <a:latin typeface="+mn-lt"/>
                        <a:ea typeface="Times New Roman"/>
                        <a:cs typeface="Times New Roman"/>
                      </a:endParaRPr>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289370">
                <a:tc>
                  <a:txBody>
                    <a:bodyPr/>
                    <a:lstStyle/>
                    <a:p>
                      <a:pPr algn="ctr">
                        <a:lnSpc>
                          <a:spcPct val="150000"/>
                        </a:lnSpc>
                        <a:spcAft>
                          <a:spcPts val="0"/>
                        </a:spcAft>
                      </a:pPr>
                      <a:r>
                        <a:rPr lang="tr-TR" sz="1050" dirty="0" smtClean="0">
                          <a:latin typeface="+mn-lt"/>
                          <a:ea typeface="+mn-ea"/>
                          <a:cs typeface="+mn-cs"/>
                        </a:rPr>
                        <a:t>10</a:t>
                      </a:r>
                      <a:endParaRPr lang="tr-TR" sz="1050" dirty="0">
                        <a:latin typeface="Calibri"/>
                        <a:ea typeface="Calibri"/>
                        <a:cs typeface="Times New Roman"/>
                      </a:endParaRPr>
                    </a:p>
                  </a:txBody>
                  <a:tcPr marL="44450" marR="44450" marT="0" marB="0" anchor="ctr"/>
                </a:tc>
                <a:tc>
                  <a:txBody>
                    <a:bodyPr/>
                    <a:lstStyle/>
                    <a:p>
                      <a:pPr algn="l"/>
                      <a:r>
                        <a:rPr kumimoji="0" lang="tr-TR" sz="1050" kern="1200" dirty="0" smtClean="0"/>
                        <a:t>Arş.Gör.</a:t>
                      </a:r>
                      <a:endParaRPr kumimoji="0" lang="tr-TR" sz="1050" b="1" kern="1200" dirty="0" smtClean="0">
                        <a:solidFill>
                          <a:srgbClr val="000000"/>
                        </a:solidFill>
                        <a:latin typeface="Times New Roman"/>
                        <a:ea typeface="Times New Roman"/>
                        <a:cs typeface="Times New Roman"/>
                      </a:endParaRPr>
                    </a:p>
                  </a:txBody>
                  <a:tcPr/>
                </a:tc>
                <a:tc>
                  <a:txBody>
                    <a:bodyPr/>
                    <a:lstStyle/>
                    <a:p>
                      <a:r>
                        <a:rPr kumimoji="0" lang="tr-TR" sz="1050" kern="1200" dirty="0" smtClean="0"/>
                        <a:t>Erhan ŞAHİN</a:t>
                      </a:r>
                      <a:endParaRPr kumimoji="0" lang="tr-TR" sz="1050" b="1" kern="1200" dirty="0" smtClean="0">
                        <a:solidFill>
                          <a:srgbClr val="000000"/>
                        </a:solidFill>
                        <a:latin typeface="+mn-lt"/>
                        <a:ea typeface="Times New Roman"/>
                        <a:cs typeface="Times New Roman"/>
                      </a:endParaRPr>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303799">
                <a:tc>
                  <a:txBody>
                    <a:bodyPr/>
                    <a:lstStyle/>
                    <a:p>
                      <a:pPr algn="ctr">
                        <a:lnSpc>
                          <a:spcPct val="150000"/>
                        </a:lnSpc>
                        <a:spcAft>
                          <a:spcPts val="0"/>
                        </a:spcAft>
                      </a:pPr>
                      <a:r>
                        <a:rPr lang="tr-TR" sz="1050" dirty="0" smtClean="0"/>
                        <a:t>11</a:t>
                      </a:r>
                      <a:endParaRPr lang="tr-TR" sz="1050" dirty="0">
                        <a:latin typeface="Calibri"/>
                        <a:ea typeface="Calibri"/>
                        <a:cs typeface="Times New Roman"/>
                      </a:endParaRPr>
                    </a:p>
                  </a:txBody>
                  <a:tcPr marL="44450" marR="4445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tr-TR" sz="1050" kern="1200" dirty="0" smtClean="0"/>
                        <a:t>Arş.Gör.</a:t>
                      </a:r>
                      <a:endParaRPr kumimoji="0" lang="tr-TR" sz="1050" b="1" kern="1200" dirty="0" smtClean="0">
                        <a:solidFill>
                          <a:srgbClr val="000000"/>
                        </a:solidFill>
                        <a:latin typeface="Times New Roman"/>
                        <a:ea typeface="Times New Roman"/>
                        <a:cs typeface="Times New Roman"/>
                      </a:endParaRPr>
                    </a:p>
                  </a:txBody>
                  <a:tcPr/>
                </a:tc>
                <a:tc>
                  <a:txBody>
                    <a:bodyPr/>
                    <a:lstStyle/>
                    <a:p>
                      <a:r>
                        <a:rPr kumimoji="0" lang="tr-TR" sz="1050" kern="1200" dirty="0" smtClean="0"/>
                        <a:t>Y.Emre YARAYAN</a:t>
                      </a:r>
                      <a:endParaRPr kumimoji="0" lang="tr-TR" sz="1050" b="1" kern="1200" dirty="0" smtClean="0">
                        <a:solidFill>
                          <a:srgbClr val="000000"/>
                        </a:solidFill>
                        <a:latin typeface="+mn-lt"/>
                        <a:ea typeface="Times New Roman"/>
                        <a:cs typeface="Times New Roman"/>
                      </a:endParaRPr>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r h="303799">
                <a:tc>
                  <a:txBody>
                    <a:bodyPr/>
                    <a:lstStyle/>
                    <a:p>
                      <a:pPr algn="ctr">
                        <a:lnSpc>
                          <a:spcPct val="150000"/>
                        </a:lnSpc>
                        <a:spcAft>
                          <a:spcPts val="0"/>
                        </a:spcAft>
                      </a:pPr>
                      <a:r>
                        <a:rPr lang="tr-TR" sz="1050" dirty="0" smtClean="0">
                          <a:latin typeface="Calibri"/>
                          <a:ea typeface="Calibri"/>
                          <a:cs typeface="Times New Roman"/>
                        </a:rPr>
                        <a:t>12</a:t>
                      </a:r>
                      <a:endParaRPr lang="tr-TR" sz="1050" dirty="0">
                        <a:latin typeface="Calibri"/>
                        <a:ea typeface="Calibri"/>
                        <a:cs typeface="Times New Roman"/>
                      </a:endParaRPr>
                    </a:p>
                  </a:txBody>
                  <a:tcPr marL="44450" marR="4445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tr-TR" sz="1050" kern="1200" dirty="0" smtClean="0"/>
                        <a:t>Arş.Gör.</a:t>
                      </a:r>
                      <a:endParaRPr kumimoji="0" lang="tr-TR" sz="1050" b="1" kern="1200" dirty="0" smtClean="0">
                        <a:solidFill>
                          <a:srgbClr val="000000"/>
                        </a:solidFill>
                        <a:latin typeface="Times New Roman"/>
                        <a:ea typeface="Times New Roman"/>
                        <a:cs typeface="Times New Roman"/>
                      </a:endParaRPr>
                    </a:p>
                  </a:txBody>
                  <a:tcPr/>
                </a:tc>
                <a:tc>
                  <a:txBody>
                    <a:bodyPr/>
                    <a:lstStyle/>
                    <a:p>
                      <a:r>
                        <a:rPr kumimoji="0" lang="tr-TR" sz="1050" b="0" kern="1200" dirty="0" smtClean="0">
                          <a:solidFill>
                            <a:schemeClr val="dk1"/>
                          </a:solidFill>
                          <a:latin typeface="+mn-lt"/>
                          <a:ea typeface="+mn-ea"/>
                          <a:cs typeface="+mn-cs"/>
                        </a:rPr>
                        <a:t>Abdulkadir</a:t>
                      </a:r>
                      <a:r>
                        <a:rPr kumimoji="0" lang="tr-TR" sz="1050" b="0" kern="1200" baseline="0" dirty="0" smtClean="0">
                          <a:solidFill>
                            <a:schemeClr val="dk1"/>
                          </a:solidFill>
                          <a:latin typeface="+mn-lt"/>
                          <a:ea typeface="+mn-ea"/>
                          <a:cs typeface="+mn-cs"/>
                        </a:rPr>
                        <a:t> EKİN</a:t>
                      </a:r>
                      <a:endParaRPr kumimoji="0" lang="tr-TR" sz="1050" b="1" kern="1200" dirty="0" smtClean="0">
                        <a:solidFill>
                          <a:srgbClr val="000000"/>
                        </a:solidFill>
                        <a:latin typeface="+mn-lt"/>
                        <a:ea typeface="Times New Roman"/>
                        <a:cs typeface="Times New Roman"/>
                      </a:endParaRPr>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c vMerge="1">
                  <a:txBody>
                    <a:bodyPr/>
                    <a:lstStyle/>
                    <a:p>
                      <a:pPr algn="ctr"/>
                      <a:endParaRPr lang="tr-TR" sz="1050" dirty="0"/>
                    </a:p>
                  </a:txBody>
                  <a:tcPr/>
                </a:tc>
              </a:tr>
            </a:tbl>
          </a:graphicData>
        </a:graphic>
      </p:graphicFrame>
    </p:spTree>
    <p:extLst>
      <p:ext uri="{BB962C8B-B14F-4D97-AF65-F5344CB8AC3E}">
        <p14:creationId xmlns:p14="http://schemas.microsoft.com/office/powerpoint/2010/main" val="21859717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750004" y="656117"/>
            <a:ext cx="3379935" cy="400110"/>
          </a:xfrm>
          <a:prstGeom prst="rect">
            <a:avLst/>
          </a:prstGeom>
        </p:spPr>
        <p:txBody>
          <a:bodyPr wrap="square">
            <a:spAutoFit/>
          </a:bodyPr>
          <a:lstStyle/>
          <a:p>
            <a:r>
              <a:rPr lang="tr-TR" sz="2000" dirty="0"/>
              <a:t>MALİ İŞLER</a:t>
            </a:r>
          </a:p>
        </p:txBody>
      </p:sp>
      <p:graphicFrame>
        <p:nvGraphicFramePr>
          <p:cNvPr id="3" name="6 İçerik Yer Tutucusu"/>
          <p:cNvGraphicFramePr>
            <a:graphicFrameLocks/>
          </p:cNvGraphicFramePr>
          <p:nvPr>
            <p:extLst>
              <p:ext uri="{D42A27DB-BD31-4B8C-83A1-F6EECF244321}">
                <p14:modId xmlns:p14="http://schemas.microsoft.com/office/powerpoint/2010/main" val="783519080"/>
              </p:ext>
            </p:extLst>
          </p:nvPr>
        </p:nvGraphicFramePr>
        <p:xfrm>
          <a:off x="1294108" y="1461897"/>
          <a:ext cx="7656164" cy="3281223"/>
        </p:xfrm>
        <a:graphic>
          <a:graphicData uri="http://schemas.openxmlformats.org/drawingml/2006/table">
            <a:tbl>
              <a:tblPr firstRow="1" bandRow="1">
                <a:tableStyleId>{5C22544A-7EE6-4342-B048-85BDC9FD1C3A}</a:tableStyleId>
              </a:tblPr>
              <a:tblGrid>
                <a:gridCol w="1014481"/>
                <a:gridCol w="3349525"/>
                <a:gridCol w="1378117"/>
                <a:gridCol w="1914041"/>
              </a:tblGrid>
              <a:tr h="629463">
                <a:tc>
                  <a:txBody>
                    <a:bodyPr/>
                    <a:lstStyle/>
                    <a:p>
                      <a:pPr algn="ctr"/>
                      <a:r>
                        <a:rPr lang="tr-TR" dirty="0" smtClean="0"/>
                        <a:t>SIRA NO</a:t>
                      </a:r>
                      <a:endParaRPr lang="tr-TR" dirty="0"/>
                    </a:p>
                  </a:txBody>
                  <a:tcPr/>
                </a:tc>
                <a:tc>
                  <a:txBody>
                    <a:bodyPr/>
                    <a:lstStyle/>
                    <a:p>
                      <a:pPr algn="ctr"/>
                      <a:r>
                        <a:rPr lang="tr-TR" dirty="0" smtClean="0"/>
                        <a:t>HARCAMA</a:t>
                      </a:r>
                      <a:r>
                        <a:rPr lang="tr-TR" baseline="0" dirty="0" smtClean="0"/>
                        <a:t> TÜRÜ</a:t>
                      </a:r>
                      <a:endParaRPr lang="tr-TR" dirty="0"/>
                    </a:p>
                  </a:txBody>
                  <a:tcPr/>
                </a:tc>
                <a:tc>
                  <a:txBody>
                    <a:bodyPr/>
                    <a:lstStyle/>
                    <a:p>
                      <a:pPr algn="ctr"/>
                      <a:r>
                        <a:rPr lang="tr-TR" dirty="0" smtClean="0"/>
                        <a:t>ÖDENEK</a:t>
                      </a:r>
                      <a:endParaRPr lang="tr-TR" dirty="0"/>
                    </a:p>
                  </a:txBody>
                  <a:tcPr/>
                </a:tc>
                <a:tc>
                  <a:txBody>
                    <a:bodyPr/>
                    <a:lstStyle/>
                    <a:p>
                      <a:pPr algn="ctr"/>
                      <a:r>
                        <a:rPr lang="tr-TR" dirty="0" smtClean="0"/>
                        <a:t>HARCAMALAR</a:t>
                      </a:r>
                      <a:endParaRPr lang="tr-TR" dirty="0"/>
                    </a:p>
                  </a:txBody>
                  <a:tcPr/>
                </a:tc>
              </a:tr>
              <a:tr h="364689">
                <a:tc>
                  <a:txBody>
                    <a:bodyPr/>
                    <a:lstStyle/>
                    <a:p>
                      <a:pPr algn="ctr"/>
                      <a:r>
                        <a:rPr lang="tr-TR" dirty="0" smtClean="0"/>
                        <a:t>1</a:t>
                      </a:r>
                      <a:endParaRPr lang="tr-TR" dirty="0"/>
                    </a:p>
                  </a:txBody>
                  <a:tcPr/>
                </a:tc>
                <a:tc>
                  <a:txBody>
                    <a:bodyPr/>
                    <a:lstStyle/>
                    <a:p>
                      <a:pPr algn="ctr"/>
                      <a:r>
                        <a:rPr kumimoji="0" lang="tr-TR" b="0" i="0" kern="1200" dirty="0" smtClean="0">
                          <a:solidFill>
                            <a:schemeClr val="dk1"/>
                          </a:solidFill>
                          <a:latin typeface="+mn-lt"/>
                          <a:ea typeface="+mn-ea"/>
                          <a:cs typeface="+mn-cs"/>
                        </a:rPr>
                        <a:t>Tüketime Yönelik Mal ve Malzeme Alımları (3.2)</a:t>
                      </a:r>
                      <a:endParaRPr lang="tr-TR" dirty="0"/>
                    </a:p>
                  </a:txBody>
                  <a:tcPr/>
                </a:tc>
                <a:tc>
                  <a:txBody>
                    <a:bodyPr/>
                    <a:lstStyle/>
                    <a:p>
                      <a:pPr algn="ctr"/>
                      <a:r>
                        <a:rPr lang="tr-TR" dirty="0" smtClean="0"/>
                        <a:t>126.600,00</a:t>
                      </a:r>
                      <a:endParaRPr lang="tr-TR" dirty="0"/>
                    </a:p>
                  </a:txBody>
                  <a:tcPr/>
                </a:tc>
                <a:tc>
                  <a:txBody>
                    <a:bodyPr/>
                    <a:lstStyle/>
                    <a:p>
                      <a:pPr algn="ctr"/>
                      <a:r>
                        <a:rPr kumimoji="0" lang="tr-TR" b="0" i="0" kern="1200" dirty="0" smtClean="0">
                          <a:solidFill>
                            <a:schemeClr val="dk1"/>
                          </a:solidFill>
                          <a:latin typeface="+mn-lt"/>
                          <a:ea typeface="+mn-ea"/>
                          <a:cs typeface="+mn-cs"/>
                        </a:rPr>
                        <a:t>123.907,80</a:t>
                      </a:r>
                      <a:endParaRPr lang="tr-TR" dirty="0"/>
                    </a:p>
                  </a:txBody>
                  <a:tcPr/>
                </a:tc>
              </a:tr>
              <a:tr h="364689">
                <a:tc>
                  <a:txBody>
                    <a:bodyPr/>
                    <a:lstStyle/>
                    <a:p>
                      <a:pPr algn="ctr"/>
                      <a:r>
                        <a:rPr lang="tr-TR" dirty="0" smtClean="0"/>
                        <a:t>2</a:t>
                      </a:r>
                      <a:endParaRPr lang="tr-TR" dirty="0"/>
                    </a:p>
                  </a:txBody>
                  <a:tcPr/>
                </a:tc>
                <a:tc>
                  <a:txBody>
                    <a:bodyPr/>
                    <a:lstStyle/>
                    <a:p>
                      <a:pPr algn="ctr"/>
                      <a:r>
                        <a:rPr kumimoji="0" lang="tr-TR" b="0" i="0" kern="1200" dirty="0" smtClean="0">
                          <a:solidFill>
                            <a:schemeClr val="dk1"/>
                          </a:solidFill>
                          <a:latin typeface="+mn-lt"/>
                          <a:ea typeface="+mn-ea"/>
                          <a:cs typeface="+mn-cs"/>
                        </a:rPr>
                        <a:t>Yolluklar (3.3)</a:t>
                      </a:r>
                      <a:endParaRPr lang="tr-TR" dirty="0"/>
                    </a:p>
                  </a:txBody>
                  <a:tcPr/>
                </a:tc>
                <a:tc>
                  <a:txBody>
                    <a:bodyPr/>
                    <a:lstStyle/>
                    <a:p>
                      <a:pPr algn="ctr"/>
                      <a:r>
                        <a:rPr lang="tr-TR" dirty="0" smtClean="0"/>
                        <a:t>19.400,00</a:t>
                      </a:r>
                      <a:endParaRPr lang="tr-TR" dirty="0"/>
                    </a:p>
                  </a:txBody>
                  <a:tcPr/>
                </a:tc>
                <a:tc>
                  <a:txBody>
                    <a:bodyPr/>
                    <a:lstStyle/>
                    <a:p>
                      <a:pPr algn="ctr"/>
                      <a:r>
                        <a:rPr lang="tr-TR" dirty="0" smtClean="0"/>
                        <a:t>19.015,99</a:t>
                      </a:r>
                      <a:endParaRPr lang="tr-TR" dirty="0"/>
                    </a:p>
                  </a:txBody>
                  <a:tcPr/>
                </a:tc>
              </a:tr>
              <a:tr h="364689">
                <a:tc>
                  <a:txBody>
                    <a:bodyPr/>
                    <a:lstStyle/>
                    <a:p>
                      <a:pPr algn="ctr"/>
                      <a:r>
                        <a:rPr lang="tr-TR" dirty="0" smtClean="0"/>
                        <a:t>3</a:t>
                      </a:r>
                      <a:endParaRPr lang="tr-TR" dirty="0"/>
                    </a:p>
                  </a:txBody>
                  <a:tcPr/>
                </a:tc>
                <a:tc>
                  <a:txBody>
                    <a:bodyPr/>
                    <a:lstStyle/>
                    <a:p>
                      <a:pPr algn="ctr"/>
                      <a:r>
                        <a:rPr kumimoji="0" lang="tr-TR" b="0" i="0" kern="1200" dirty="0" smtClean="0">
                          <a:solidFill>
                            <a:schemeClr val="dk1"/>
                          </a:solidFill>
                          <a:latin typeface="+mn-lt"/>
                          <a:ea typeface="+mn-ea"/>
                          <a:cs typeface="+mn-cs"/>
                        </a:rPr>
                        <a:t>Hizmet Alımları (3.5)</a:t>
                      </a:r>
                      <a:endParaRPr lang="tr-TR" dirty="0"/>
                    </a:p>
                  </a:txBody>
                  <a:tcPr/>
                </a:tc>
                <a:tc>
                  <a:txBody>
                    <a:bodyPr/>
                    <a:lstStyle/>
                    <a:p>
                      <a:pPr algn="ctr"/>
                      <a:r>
                        <a:rPr lang="tr-TR" dirty="0" smtClean="0"/>
                        <a:t>2.000,00</a:t>
                      </a:r>
                      <a:endParaRPr lang="tr-TR" dirty="0"/>
                    </a:p>
                  </a:txBody>
                  <a:tcPr/>
                </a:tc>
                <a:tc>
                  <a:txBody>
                    <a:bodyPr/>
                    <a:lstStyle/>
                    <a:p>
                      <a:pPr algn="ctr"/>
                      <a:r>
                        <a:rPr kumimoji="0" lang="tr-TR" b="0" i="0" kern="1200" dirty="0" smtClean="0">
                          <a:solidFill>
                            <a:schemeClr val="dk1"/>
                          </a:solidFill>
                          <a:latin typeface="+mn-lt"/>
                          <a:ea typeface="+mn-ea"/>
                          <a:cs typeface="+mn-cs"/>
                        </a:rPr>
                        <a:t>301,50</a:t>
                      </a:r>
                      <a:endParaRPr lang="tr-TR" dirty="0"/>
                    </a:p>
                  </a:txBody>
                  <a:tcPr/>
                </a:tc>
              </a:tr>
              <a:tr h="364689">
                <a:tc>
                  <a:txBody>
                    <a:bodyPr/>
                    <a:lstStyle/>
                    <a:p>
                      <a:pPr algn="ctr"/>
                      <a:r>
                        <a:rPr lang="tr-TR" dirty="0" smtClean="0"/>
                        <a:t>4</a:t>
                      </a:r>
                      <a:endParaRPr lang="tr-TR"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tr-TR" b="0" i="0" kern="1200" dirty="0" smtClean="0">
                          <a:solidFill>
                            <a:schemeClr val="dk1"/>
                          </a:solidFill>
                          <a:latin typeface="+mn-lt"/>
                          <a:ea typeface="+mn-ea"/>
                          <a:cs typeface="+mn-cs"/>
                        </a:rPr>
                        <a:t>Menkul Mal, Gayri Maddi Hak Alım, Bakım ve Onarım (3.7)</a:t>
                      </a:r>
                      <a:endParaRPr lang="tr-TR" dirty="0" smtClean="0"/>
                    </a:p>
                  </a:txBody>
                  <a:tcPr/>
                </a:tc>
                <a:tc>
                  <a:txBody>
                    <a:bodyPr/>
                    <a:lstStyle/>
                    <a:p>
                      <a:pPr algn="ctr"/>
                      <a:r>
                        <a:rPr lang="tr-TR" dirty="0" smtClean="0"/>
                        <a:t>3.800,00</a:t>
                      </a:r>
                      <a:endParaRPr lang="tr-TR" dirty="0"/>
                    </a:p>
                  </a:txBody>
                  <a:tcPr/>
                </a:tc>
                <a:tc>
                  <a:txBody>
                    <a:bodyPr/>
                    <a:lstStyle/>
                    <a:p>
                      <a:pPr algn="ctr"/>
                      <a:r>
                        <a:rPr kumimoji="0" lang="tr-TR" b="0" i="0" kern="1200" dirty="0" smtClean="0">
                          <a:solidFill>
                            <a:schemeClr val="dk1"/>
                          </a:solidFill>
                          <a:latin typeface="+mn-lt"/>
                          <a:ea typeface="+mn-ea"/>
                          <a:cs typeface="+mn-cs"/>
                        </a:rPr>
                        <a:t>3.792,42</a:t>
                      </a:r>
                      <a:endParaRPr lang="tr-TR" dirty="0"/>
                    </a:p>
                  </a:txBody>
                  <a:tcPr/>
                </a:tc>
              </a:tr>
              <a:tr h="364689">
                <a:tc>
                  <a:txBody>
                    <a:bodyPr/>
                    <a:lstStyle/>
                    <a:p>
                      <a:pPr algn="ctr"/>
                      <a:r>
                        <a:rPr lang="tr-TR" dirty="0" smtClean="0"/>
                        <a:t>5</a:t>
                      </a:r>
                      <a:endParaRPr lang="tr-TR"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Gayrimenkul Mal Bakım ve Onarım Giderleri (3.8)</a:t>
                      </a:r>
                    </a:p>
                  </a:txBody>
                  <a:tcPr/>
                </a:tc>
                <a:tc>
                  <a:txBody>
                    <a:bodyPr/>
                    <a:lstStyle/>
                    <a:p>
                      <a:pPr algn="ctr"/>
                      <a:r>
                        <a:rPr lang="tr-TR" dirty="0" smtClean="0"/>
                        <a:t>8.000,00</a:t>
                      </a:r>
                      <a:endParaRPr lang="tr-TR" dirty="0"/>
                    </a:p>
                  </a:txBody>
                  <a:tcPr/>
                </a:tc>
                <a:tc>
                  <a:txBody>
                    <a:bodyPr/>
                    <a:lstStyle/>
                    <a:p>
                      <a:pPr algn="ctr"/>
                      <a:r>
                        <a:rPr lang="tr-TR" dirty="0" smtClean="0"/>
                        <a:t>7.788,00</a:t>
                      </a:r>
                      <a:endParaRPr lang="tr-TR" dirty="0"/>
                    </a:p>
                  </a:txBody>
                  <a:tcPr/>
                </a:tc>
              </a:tr>
            </a:tbl>
          </a:graphicData>
        </a:graphic>
      </p:graphicFrame>
    </p:spTree>
    <p:extLst>
      <p:ext uri="{BB962C8B-B14F-4D97-AF65-F5344CB8AC3E}">
        <p14:creationId xmlns:p14="http://schemas.microsoft.com/office/powerpoint/2010/main" val="27048219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82858" y="643180"/>
            <a:ext cx="2331203" cy="443074"/>
          </a:xfrm>
        </p:spPr>
        <p:txBody>
          <a:bodyPr>
            <a:normAutofit fontScale="90000"/>
          </a:bodyPr>
          <a:lstStyle/>
          <a:p>
            <a:r>
              <a:rPr lang="tr-TR" sz="2800" dirty="0"/>
              <a:t>ETKİNLİKLER</a:t>
            </a:r>
          </a:p>
        </p:txBody>
      </p:sp>
      <p:sp>
        <p:nvSpPr>
          <p:cNvPr id="4" name="Dikdörtgen 3"/>
          <p:cNvSpPr/>
          <p:nvPr/>
        </p:nvSpPr>
        <p:spPr>
          <a:xfrm>
            <a:off x="2384760" y="1118504"/>
            <a:ext cx="5516190" cy="369332"/>
          </a:xfrm>
          <a:prstGeom prst="rect">
            <a:avLst/>
          </a:prstGeom>
        </p:spPr>
        <p:txBody>
          <a:bodyPr wrap="none">
            <a:spAutoFit/>
          </a:bodyPr>
          <a:lstStyle/>
          <a:p>
            <a:r>
              <a:rPr lang="tr-TR" dirty="0"/>
              <a:t>BESYO Öğrencileri Tarafından Bisiklet Etkinliği Düzenlendi</a:t>
            </a:r>
          </a:p>
        </p:txBody>
      </p:sp>
      <p:pic>
        <p:nvPicPr>
          <p:cNvPr id="5" name="3 İçerik Yer Tutucusu" descr="1-1-siirt-2017410954056.jpg"/>
          <p:cNvPicPr>
            <a:picLocks noGrp="1" noChangeAspect="1"/>
          </p:cNvPicPr>
          <p:nvPr>
            <p:ph idx="1"/>
          </p:nvPr>
        </p:nvPicPr>
        <p:blipFill>
          <a:blip r:embed="rId2" cstate="print"/>
          <a:stretch>
            <a:fillRect/>
          </a:stretch>
        </p:blipFill>
        <p:spPr>
          <a:xfrm>
            <a:off x="1162373" y="1681567"/>
            <a:ext cx="7663912" cy="3704096"/>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3855677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1747157" y="640619"/>
            <a:ext cx="4606133" cy="369332"/>
          </a:xfrm>
          <a:prstGeom prst="rect">
            <a:avLst/>
          </a:prstGeom>
        </p:spPr>
        <p:txBody>
          <a:bodyPr wrap="none">
            <a:spAutoFit/>
          </a:bodyPr>
          <a:lstStyle/>
          <a:p>
            <a:r>
              <a:rPr lang="tr-TR" dirty="0"/>
              <a:t>Sağlıklı Yaşam ve Spor Konulu Panel Düzenlendi</a:t>
            </a:r>
          </a:p>
        </p:txBody>
      </p:sp>
      <p:sp>
        <p:nvSpPr>
          <p:cNvPr id="4" name="Dikdörtgen 3"/>
          <p:cNvSpPr/>
          <p:nvPr/>
        </p:nvSpPr>
        <p:spPr>
          <a:xfrm>
            <a:off x="1374183" y="1340147"/>
            <a:ext cx="7537342" cy="3170099"/>
          </a:xfrm>
          <a:prstGeom prst="rect">
            <a:avLst/>
          </a:prstGeom>
        </p:spPr>
        <p:txBody>
          <a:bodyPr wrap="square">
            <a:spAutoFit/>
          </a:bodyPr>
          <a:lstStyle/>
          <a:p>
            <a:pPr algn="ctr"/>
            <a:r>
              <a:rPr lang="tr-TR" sz="2000" dirty="0"/>
              <a:t>Üniversitemizde “Sağlıklı Yaşam ve Spor Paneli” düzenlendi. Beden Eğitimi ve Spor Yüksekokulu (BESYO) tarafından düzenlenen panele konuşmacı olarak Milli Sporcu Halter Şampiyonu Halil MUTLU katıldı.</a:t>
            </a:r>
          </a:p>
          <a:p>
            <a:pPr algn="ctr"/>
            <a:r>
              <a:rPr lang="tr-TR" sz="2000" dirty="0" err="1"/>
              <a:t>Kezer</a:t>
            </a:r>
            <a:r>
              <a:rPr lang="tr-TR" sz="2000" dirty="0"/>
              <a:t> Yerleşkesi Mühendislik ve Mimarlık Fakültesi </a:t>
            </a:r>
            <a:r>
              <a:rPr lang="tr-TR" sz="2000" dirty="0" smtClean="0"/>
              <a:t>Konferans Salonunda </a:t>
            </a:r>
            <a:r>
              <a:rPr lang="tr-TR" sz="2000" dirty="0"/>
              <a:t>gerçekleşen panele Batman Üniversitesi Beden Eğitimi ve Spor Yüksekokulu Müdürü Doç. Dr. </a:t>
            </a:r>
            <a:r>
              <a:rPr lang="tr-TR" sz="2000" dirty="0" err="1"/>
              <a:t>H.Murat</a:t>
            </a:r>
            <a:r>
              <a:rPr lang="tr-TR" sz="2000" dirty="0"/>
              <a:t> ŞAHİN </a:t>
            </a:r>
            <a:r>
              <a:rPr lang="tr-TR" sz="2000" dirty="0" err="1"/>
              <a:t>moderatörlük</a:t>
            </a:r>
            <a:r>
              <a:rPr lang="tr-TR" sz="2000" dirty="0"/>
              <a:t> yaptı. Konuşmacı olarak Dünya ve Olimpiyat Şampiyonu Halil MUTLU, Selçuk Üniversitesi Antrenörlük Bölüm Başkanı Prof. Dr. Halil TAŞKIN, Düzce Üniversitesi Spor Bilimleri Fakültesi Dekanı Prof. Dr. Kürşat KARACABEY katıldı.</a:t>
            </a:r>
          </a:p>
        </p:txBody>
      </p:sp>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19572" y="495945"/>
            <a:ext cx="9494003" cy="720671"/>
          </a:xfrm>
        </p:spPr>
        <p:txBody>
          <a:bodyPr>
            <a:normAutofit/>
          </a:bodyPr>
          <a:lstStyle/>
          <a:p>
            <a:r>
              <a:rPr lang="tr-TR" sz="3200" dirty="0"/>
              <a:t>Sağlıklı Yaşam ve Spor Panelinden Kareler</a:t>
            </a:r>
          </a:p>
        </p:txBody>
      </p:sp>
      <p:pic>
        <p:nvPicPr>
          <p:cNvPr id="4" name="3 İçerik Yer Tutucusu" descr="1-1-siirt-201765102910168.jpg"/>
          <p:cNvPicPr>
            <a:picLocks noGrp="1" noChangeAspect="1"/>
          </p:cNvPicPr>
          <p:nvPr>
            <p:ph idx="1"/>
          </p:nvPr>
        </p:nvPicPr>
        <p:blipFill>
          <a:blip r:embed="rId2" cstate="print"/>
          <a:stretch>
            <a:fillRect/>
          </a:stretch>
        </p:blipFill>
        <p:spPr>
          <a:xfrm rot="20264655">
            <a:off x="1319512" y="1844527"/>
            <a:ext cx="3725187" cy="2481906"/>
          </a:xfrm>
          <a:prstGeom prst="rect">
            <a:avLst/>
          </a:prstGeom>
          <a:ln w="88900" cap="sq" cmpd="thickThin">
            <a:solidFill>
              <a:srgbClr val="000000"/>
            </a:solidFill>
            <a:prstDash val="solid"/>
            <a:miter lim="800000"/>
          </a:ln>
          <a:effectLst>
            <a:innerShdw blurRad="76200">
              <a:srgbClr val="000000"/>
            </a:innerShdw>
          </a:effectLst>
        </p:spPr>
      </p:pic>
      <p:pic>
        <p:nvPicPr>
          <p:cNvPr id="5" name="3 İçerik Yer Tutucusu" descr="1-1-siirt-20176510300977.jpg"/>
          <p:cNvPicPr>
            <a:picLocks noChangeAspect="1"/>
          </p:cNvPicPr>
          <p:nvPr/>
        </p:nvPicPr>
        <p:blipFill>
          <a:blip r:embed="rId3" cstate="print"/>
          <a:stretch>
            <a:fillRect/>
          </a:stretch>
        </p:blipFill>
        <p:spPr>
          <a:xfrm>
            <a:off x="5276426" y="1697062"/>
            <a:ext cx="3883931" cy="258766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8579093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11825" y="365125"/>
            <a:ext cx="7663912" cy="897987"/>
          </a:xfrm>
        </p:spPr>
        <p:txBody>
          <a:bodyPr>
            <a:normAutofit/>
          </a:bodyPr>
          <a:lstStyle/>
          <a:p>
            <a:r>
              <a:rPr lang="tr-TR" sz="2000" b="1" dirty="0"/>
              <a:t>Yüksekokulumuz Tarafından “Sporda Başarı” Üzerine Söyleşi Düzenlendi</a:t>
            </a:r>
          </a:p>
        </p:txBody>
      </p:sp>
      <p:pic>
        <p:nvPicPr>
          <p:cNvPr id="4" name="3 İçerik Yer Tutucusu" descr="8-1-siirt-201711691128803.jpg"/>
          <p:cNvPicPr>
            <a:picLocks noGrp="1" noChangeAspect="1"/>
          </p:cNvPicPr>
          <p:nvPr>
            <p:ph idx="1"/>
          </p:nvPr>
        </p:nvPicPr>
        <p:blipFill>
          <a:blip r:embed="rId2" cstate="print"/>
          <a:stretch>
            <a:fillRect/>
          </a:stretch>
        </p:blipFill>
        <p:spPr>
          <a:xfrm>
            <a:off x="1040542" y="1302200"/>
            <a:ext cx="3701939" cy="2386397"/>
          </a:xfrm>
          <a:prstGeom prst="rect">
            <a:avLst/>
          </a:prstGeom>
          <a:ln w="88900" cap="sq" cmpd="thickThin">
            <a:solidFill>
              <a:srgbClr val="000000"/>
            </a:solidFill>
            <a:prstDash val="solid"/>
            <a:miter lim="800000"/>
          </a:ln>
          <a:effectLst>
            <a:innerShdw blurRad="76200">
              <a:srgbClr val="000000"/>
            </a:innerShdw>
          </a:effectLst>
        </p:spPr>
      </p:pic>
      <p:pic>
        <p:nvPicPr>
          <p:cNvPr id="5" name="3 İçerik Yer Tutucusu" descr="2-1-siirt-201711691022309.jpg"/>
          <p:cNvPicPr>
            <a:picLocks noChangeAspect="1"/>
          </p:cNvPicPr>
          <p:nvPr/>
        </p:nvPicPr>
        <p:blipFill>
          <a:blip r:embed="rId3" cstate="print"/>
          <a:stretch>
            <a:fillRect/>
          </a:stretch>
        </p:blipFill>
        <p:spPr>
          <a:xfrm>
            <a:off x="5069590" y="1302763"/>
            <a:ext cx="3989170" cy="2411137"/>
          </a:xfrm>
          <a:prstGeom prst="rect">
            <a:avLst/>
          </a:prstGeom>
          <a:ln w="88900" cap="sq" cmpd="thickThin">
            <a:solidFill>
              <a:srgbClr val="000000"/>
            </a:solidFill>
            <a:prstDash val="solid"/>
            <a:miter lim="800000"/>
          </a:ln>
          <a:effectLst>
            <a:innerShdw blurRad="76200">
              <a:srgbClr val="000000"/>
            </a:innerShdw>
          </a:effectLst>
        </p:spPr>
      </p:pic>
      <p:sp>
        <p:nvSpPr>
          <p:cNvPr id="6" name="Dikdörtgen 5"/>
          <p:cNvSpPr/>
          <p:nvPr/>
        </p:nvSpPr>
        <p:spPr>
          <a:xfrm>
            <a:off x="1180454" y="3799141"/>
            <a:ext cx="7614834" cy="923330"/>
          </a:xfrm>
          <a:prstGeom prst="rect">
            <a:avLst/>
          </a:prstGeom>
        </p:spPr>
        <p:txBody>
          <a:bodyPr wrap="square">
            <a:spAutoFit/>
          </a:bodyPr>
          <a:lstStyle/>
          <a:p>
            <a:pPr algn="ctr"/>
            <a:r>
              <a:rPr lang="tr-TR" b="1" dirty="0"/>
              <a:t>Dünya Şampiyonu Rıza Kayaalp  Avrupa Şampiyonu Haşim Baykara ile birlikte Siirt Üniversitesi Beden Eğitimi ve Spor Yüksekokulu tarafından düzenlenen söyleşiye katıldı.</a:t>
            </a:r>
          </a:p>
        </p:txBody>
      </p:sp>
    </p:spTree>
    <p:extLst>
      <p:ext uri="{BB962C8B-B14F-4D97-AF65-F5344CB8AC3E}">
        <p14:creationId xmlns:p14="http://schemas.microsoft.com/office/powerpoint/2010/main" val="31695369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11824" y="635431"/>
            <a:ext cx="7741403" cy="426203"/>
          </a:xfrm>
        </p:spPr>
        <p:txBody>
          <a:bodyPr>
            <a:normAutofit fontScale="90000"/>
          </a:bodyPr>
          <a:lstStyle/>
          <a:p>
            <a:r>
              <a:rPr lang="tr-TR" dirty="0"/>
              <a:t>29 Ekim Cumhuriyet Bayramı</a:t>
            </a:r>
          </a:p>
        </p:txBody>
      </p:sp>
      <p:pic>
        <p:nvPicPr>
          <p:cNvPr id="4" name="3 İçerik Yer Tutucusu" descr="foto1-1-siirt-2017112104043434.jpg"/>
          <p:cNvPicPr>
            <a:picLocks noGrp="1" noChangeAspect="1"/>
          </p:cNvPicPr>
          <p:nvPr>
            <p:ph idx="1"/>
          </p:nvPr>
        </p:nvPicPr>
        <p:blipFill>
          <a:blip r:embed="rId2" cstate="print"/>
          <a:stretch>
            <a:fillRect/>
          </a:stretch>
        </p:blipFill>
        <p:spPr>
          <a:xfrm>
            <a:off x="1264301" y="1139356"/>
            <a:ext cx="3791611" cy="2843708"/>
          </a:xfrm>
          <a:prstGeom prst="rect">
            <a:avLst/>
          </a:prstGeom>
          <a:ln w="88900" cap="sq" cmpd="thickThin">
            <a:solidFill>
              <a:srgbClr val="000000"/>
            </a:solidFill>
            <a:prstDash val="solid"/>
            <a:miter lim="800000"/>
          </a:ln>
          <a:effectLst>
            <a:innerShdw blurRad="76200">
              <a:srgbClr val="000000"/>
            </a:innerShdw>
          </a:effectLst>
        </p:spPr>
      </p:pic>
      <p:pic>
        <p:nvPicPr>
          <p:cNvPr id="5" name="3 İçerik Yer Tutucusu" descr="foto2-1-siirt-2017112104054271.jpg"/>
          <p:cNvPicPr>
            <a:picLocks noChangeAspect="1"/>
          </p:cNvPicPr>
          <p:nvPr/>
        </p:nvPicPr>
        <p:blipFill>
          <a:blip r:embed="rId3" cstate="print"/>
          <a:stretch>
            <a:fillRect/>
          </a:stretch>
        </p:blipFill>
        <p:spPr>
          <a:xfrm>
            <a:off x="5286258" y="3146157"/>
            <a:ext cx="3981990" cy="2636004"/>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86187507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22435" y="239001"/>
            <a:ext cx="10515600" cy="1325563"/>
          </a:xfrm>
        </p:spPr>
        <p:txBody>
          <a:bodyPr>
            <a:normAutofit/>
          </a:bodyPr>
          <a:lstStyle/>
          <a:p>
            <a:pPr algn="ctr"/>
            <a:r>
              <a:rPr lang="tr-TR" sz="4000" b="1" dirty="0" smtClean="0"/>
              <a:t>İstiklal Marşımızın Kabulü  ve Mehmet Akif </a:t>
            </a:r>
            <a:r>
              <a:rPr lang="tr-TR" sz="4000" b="1" dirty="0" err="1" smtClean="0"/>
              <a:t>ERSOY’u</a:t>
            </a:r>
            <a:r>
              <a:rPr lang="tr-TR" sz="4000" b="1" dirty="0" smtClean="0"/>
              <a:t> Anma Etkinliği</a:t>
            </a:r>
            <a:endParaRPr lang="tr-TR" sz="4000" b="1" dirty="0"/>
          </a:p>
        </p:txBody>
      </p:sp>
      <p:pic>
        <p:nvPicPr>
          <p:cNvPr id="2051" name="Picture 3" descr="C:\Users\lenovo-\Desktop\IMG-20190321-WA0011.jpg"/>
          <p:cNvPicPr>
            <a:picLocks noChangeAspect="1" noChangeArrowheads="1"/>
          </p:cNvPicPr>
          <p:nvPr/>
        </p:nvPicPr>
        <p:blipFill>
          <a:blip r:embed="rId2" cstate="print"/>
          <a:srcRect/>
          <a:stretch>
            <a:fillRect/>
          </a:stretch>
        </p:blipFill>
        <p:spPr bwMode="auto">
          <a:xfrm>
            <a:off x="352093" y="1466193"/>
            <a:ext cx="5228900" cy="4225159"/>
          </a:xfrm>
          <a:prstGeom prst="rect">
            <a:avLst/>
          </a:prstGeom>
          <a:noFill/>
        </p:spPr>
      </p:pic>
      <p:pic>
        <p:nvPicPr>
          <p:cNvPr id="2052" name="Picture 4" descr="C:\Users\lenovo-\Desktop\IMG-20190321-WA0009.jpg"/>
          <p:cNvPicPr>
            <a:picLocks noChangeAspect="1" noChangeArrowheads="1"/>
          </p:cNvPicPr>
          <p:nvPr/>
        </p:nvPicPr>
        <p:blipFill>
          <a:blip r:embed="rId3" cstate="print"/>
          <a:srcRect/>
          <a:stretch>
            <a:fillRect/>
          </a:stretch>
        </p:blipFill>
        <p:spPr bwMode="auto">
          <a:xfrm>
            <a:off x="6053960" y="1450428"/>
            <a:ext cx="5707116" cy="4319750"/>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50568" y="573437"/>
            <a:ext cx="9703231" cy="612183"/>
          </a:xfrm>
        </p:spPr>
        <p:txBody>
          <a:bodyPr>
            <a:normAutofit/>
          </a:bodyPr>
          <a:lstStyle/>
          <a:p>
            <a:r>
              <a:rPr lang="tr-TR" sz="3200" dirty="0" smtClean="0"/>
              <a:t>BAŞARILAR</a:t>
            </a:r>
            <a:endParaRPr lang="tr-TR" sz="3200" dirty="0"/>
          </a:p>
        </p:txBody>
      </p:sp>
      <p:sp>
        <p:nvSpPr>
          <p:cNvPr id="4" name="Dikdörtgen 3"/>
          <p:cNvSpPr/>
          <p:nvPr/>
        </p:nvSpPr>
        <p:spPr>
          <a:xfrm>
            <a:off x="1343185" y="1223776"/>
            <a:ext cx="7591587" cy="923330"/>
          </a:xfrm>
          <a:prstGeom prst="rect">
            <a:avLst/>
          </a:prstGeom>
        </p:spPr>
        <p:txBody>
          <a:bodyPr wrap="square">
            <a:spAutoFit/>
          </a:bodyPr>
          <a:lstStyle/>
          <a:p>
            <a:pPr algn="ctr"/>
            <a:r>
              <a:rPr lang="tr-TR" b="1" dirty="0"/>
              <a:t>FUTSAL KADIN VE FUTSAL ERKEK TAKIMIMIZ TÜRKİYE ŞAMPİYONU, ERKEK HENTBOL TAKIMI TÜRKİYE 2.Sİ VE KADIN </a:t>
            </a:r>
            <a:r>
              <a:rPr lang="tr-TR" b="1" dirty="0" smtClean="0"/>
              <a:t>HENTBOL TAKIMI </a:t>
            </a:r>
            <a:r>
              <a:rPr lang="tr-TR" b="1" dirty="0"/>
              <a:t>TÜRKİYE 3.SÜ OLDULAR</a:t>
            </a:r>
            <a:endParaRPr lang="tr-TR" dirty="0"/>
          </a:p>
        </p:txBody>
      </p:sp>
      <p:pic>
        <p:nvPicPr>
          <p:cNvPr id="5" name="Resim 4" descr="C:\Users\Varol TUTAL\Desktop\IMG-20180504-WA0056.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185" y="2479190"/>
            <a:ext cx="3905573" cy="2322185"/>
          </a:xfrm>
          <a:prstGeom prst="rect">
            <a:avLst/>
          </a:prstGeom>
          <a:ln w="88900" cap="sq" cmpd="thickThin">
            <a:solidFill>
              <a:srgbClr val="000000"/>
            </a:solidFill>
            <a:prstDash val="solid"/>
            <a:miter lim="800000"/>
          </a:ln>
          <a:effectLst>
            <a:innerShdw blurRad="76200">
              <a:srgbClr val="000000"/>
            </a:innerShdw>
          </a:effectLst>
        </p:spPr>
      </p:pic>
      <p:pic>
        <p:nvPicPr>
          <p:cNvPr id="6" name="Resim 5" descr="C:\Users\Varol TUTAL\Desktop\IMG-20180511-WA0056.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10386" y="3177153"/>
            <a:ext cx="3474462" cy="2520024"/>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76763921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73816" y="365126"/>
            <a:ext cx="9679983" cy="975478"/>
          </a:xfrm>
        </p:spPr>
        <p:txBody>
          <a:bodyPr>
            <a:normAutofit/>
          </a:bodyPr>
          <a:lstStyle/>
          <a:p>
            <a:r>
              <a:rPr lang="tr-TR" sz="2000" b="1" dirty="0" smtClean="0"/>
              <a:t>ERKEK FUTBOL TAKIMI 2. LİG’TE GRUP 1.Sİ OLARAK 1.LİĞE YÜKSELDİ</a:t>
            </a:r>
            <a:endParaRPr lang="tr-TR" sz="2000" b="1"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7098" y="1270861"/>
            <a:ext cx="3750589" cy="2812942"/>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6945" y="3076414"/>
            <a:ext cx="3623068" cy="2720839"/>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6372779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66068" y="365125"/>
            <a:ext cx="9687732" cy="1325563"/>
          </a:xfrm>
        </p:spPr>
        <p:txBody>
          <a:bodyPr>
            <a:noAutofit/>
          </a:bodyPr>
          <a:lstStyle/>
          <a:p>
            <a:r>
              <a:rPr lang="tr-TR" sz="1600" b="1" dirty="0"/>
              <a:t>ERKEK HENTBOL TAKIMI TÜRKİYE 2.Sİ VE KADIN HENTBOL TÜRKİYE 3.SÜ OLDULAR</a:t>
            </a:r>
            <a:r>
              <a:rPr lang="tr-TR" sz="1600" dirty="0"/>
              <a:t/>
            </a:r>
            <a:br>
              <a:rPr lang="tr-TR" sz="1600" dirty="0"/>
            </a:br>
            <a:endParaRPr lang="tr-TR" sz="1600" dirty="0"/>
          </a:p>
        </p:txBody>
      </p:sp>
      <p:pic>
        <p:nvPicPr>
          <p:cNvPr id="4" name="İçerik Yer Tutucusu 3" descr="C:\Users\Varol TUTAL\Desktop\IMG-20180417-WA0050.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29160" y="1306431"/>
            <a:ext cx="3866827" cy="2568144"/>
          </a:xfrm>
          <a:prstGeom prst="rect">
            <a:avLst/>
          </a:prstGeom>
          <a:ln w="88900" cap="sq" cmpd="thickThin">
            <a:solidFill>
              <a:srgbClr val="000000"/>
            </a:solidFill>
            <a:prstDash val="solid"/>
            <a:miter lim="800000"/>
          </a:ln>
          <a:effectLst>
            <a:innerShdw blurRad="76200">
              <a:srgbClr val="000000"/>
            </a:innerShdw>
          </a:effectLst>
        </p:spPr>
      </p:pic>
      <p:pic>
        <p:nvPicPr>
          <p:cNvPr id="5" name="Resim 4" descr="C:\Users\Varol TUTAL\Desktop\IMG-20180502-WA0006.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5694" y="2487479"/>
            <a:ext cx="3750848" cy="2913681"/>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43147165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81566" y="449451"/>
            <a:ext cx="9672234" cy="774915"/>
          </a:xfrm>
        </p:spPr>
        <p:txBody>
          <a:bodyPr>
            <a:noAutofit/>
          </a:bodyPr>
          <a:lstStyle/>
          <a:p>
            <a:r>
              <a:rPr lang="tr-TR" sz="2000" dirty="0" smtClean="0"/>
              <a:t>BİREYSEL SPORLARDA TÜRKİYE 3.LÜKLERİ VE TÜRKİYE İKİNCİLİKLERİ</a:t>
            </a:r>
            <a:endParaRPr lang="tr-TR" sz="2000" dirty="0"/>
          </a:p>
        </p:txBody>
      </p:sp>
      <p:pic>
        <p:nvPicPr>
          <p:cNvPr id="6" name="İçerik Yer Tutucusu 5" descr="C:\Users\Varol TUTAL\Desktop\IMG-20180514-WA0001.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66588" y="1832271"/>
            <a:ext cx="2947473" cy="2267031"/>
          </a:xfrm>
          <a:prstGeom prst="rect">
            <a:avLst/>
          </a:prstGeom>
          <a:ln w="88900" cap="sq" cmpd="thickThin">
            <a:solidFill>
              <a:srgbClr val="000000"/>
            </a:solidFill>
            <a:prstDash val="solid"/>
            <a:miter lim="800000"/>
          </a:ln>
          <a:effectLst>
            <a:innerShdw blurRad="76200">
              <a:srgbClr val="000000"/>
            </a:innerShdw>
          </a:effectLst>
        </p:spPr>
      </p:pic>
      <p:pic>
        <p:nvPicPr>
          <p:cNvPr id="7" name="Resim 6" descr="C:\Users\Varol TUTAL\Desktop\IMG-20180514-WA0007.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35971" y="3101896"/>
            <a:ext cx="2920931" cy="243099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83530300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48592" y="1599711"/>
            <a:ext cx="3693889" cy="2770417"/>
          </a:xfrm>
          <a:prstGeom prst="rect">
            <a:avLst/>
          </a:prstGeom>
          <a:ln w="88900" cap="sq" cmpd="thickThin">
            <a:solidFill>
              <a:srgbClr val="000000"/>
            </a:solidFill>
            <a:prstDash val="solid"/>
            <a:miter lim="800000"/>
          </a:ln>
          <a:effectLst>
            <a:innerShdw blurRad="76200">
              <a:srgbClr val="000000"/>
            </a:innerShdw>
          </a:effectLst>
        </p:spPr>
      </p:pic>
      <p:pic>
        <p:nvPicPr>
          <p:cNvPr id="5" name="Resi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21453" y="1654280"/>
            <a:ext cx="3820330" cy="2708494"/>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57585979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97064" y="365125"/>
            <a:ext cx="9656736" cy="936733"/>
          </a:xfrm>
        </p:spPr>
        <p:txBody>
          <a:bodyPr>
            <a:normAutofit/>
          </a:bodyPr>
          <a:lstStyle/>
          <a:p>
            <a:r>
              <a:rPr lang="tr-TR" sz="2400" dirty="0"/>
              <a:t>BEDEN EĞİTİMİ ve SPOR YÜKSEKOKULU İHTİYAÇLAR</a:t>
            </a:r>
          </a:p>
        </p:txBody>
      </p:sp>
      <p:sp>
        <p:nvSpPr>
          <p:cNvPr id="4" name="Dikdörtgen 3"/>
          <p:cNvSpPr/>
          <p:nvPr/>
        </p:nvSpPr>
        <p:spPr>
          <a:xfrm>
            <a:off x="1348353" y="1224366"/>
            <a:ext cx="7524427" cy="4801314"/>
          </a:xfrm>
          <a:prstGeom prst="rect">
            <a:avLst/>
          </a:prstGeom>
        </p:spPr>
        <p:txBody>
          <a:bodyPr wrap="square">
            <a:spAutoFit/>
          </a:bodyPr>
          <a:lstStyle/>
          <a:p>
            <a:pPr marL="514350" indent="-514350" algn="just">
              <a:buFont typeface="+mj-lt"/>
              <a:buAutoNum type="arabicParenR"/>
            </a:pPr>
            <a:r>
              <a:rPr lang="tr-TR" sz="2400" dirty="0" smtClean="0"/>
              <a:t>Yüzme </a:t>
            </a:r>
            <a:r>
              <a:rPr lang="tr-TR" sz="2400" dirty="0"/>
              <a:t>Havuzu ve Spor Salonu</a:t>
            </a:r>
            <a:r>
              <a:rPr lang="tr-TR" sz="2400" dirty="0" smtClean="0"/>
              <a:t>,</a:t>
            </a:r>
          </a:p>
          <a:p>
            <a:pPr marL="514350" indent="-514350" algn="just">
              <a:buFont typeface="+mj-lt"/>
              <a:buAutoNum type="arabicParenR"/>
            </a:pPr>
            <a:r>
              <a:rPr lang="tr-TR" sz="2400" dirty="0" err="1" smtClean="0"/>
              <a:t>Laboratuvar</a:t>
            </a:r>
            <a:r>
              <a:rPr lang="tr-TR" sz="2400" dirty="0" smtClean="0"/>
              <a:t> (Bilimsel çalışmalarımızın kalitesini artırabilmek, yayınlarımızın sayısını artırabilmek ve bunun yanında öğrencilerimize kaliteli bir eğitim vermek adına çok önemlidir.)</a:t>
            </a:r>
            <a:endParaRPr lang="tr-TR" sz="2400" dirty="0"/>
          </a:p>
          <a:p>
            <a:pPr marL="514350" indent="-514350" algn="just">
              <a:buFont typeface="+mj-lt"/>
              <a:buAutoNum type="arabicParenR"/>
            </a:pPr>
            <a:r>
              <a:rPr lang="tr-TR" sz="2400" dirty="0"/>
              <a:t>Atletizm Tesis ve Malzemeleri (Kum Havuzu, Gülle atma, cirit atma ve çekiç atma sahası, yüksek atlama ekipmanı,</a:t>
            </a:r>
          </a:p>
          <a:p>
            <a:pPr marL="514350" indent="-514350" algn="just">
              <a:buFont typeface="+mj-lt"/>
              <a:buAutoNum type="arabicParenR"/>
            </a:pPr>
            <a:r>
              <a:rPr lang="tr-TR" sz="2400" dirty="0"/>
              <a:t>Anatomi dersi </a:t>
            </a:r>
            <a:r>
              <a:rPr lang="tr-TR" sz="2400" dirty="0" smtClean="0"/>
              <a:t>malzemeleri, </a:t>
            </a:r>
          </a:p>
          <a:p>
            <a:pPr marL="514350" indent="-514350" algn="just">
              <a:buFont typeface="+mj-lt"/>
              <a:buAutoNum type="arabicParenR"/>
            </a:pPr>
            <a:r>
              <a:rPr lang="tr-TR" sz="2400" dirty="0" smtClean="0"/>
              <a:t>Sağlık Bilgisi ve İlk yardım dersi malzemeleri</a:t>
            </a:r>
          </a:p>
          <a:p>
            <a:pPr marL="514350" indent="-514350" algn="just">
              <a:buFont typeface="+mj-lt"/>
              <a:buAutoNum type="arabicParenR"/>
            </a:pPr>
            <a:r>
              <a:rPr lang="tr-TR" sz="2400" dirty="0" smtClean="0"/>
              <a:t>Sportif Performans Ölçüm dersi  malzemeleri,</a:t>
            </a:r>
            <a:endParaRPr lang="tr-TR" sz="2400" dirty="0"/>
          </a:p>
          <a:p>
            <a:pPr marL="514350" indent="-514350" algn="just">
              <a:buFont typeface="+mj-lt"/>
              <a:buAutoNum type="arabicParenR"/>
            </a:pPr>
            <a:r>
              <a:rPr lang="tr-TR" sz="2400" dirty="0"/>
              <a:t>Kort tenisi sahasının yenilenmesi, </a:t>
            </a:r>
            <a:endParaRPr lang="tr-TR" sz="2400" dirty="0" smtClean="0"/>
          </a:p>
          <a:p>
            <a:pPr marL="514350" indent="-514350" algn="just">
              <a:buAutoNum type="arabicParenR"/>
            </a:pPr>
            <a:endParaRPr lang="tr-TR" dirty="0"/>
          </a:p>
        </p:txBody>
      </p:sp>
    </p:spTree>
    <p:extLst>
      <p:ext uri="{BB962C8B-B14F-4D97-AF65-F5344CB8AC3E}">
        <p14:creationId xmlns:p14="http://schemas.microsoft.com/office/powerpoint/2010/main" val="188532755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1047051"/>
            <a:ext cx="10515600" cy="3749675"/>
          </a:xfrm>
        </p:spPr>
        <p:txBody>
          <a:bodyPr/>
          <a:lstStyle/>
          <a:p>
            <a:r>
              <a:rPr lang="tr-TR" sz="7000" b="1" dirty="0" smtClean="0">
                <a:latin typeface="Rage Italic" pitchFamily="66" charset="0"/>
              </a:rPr>
              <a:t>      TEŞEKKÜRLER…</a:t>
            </a:r>
            <a:r>
              <a:rPr lang="tr-TR" dirty="0">
                <a:solidFill>
                  <a:schemeClr val="accent3">
                    <a:lumMod val="75000"/>
                  </a:schemeClr>
                </a:solidFill>
              </a:rPr>
              <a:t/>
            </a:r>
            <a:br>
              <a:rPr lang="tr-TR" dirty="0">
                <a:solidFill>
                  <a:schemeClr val="accent3">
                    <a:lumMod val="75000"/>
                  </a:schemeClr>
                </a:solidFill>
              </a:rPr>
            </a:br>
            <a:endParaRPr lang="tr-TR" dirty="0"/>
          </a:p>
        </p:txBody>
      </p:sp>
    </p:spTree>
    <p:extLst>
      <p:ext uri="{BB962C8B-B14F-4D97-AF65-F5344CB8AC3E}">
        <p14:creationId xmlns:p14="http://schemas.microsoft.com/office/powerpoint/2010/main" val="33555364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5276</TotalTime>
  <Words>1417</Words>
  <Application>Microsoft Office PowerPoint</Application>
  <PresentationFormat>Özel</PresentationFormat>
  <Paragraphs>318</Paragraphs>
  <Slides>46</Slides>
  <Notes>0</Notes>
  <HiddenSlides>0</HiddenSlides>
  <MMClips>0</MMClips>
  <ScaleCrop>false</ScaleCrop>
  <HeadingPairs>
    <vt:vector size="4" baseType="variant">
      <vt:variant>
        <vt:lpstr>Tema</vt:lpstr>
      </vt:variant>
      <vt:variant>
        <vt:i4>1</vt:i4>
      </vt:variant>
      <vt:variant>
        <vt:lpstr>Slayt Başlıkları</vt:lpstr>
      </vt:variant>
      <vt:variant>
        <vt:i4>46</vt:i4>
      </vt:variant>
    </vt:vector>
  </HeadingPairs>
  <TitlesOfParts>
    <vt:vector size="47" baseType="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SPOR SALONU</vt:lpstr>
      <vt:lpstr>PowerPoint Sunusu</vt:lpstr>
      <vt:lpstr>PowerPoint Sunusu</vt:lpstr>
      <vt:lpstr>PowerPoint Sunusu</vt:lpstr>
      <vt:lpstr>PowerPoint Sunusu</vt:lpstr>
      <vt:lpstr>PowerPoint Sunusu</vt:lpstr>
      <vt:lpstr>           Beden Eğitimi ve Spor Öğretmenliği Programı ile İlgili Bilgiler</vt:lpstr>
      <vt:lpstr>PowerPoint Sunusu</vt:lpstr>
      <vt:lpstr>PowerPoint Sunusu</vt:lpstr>
      <vt:lpstr>Antrenörlük Bölümü İle İlgili Bilgiler </vt:lpstr>
      <vt:lpstr>PowerPoint Sunusu</vt:lpstr>
      <vt:lpstr>PowerPoint Sunusu</vt:lpstr>
      <vt:lpstr>Spor Yöneticiliği Bölümü İle İlgili Bilgiler</vt:lpstr>
      <vt:lpstr>PowerPoint Sunusu</vt:lpstr>
      <vt:lpstr>PowerPoint Sunusu</vt:lpstr>
      <vt:lpstr>2018/2019 Eğitim Öğretim Döneminde Kayıt Yaptıran Öğrencilerin Geldikleri İllere Göre Dağılımı</vt:lpstr>
      <vt:lpstr>PowerPoint Sunusu</vt:lpstr>
      <vt:lpstr>PowerPoint Sunusu</vt:lpstr>
      <vt:lpstr>PowerPoint Sunusu</vt:lpstr>
      <vt:lpstr>ETKİNLİKLER</vt:lpstr>
      <vt:lpstr>PowerPoint Sunusu</vt:lpstr>
      <vt:lpstr>Sağlıklı Yaşam ve Spor Panelinden Kareler</vt:lpstr>
      <vt:lpstr>Yüksekokulumuz Tarafından “Sporda Başarı” Üzerine Söyleşi Düzenlendi</vt:lpstr>
      <vt:lpstr>29 Ekim Cumhuriyet Bayramı</vt:lpstr>
      <vt:lpstr>İstiklal Marşımızın Kabulü  ve Mehmet Akif ERSOY’u Anma Etkinliği</vt:lpstr>
      <vt:lpstr>BAŞARILAR</vt:lpstr>
      <vt:lpstr>ERKEK FUTBOL TAKIMI 2. LİG’TE GRUP 1.Sİ OLARAK 1.LİĞE YÜKSELDİ</vt:lpstr>
      <vt:lpstr>ERKEK HENTBOL TAKIMI TÜRKİYE 2.Sİ VE KADIN HENTBOL TÜRKİYE 3.SÜ OLDULAR </vt:lpstr>
      <vt:lpstr>BİREYSEL SPORLARDA TÜRKİYE 3.LÜKLERİ VE TÜRKİYE İKİNCİLİKLERİ</vt:lpstr>
      <vt:lpstr>PowerPoint Sunusu</vt:lpstr>
      <vt:lpstr>BEDEN EĞİTİMİ ve SPOR YÜKSEKOKULU İHTİYAÇLAR</vt:lpstr>
      <vt:lpstr>      TEŞEKKÜRLER… </vt:lpstr>
      <vt:lpstr>PowerPoint Sunusu</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Personel</cp:lastModifiedBy>
  <cp:revision>266</cp:revision>
  <dcterms:created xsi:type="dcterms:W3CDTF">2018-02-07T07:43:50Z</dcterms:created>
  <dcterms:modified xsi:type="dcterms:W3CDTF">2019-06-17T10:14:22Z</dcterms:modified>
</cp:coreProperties>
</file>